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3" r:id="rId2"/>
    <p:sldId id="374" r:id="rId3"/>
    <p:sldId id="375" r:id="rId4"/>
    <p:sldId id="338" r:id="rId5"/>
    <p:sldId id="379" r:id="rId6"/>
    <p:sldId id="368" r:id="rId7"/>
    <p:sldId id="369" r:id="rId8"/>
    <p:sldId id="370" r:id="rId9"/>
    <p:sldId id="371" r:id="rId10"/>
    <p:sldId id="372" r:id="rId11"/>
    <p:sldId id="341" r:id="rId12"/>
    <p:sldId id="364" r:id="rId13"/>
    <p:sldId id="287" r:id="rId14"/>
    <p:sldId id="380" r:id="rId15"/>
    <p:sldId id="356" r:id="rId16"/>
    <p:sldId id="361" r:id="rId17"/>
    <p:sldId id="258" r:id="rId18"/>
    <p:sldId id="365" r:id="rId19"/>
    <p:sldId id="259" r:id="rId20"/>
    <p:sldId id="260" r:id="rId21"/>
    <p:sldId id="381" r:id="rId22"/>
    <p:sldId id="261" r:id="rId23"/>
    <p:sldId id="358" r:id="rId24"/>
    <p:sldId id="3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990033"/>
    <a:srgbClr val="000099"/>
    <a:srgbClr val="007A37"/>
    <a:srgbClr val="0000CC"/>
    <a:srgbClr val="8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50" autoAdjust="0"/>
    <p:restoredTop sz="94660"/>
  </p:normalViewPr>
  <p:slideViewPr>
    <p:cSldViewPr snapToGrid="0">
      <p:cViewPr varScale="1">
        <p:scale>
          <a:sx n="86" d="100"/>
          <a:sy n="86" d="100"/>
        </p:scale>
        <p:origin x="197"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3785168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401327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704377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354606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2B269D-EECA-426E-A6DD-72EC4A8B647A}"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368722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02B269D-EECA-426E-A6DD-72EC4A8B647A}"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04291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02B269D-EECA-426E-A6DD-72EC4A8B647A}" type="datetimeFigureOut">
              <a:rPr lang="en-GB" smtClean="0"/>
              <a:t>29/06/2026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2267467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2B269D-EECA-426E-A6DD-72EC4A8B647A}" type="datetimeFigureOut">
              <a:rPr lang="en-GB" smtClean="0"/>
              <a:t>29/06/2026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54006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B269D-EECA-426E-A6DD-72EC4A8B647A}" type="datetimeFigureOut">
              <a:rPr lang="en-GB" smtClean="0"/>
              <a:t>29/06/2026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4270764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2B269D-EECA-426E-A6DD-72EC4A8B647A}"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75364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2B269D-EECA-426E-A6DD-72EC4A8B647A}"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DA3A85-7DCF-4251-9010-A6E15415E54B}" type="slidenum">
              <a:rPr lang="en-GB" smtClean="0"/>
              <a:t>‹#›</a:t>
            </a:fld>
            <a:endParaRPr lang="en-GB"/>
          </a:p>
        </p:txBody>
      </p:sp>
    </p:spTree>
    <p:extLst>
      <p:ext uri="{BB962C8B-B14F-4D97-AF65-F5344CB8AC3E}">
        <p14:creationId xmlns:p14="http://schemas.microsoft.com/office/powerpoint/2010/main" val="130187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B269D-EECA-426E-A6DD-72EC4A8B647A}" type="datetimeFigureOut">
              <a:rPr lang="en-GB" smtClean="0"/>
              <a:t>29/06/2026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A3A85-7DCF-4251-9010-A6E15415E54B}" type="slidenum">
              <a:rPr lang="en-GB" smtClean="0"/>
              <a:t>‹#›</a:t>
            </a:fld>
            <a:endParaRPr lang="en-GB"/>
          </a:p>
        </p:txBody>
      </p:sp>
    </p:spTree>
    <p:extLst>
      <p:ext uri="{BB962C8B-B14F-4D97-AF65-F5344CB8AC3E}">
        <p14:creationId xmlns:p14="http://schemas.microsoft.com/office/powerpoint/2010/main" val="961506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01" y="96000"/>
            <a:ext cx="12035972" cy="22055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5839967" y="171398"/>
            <a:ext cx="6247213" cy="46166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2400" dirty="0"/>
              <a:t>https://www.uni-goettingen.de/en/48115.html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99" y="2404867"/>
            <a:ext cx="12000000" cy="10440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a:t>
            </a:fld>
            <a:endParaRPr lang="en-US" sz="2400" dirty="0">
              <a:latin typeface="Arial" panose="020B0604020202020204" pitchFamily="34" charset="0"/>
              <a:cs typeface="Arial" panose="020B0604020202020204" pitchFamily="34" charset="0"/>
            </a:endParaRPr>
          </a:p>
        </p:txBody>
      </p:sp>
      <p:sp>
        <p:nvSpPr>
          <p:cNvPr id="8" name="Textfeld 2"/>
          <p:cNvSpPr txBox="1"/>
          <p:nvPr/>
        </p:nvSpPr>
        <p:spPr>
          <a:xfrm>
            <a:off x="77302" y="5946390"/>
            <a:ext cx="9345372"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latin typeface="Arial" panose="020B0604020202020204" pitchFamily="34" charset="0"/>
                <a:cs typeface="Arial" panose="020B0604020202020204" pitchFamily="34" charset="0"/>
              </a:rPr>
              <a:t>PopGen_Ch-8</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Population Genetics; Equilibria (Selection-Drift, Selection-Mutation)</a:t>
            </a:r>
          </a:p>
        </p:txBody>
      </p:sp>
    </p:spTree>
    <p:extLst>
      <p:ext uri="{BB962C8B-B14F-4D97-AF65-F5344CB8AC3E}">
        <p14:creationId xmlns:p14="http://schemas.microsoft.com/office/powerpoint/2010/main" val="503099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133184" y="558803"/>
            <a:ext cx="7966119" cy="6186309"/>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r>
              <a:rPr lang="en-GB" altLang="de-DE" dirty="0">
                <a:latin typeface="Arial" panose="020B0604020202020204" pitchFamily="34" charset="0"/>
                <a:cs typeface="Arial" panose="020B0604020202020204" pitchFamily="34" charset="0"/>
              </a:rPr>
              <a:t>If </a:t>
            </a:r>
            <a:r>
              <a:rPr lang="en-GB" altLang="de-DE" dirty="0">
                <a:solidFill>
                  <a:srgbClr val="0000FF"/>
                </a:solidFill>
                <a:latin typeface="Arial" panose="020B0604020202020204" pitchFamily="34" charset="0"/>
                <a:cs typeface="Arial" panose="020B0604020202020204" pitchFamily="34" charset="0"/>
              </a:rPr>
              <a:t>Mutation and Selection</a:t>
            </a:r>
            <a:r>
              <a:rPr lang="en-GB" altLang="de-DE" dirty="0">
                <a:latin typeface="Arial" panose="020B0604020202020204" pitchFamily="34" charset="0"/>
                <a:cs typeface="Arial" panose="020B0604020202020204" pitchFamily="34" charset="0"/>
              </a:rPr>
              <a:t> co-occur and influence a population, a balance between both forces can be expected (just like the level of disorder in the children’s room as the result of the two opposite-directed powers). </a:t>
            </a:r>
          </a:p>
          <a:p>
            <a:endParaRPr lang="en-GB" altLang="de-DE" dirty="0">
              <a:latin typeface="Arial" panose="020B0604020202020204" pitchFamily="34" charset="0"/>
              <a:cs typeface="Arial" panose="020B0604020202020204" pitchFamily="34" charset="0"/>
            </a:endParaRPr>
          </a:p>
          <a:p>
            <a:endParaRPr lang="en-GB" altLang="de-DE" dirty="0">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		Mutated alleles usually cause reduced fitness. Therefore</a:t>
            </a:r>
          </a:p>
          <a:p>
            <a:r>
              <a:rPr lang="en-GB" altLang="de-DE" dirty="0">
                <a:latin typeface="Arial" panose="020B0604020202020204" pitchFamily="34" charset="0"/>
                <a:cs typeface="Arial" panose="020B0604020202020204" pitchFamily="34" charset="0"/>
              </a:rPr>
              <a:t> 		selection tends to ‘</a:t>
            </a:r>
            <a:r>
              <a:rPr lang="en-GB" altLang="de-D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kick</a:t>
            </a:r>
            <a:r>
              <a:rPr lang="en-GB" altLang="de-DE" dirty="0">
                <a:latin typeface="Arial" panose="020B0604020202020204" pitchFamily="34" charset="0"/>
                <a:cs typeface="Arial" panose="020B0604020202020204" pitchFamily="34" charset="0"/>
              </a:rPr>
              <a:t>’ such alleles </a:t>
            </a:r>
            <a:r>
              <a:rPr lang="en-GB" altLang="de-D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out </a:t>
            </a:r>
            <a:r>
              <a:rPr lang="en-GB" altLang="de-DE" dirty="0">
                <a:latin typeface="Arial" panose="020B0604020202020204" pitchFamily="34" charset="0"/>
                <a:cs typeface="Arial" panose="020B0604020202020204" pitchFamily="34" charset="0"/>
              </a:rPr>
              <a:t>of the population</a:t>
            </a:r>
            <a:r>
              <a:rPr lang="en-GB" altLang="de-DE" b="1" baseline="30000" dirty="0">
                <a:solidFill>
                  <a:srgbClr val="FF0000"/>
                </a:solidFill>
                <a:latin typeface="Arial" panose="020B0604020202020204" pitchFamily="34" charset="0"/>
                <a:cs typeface="Arial" panose="020B0604020202020204" pitchFamily="34" charset="0"/>
              </a:rPr>
              <a:t>$</a:t>
            </a:r>
            <a:r>
              <a:rPr lang="en-GB" altLang="de-DE" dirty="0">
                <a:latin typeface="Arial" panose="020B0604020202020204" pitchFamily="34" charset="0"/>
                <a:cs typeface="Arial" panose="020B0604020202020204" pitchFamily="34" charset="0"/>
              </a:rPr>
              <a:t>,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		whereas Mutation (from time to time) creates them afresh.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		The equilibrium frequencies q* of this balance between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		Mutation and Selection depends on the Mutation rate u, on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		the Selection coefficient s, on the level of dominance of the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		wild-type allele and on the reproductive mode.</a:t>
            </a:r>
          </a:p>
          <a:p>
            <a:endParaRPr lang="en-GB" altLang="de-DE" dirty="0">
              <a:latin typeface="Arial" panose="020B0604020202020204" pitchFamily="34" charset="0"/>
              <a:cs typeface="Arial" panose="020B0604020202020204" pitchFamily="34" charset="0"/>
            </a:endParaRPr>
          </a:p>
          <a:p>
            <a:endParaRPr lang="en-GB" altLang="de-DE" dirty="0">
              <a:latin typeface="Arial" panose="020B0604020202020204" pitchFamily="34" charset="0"/>
              <a:cs typeface="Arial" panose="020B0604020202020204" pitchFamily="34" charset="0"/>
            </a:endParaRPr>
          </a:p>
          <a:p>
            <a:endParaRPr lang="en-GB" altLang="de-DE" dirty="0">
              <a:latin typeface="Arial" panose="020B0604020202020204" pitchFamily="34" charset="0"/>
              <a:cs typeface="Arial" panose="020B0604020202020204" pitchFamily="34" charset="0"/>
            </a:endParaRPr>
          </a:p>
          <a:p>
            <a:endParaRPr lang="en-GB" altLang="de-DE" dirty="0">
              <a:latin typeface="Arial" panose="020B0604020202020204" pitchFamily="34" charset="0"/>
              <a:cs typeface="Arial" panose="020B0604020202020204" pitchFamily="34" charset="0"/>
            </a:endParaRPr>
          </a:p>
          <a:p>
            <a:endParaRPr lang="en-GB" altLang="de-DE" dirty="0">
              <a:latin typeface="Arial" panose="020B0604020202020204" pitchFamily="34" charset="0"/>
              <a:cs typeface="Arial" panose="020B0604020202020204" pitchFamily="34" charset="0"/>
            </a:endParaRPr>
          </a:p>
          <a:p>
            <a:r>
              <a:rPr lang="en-GB" altLang="de-DE" b="1" baseline="30000" dirty="0">
                <a:solidFill>
                  <a:srgbClr val="FF0000"/>
                </a:solidFill>
                <a:latin typeface="Arial" panose="020B0604020202020204" pitchFamily="34" charset="0"/>
                <a:cs typeface="Arial" panose="020B0604020202020204" pitchFamily="34" charset="0"/>
              </a:rPr>
              <a:t>$</a:t>
            </a:r>
            <a:r>
              <a:rPr lang="en-GB" altLang="de-DE" dirty="0">
                <a:solidFill>
                  <a:schemeClr val="tx1">
                    <a:lumMod val="50000"/>
                    <a:lumOff val="50000"/>
                  </a:schemeClr>
                </a:solidFill>
                <a:latin typeface="Arial" panose="020B0604020202020204" pitchFamily="34" charset="0"/>
                <a:cs typeface="Arial" panose="020B0604020202020204" pitchFamily="34" charset="0"/>
              </a:rPr>
              <a:t>Be cautious! This is jargon. </a:t>
            </a:r>
            <a:r>
              <a:rPr lang="en-GB" altLang="de-DE" dirty="0">
                <a:solidFill>
                  <a:srgbClr val="0000FF"/>
                </a:solidFill>
                <a:latin typeface="Arial" panose="020B0604020202020204" pitchFamily="34" charset="0"/>
                <a:cs typeface="Arial" panose="020B0604020202020204" pitchFamily="34" charset="0"/>
              </a:rPr>
              <a:t>Natural ‘Selection</a:t>
            </a:r>
            <a:r>
              <a:rPr lang="en-GB" altLang="de-DE" dirty="0">
                <a:solidFill>
                  <a:schemeClr val="tx1">
                    <a:lumMod val="50000"/>
                    <a:lumOff val="50000"/>
                  </a:schemeClr>
                </a:solidFill>
                <a:latin typeface="Arial" panose="020B0604020202020204" pitchFamily="34" charset="0"/>
                <a:cs typeface="Arial" panose="020B0604020202020204" pitchFamily="34" charset="0"/>
              </a:rPr>
              <a:t>’ is not a person, is not ‘doing’ anything. What is honestly meant is: Alleles that </a:t>
            </a:r>
            <a:r>
              <a:rPr lang="en-GB" altLang="de-DE" dirty="0" err="1">
                <a:solidFill>
                  <a:schemeClr val="tx1">
                    <a:lumMod val="50000"/>
                    <a:lumOff val="50000"/>
                  </a:schemeClr>
                </a:solidFill>
                <a:latin typeface="Arial" panose="020B0604020202020204" pitchFamily="34" charset="0"/>
                <a:cs typeface="Arial" panose="020B0604020202020204" pitchFamily="34" charset="0"/>
              </a:rPr>
              <a:t>‘cause</a:t>
            </a:r>
            <a:r>
              <a:rPr lang="en-GB" altLang="de-DE" dirty="0">
                <a:solidFill>
                  <a:schemeClr val="tx1">
                    <a:lumMod val="50000"/>
                    <a:lumOff val="50000"/>
                  </a:schemeClr>
                </a:solidFill>
                <a:latin typeface="Arial" panose="020B0604020202020204" pitchFamily="34" charset="0"/>
                <a:cs typeface="Arial" panose="020B0604020202020204" pitchFamily="34" charset="0"/>
              </a:rPr>
              <a:t>’ reduced fitness will become steadily rarer across generations ... caused by ‘their’ reduced fitness. No active looking-for-them and no active kicking-them-out. This latter is what breeders (attempt to) do, i.e. </a:t>
            </a:r>
            <a:r>
              <a:rPr lang="en-GB" altLang="de-DE" dirty="0">
                <a:solidFill>
                  <a:srgbClr val="0000FF"/>
                </a:solidFill>
                <a:latin typeface="Arial" panose="020B0604020202020204" pitchFamily="34" charset="0"/>
                <a:cs typeface="Arial" panose="020B0604020202020204" pitchFamily="34" charset="0"/>
              </a:rPr>
              <a:t>artificial selection</a:t>
            </a:r>
            <a:r>
              <a:rPr lang="en-GB" altLang="de-DE" dirty="0">
                <a:solidFill>
                  <a:schemeClr val="tx1">
                    <a:lumMod val="50000"/>
                    <a:lumOff val="50000"/>
                  </a:schemeClr>
                </a:solidFill>
                <a:latin typeface="Arial" panose="020B0604020202020204" pitchFamily="34" charset="0"/>
                <a:cs typeface="Arial" panose="020B0604020202020204" pitchFamily="34" charset="0"/>
              </a:rPr>
              <a:t>.</a:t>
            </a:r>
            <a:endParaRPr lang="en-GB" altLang="de-DE" dirty="0">
              <a:latin typeface="Arial" panose="020B0604020202020204" pitchFamily="34" charset="0"/>
              <a:cs typeface="Arial" panose="020B0604020202020204" pitchFamily="34" charset="0"/>
            </a:endParaRPr>
          </a:p>
        </p:txBody>
      </p:sp>
      <p:sp>
        <p:nvSpPr>
          <p:cNvPr id="6" name="Textfeld 326"/>
          <p:cNvSpPr txBox="1"/>
          <p:nvPr/>
        </p:nvSpPr>
        <p:spPr>
          <a:xfrm>
            <a:off x="72000" y="49361"/>
            <a:ext cx="12027303"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Kids create disorder in the children‘s room, parents clean up, result is an </a:t>
            </a:r>
            <a:r>
              <a:rPr lang="en-GB" sz="2400" dirty="0">
                <a:solidFill>
                  <a:srgbClr val="0000FF"/>
                </a:solidFill>
                <a:latin typeface="Arial" panose="020B0604020202020204" pitchFamily="34" charset="0"/>
                <a:cs typeface="Arial" panose="020B0604020202020204" pitchFamily="34" charset="0"/>
              </a:rPr>
              <a:t>Equilibrium</a:t>
            </a:r>
            <a:r>
              <a:rPr lang="en-GB" sz="2400" dirty="0">
                <a:latin typeface="Arial" panose="020B0604020202020204" pitchFamily="34" charset="0"/>
                <a:cs typeface="Arial" panose="020B0604020202020204" pitchFamily="34" charset="0"/>
              </a:rPr>
              <a:t>.</a:t>
            </a:r>
          </a:p>
        </p:txBody>
      </p:sp>
      <p:sp>
        <p:nvSpPr>
          <p:cNvPr id="15" name="Textfeld 5"/>
          <p:cNvSpPr txBox="1"/>
          <p:nvPr/>
        </p:nvSpPr>
        <p:spPr>
          <a:xfrm>
            <a:off x="11361568" y="3990433"/>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10</a:t>
            </a:fld>
            <a:endParaRPr lang="en-GB"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133184" y="1675352"/>
            <a:ext cx="1743415" cy="2776746"/>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4112976" y="4390131"/>
            <a:ext cx="176362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dirty="0">
                <a:latin typeface="Arial" panose="020B0604020202020204" pitchFamily="34" charset="0"/>
                <a:cs typeface="Arial" panose="020B0604020202020204" pitchFamily="34" charset="0"/>
              </a:rPr>
              <a:t>‚</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kick out</a:t>
            </a:r>
            <a:r>
              <a:rPr lang="en-GB" dirty="0">
                <a:latin typeface="Arial" panose="020B060402020202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id="{037EDFAF-F894-43CB-9597-01760395F2CB}"/>
              </a:ext>
            </a:extLst>
          </p:cNvPr>
          <p:cNvGrpSpPr/>
          <p:nvPr/>
        </p:nvGrpSpPr>
        <p:grpSpPr>
          <a:xfrm>
            <a:off x="50800" y="592667"/>
            <a:ext cx="3937000" cy="6154718"/>
            <a:chOff x="50800" y="592667"/>
            <a:chExt cx="3937000" cy="6154718"/>
          </a:xfrm>
        </p:grpSpPr>
        <p:sp>
          <p:nvSpPr>
            <p:cNvPr id="18" name="Rectangle 17">
              <a:extLst>
                <a:ext uri="{FF2B5EF4-FFF2-40B4-BE49-F238E27FC236}">
                  <a16:creationId xmlns:a16="http://schemas.microsoft.com/office/drawing/2014/main" id="{F3CF3BCD-0ECD-4A17-82D7-54DA86DBF5E2}"/>
                </a:ext>
              </a:extLst>
            </p:cNvPr>
            <p:cNvSpPr/>
            <p:nvPr/>
          </p:nvSpPr>
          <p:spPr>
            <a:xfrm>
              <a:off x="50800" y="592667"/>
              <a:ext cx="3937000" cy="1989666"/>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A2C74B36-BEA9-42A6-97D2-6C2BB6BFC293}"/>
                </a:ext>
              </a:extLst>
            </p:cNvPr>
            <p:cNvGrpSpPr/>
            <p:nvPr/>
          </p:nvGrpSpPr>
          <p:grpSpPr>
            <a:xfrm>
              <a:off x="196184" y="660400"/>
              <a:ext cx="3626270" cy="1845734"/>
              <a:chOff x="753533" y="1236133"/>
              <a:chExt cx="2639769" cy="1845734"/>
            </a:xfrm>
          </p:grpSpPr>
          <p:sp>
            <p:nvSpPr>
              <p:cNvPr id="21" name="Isosceles Triangle 20">
                <a:extLst>
                  <a:ext uri="{FF2B5EF4-FFF2-40B4-BE49-F238E27FC236}">
                    <a16:creationId xmlns:a16="http://schemas.microsoft.com/office/drawing/2014/main" id="{B4E54038-7235-42FB-9605-740A66CEABE9}"/>
                  </a:ext>
                </a:extLst>
              </p:cNvPr>
              <p:cNvSpPr/>
              <p:nvPr/>
            </p:nvSpPr>
            <p:spPr>
              <a:xfrm>
                <a:off x="977900" y="2146300"/>
                <a:ext cx="431800" cy="935567"/>
              </a:xfrm>
              <a:prstGeom prst="triangl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ame Side Corner Rectangle 6">
                <a:extLst>
                  <a:ext uri="{FF2B5EF4-FFF2-40B4-BE49-F238E27FC236}">
                    <a16:creationId xmlns:a16="http://schemas.microsoft.com/office/drawing/2014/main" id="{2900F831-FA49-47AC-B5EE-1670F522F878}"/>
                  </a:ext>
                </a:extLst>
              </p:cNvPr>
              <p:cNvSpPr/>
              <p:nvPr/>
            </p:nvSpPr>
            <p:spPr>
              <a:xfrm>
                <a:off x="753533" y="2015067"/>
                <a:ext cx="2578100" cy="131233"/>
              </a:xfrm>
              <a:prstGeom prst="round2SameRect">
                <a:avLst/>
              </a:prstGeom>
              <a:solidFill>
                <a:schemeClr val="bg1"/>
              </a:solidFill>
              <a:ln w="1905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ame Side Corner Rectangle 8">
                <a:extLst>
                  <a:ext uri="{FF2B5EF4-FFF2-40B4-BE49-F238E27FC236}">
                    <a16:creationId xmlns:a16="http://schemas.microsoft.com/office/drawing/2014/main" id="{37E65D5E-6669-4F40-90E0-97BA3F91CBCD}"/>
                  </a:ext>
                </a:extLst>
              </p:cNvPr>
              <p:cNvSpPr/>
              <p:nvPr/>
            </p:nvSpPr>
            <p:spPr>
              <a:xfrm>
                <a:off x="755840" y="1236133"/>
                <a:ext cx="215899" cy="761282"/>
              </a:xfrm>
              <a:prstGeom prst="round2SameRect">
                <a:avLst>
                  <a:gd name="adj1" fmla="val 50000"/>
                  <a:gd name="adj2" fmla="val 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ame Side Corner Rectangle 9">
                <a:extLst>
                  <a:ext uri="{FF2B5EF4-FFF2-40B4-BE49-F238E27FC236}">
                    <a16:creationId xmlns:a16="http://schemas.microsoft.com/office/drawing/2014/main" id="{5CE06588-A718-4640-9E57-3B32697A12C8}"/>
                  </a:ext>
                </a:extLst>
              </p:cNvPr>
              <p:cNvSpPr/>
              <p:nvPr/>
            </p:nvSpPr>
            <p:spPr>
              <a:xfrm>
                <a:off x="3006546" y="1755541"/>
                <a:ext cx="314333" cy="250282"/>
              </a:xfrm>
              <a:prstGeom prst="round2SameRect">
                <a:avLst>
                  <a:gd name="adj1" fmla="val 50000"/>
                  <a:gd name="adj2" fmla="val 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768AE045-3E2B-4471-B8C0-AA684478820C}"/>
                  </a:ext>
                </a:extLst>
              </p:cNvPr>
              <p:cNvSpPr txBox="1"/>
              <p:nvPr/>
            </p:nvSpPr>
            <p:spPr>
              <a:xfrm>
                <a:off x="754310" y="1687554"/>
                <a:ext cx="385234" cy="369332"/>
              </a:xfrm>
              <a:prstGeom prst="rect">
                <a:avLst/>
              </a:prstGeom>
              <a:noFill/>
            </p:spPr>
            <p:txBody>
              <a:bodyPr wrap="square" rtlCol="0">
                <a:spAutoFit/>
              </a:bodyPr>
              <a:lstStyle/>
              <a:p>
                <a:r>
                  <a:rPr lang="de-DE" dirty="0"/>
                  <a:t>S</a:t>
                </a:r>
                <a:endParaRPr lang="en-GB" dirty="0"/>
              </a:p>
            </p:txBody>
          </p:sp>
          <p:sp>
            <p:nvSpPr>
              <p:cNvPr id="26" name="TextBox 25">
                <a:extLst>
                  <a:ext uri="{FF2B5EF4-FFF2-40B4-BE49-F238E27FC236}">
                    <a16:creationId xmlns:a16="http://schemas.microsoft.com/office/drawing/2014/main" id="{44823C7A-DD86-46CF-8EE1-6409EF2E5525}"/>
                  </a:ext>
                </a:extLst>
              </p:cNvPr>
              <p:cNvSpPr txBox="1"/>
              <p:nvPr/>
            </p:nvSpPr>
            <p:spPr>
              <a:xfrm>
                <a:off x="3008068" y="1696016"/>
                <a:ext cx="385234" cy="369332"/>
              </a:xfrm>
              <a:prstGeom prst="rect">
                <a:avLst/>
              </a:prstGeom>
              <a:noFill/>
            </p:spPr>
            <p:txBody>
              <a:bodyPr wrap="square" rtlCol="0">
                <a:spAutoFit/>
              </a:bodyPr>
              <a:lstStyle/>
              <a:p>
                <a:r>
                  <a:rPr lang="de-DE" dirty="0"/>
                  <a:t>M</a:t>
                </a:r>
                <a:endParaRPr lang="en-GB" dirty="0"/>
              </a:p>
            </p:txBody>
          </p:sp>
        </p:grpSp>
        <p:sp>
          <p:nvSpPr>
            <p:cNvPr id="20" name="TextBox 19">
              <a:extLst>
                <a:ext uri="{FF2B5EF4-FFF2-40B4-BE49-F238E27FC236}">
                  <a16:creationId xmlns:a16="http://schemas.microsoft.com/office/drawing/2014/main" id="{213D5E9A-0FAC-4284-89EC-B63822101333}"/>
                </a:ext>
              </a:extLst>
            </p:cNvPr>
            <p:cNvSpPr txBox="1"/>
            <p:nvPr/>
          </p:nvSpPr>
          <p:spPr>
            <a:xfrm>
              <a:off x="72000" y="2777067"/>
              <a:ext cx="3915800" cy="3970318"/>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Migration </a:t>
              </a:r>
              <a:r>
                <a:rPr lang="en-GB" u="sng"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Selection can occur jointly. </a:t>
              </a:r>
            </a:p>
            <a:p>
              <a:r>
                <a:rPr lang="en-GB" dirty="0">
                  <a:latin typeface="Arial" panose="020B0604020202020204" pitchFamily="34" charset="0"/>
                  <a:cs typeface="Arial" panose="020B0604020202020204" pitchFamily="34" charset="0"/>
                </a:rPr>
                <a:t>Migration </a:t>
              </a:r>
              <a:r>
                <a:rPr lang="en-GB" u="sng"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deviation from random mating may occur simultaneously. Inbreeding </a:t>
              </a:r>
              <a:r>
                <a:rPr lang="en-GB" u="sng"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Selection can happen at the same time. </a:t>
              </a:r>
            </a:p>
            <a:p>
              <a:r>
                <a:rPr lang="en-GB" dirty="0">
                  <a:latin typeface="Arial" panose="020B0604020202020204" pitchFamily="34" charset="0"/>
                  <a:cs typeface="Arial" panose="020B0604020202020204" pitchFamily="34" charset="0"/>
                </a:rPr>
                <a:t>Drift </a:t>
              </a:r>
              <a:r>
                <a:rPr lang="en-GB" u="sng"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Mutation happen together.</a:t>
              </a:r>
            </a:p>
            <a:p>
              <a:r>
                <a:rPr lang="en-GB" dirty="0">
                  <a:latin typeface="Arial" panose="020B0604020202020204" pitchFamily="34" charset="0"/>
                  <a:cs typeface="Arial" panose="020B0604020202020204" pitchFamily="34" charset="0"/>
                </a:rPr>
                <a:t>Migration may happen as Drift and Selection co-occur. </a:t>
              </a:r>
              <a:r>
                <a:rPr lang="en-GB" i="1" dirty="0">
                  <a:latin typeface="Arial" panose="020B0604020202020204" pitchFamily="34" charset="0"/>
                  <a:cs typeface="Arial" panose="020B0604020202020204" pitchFamily="34" charset="0"/>
                </a:rPr>
                <a:t>Et cetera</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solidFill>
                    <a:srgbClr val="0000FF"/>
                  </a:solidFill>
                  <a:latin typeface="Arial" panose="020B0604020202020204" pitchFamily="34" charset="0"/>
                  <a:cs typeface="Arial" panose="020B0604020202020204" pitchFamily="34" charset="0"/>
                </a:rPr>
                <a:t>Here</a:t>
              </a:r>
              <a:r>
                <a:rPr lang="en-GB" dirty="0">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and below</a:t>
              </a:r>
              <a:r>
                <a:rPr lang="en-GB" dirty="0">
                  <a:latin typeface="Arial" panose="020B0604020202020204" pitchFamily="34" charset="0"/>
                  <a:cs typeface="Arial" panose="020B0604020202020204" pitchFamily="34" charset="0"/>
                </a:rPr>
                <a:t>, we only study two cases of co-occurrences: </a:t>
              </a:r>
            </a:p>
            <a:p>
              <a:r>
                <a:rPr lang="en-GB" dirty="0">
                  <a:solidFill>
                    <a:srgbClr val="0000FF"/>
                  </a:solidFill>
                  <a:latin typeface="Arial" panose="020B0604020202020204" pitchFamily="34" charset="0"/>
                  <a:cs typeface="Arial" panose="020B0604020202020204" pitchFamily="34" charset="0"/>
                </a:rPr>
                <a:t>● Selection </a:t>
              </a:r>
              <a:r>
                <a:rPr lang="en-GB" u="sng" dirty="0">
                  <a:solidFill>
                    <a:srgbClr val="0000FF"/>
                  </a:solidFill>
                  <a:latin typeface="Arial" panose="020B0604020202020204" pitchFamily="34" charset="0"/>
                  <a:cs typeface="Arial" panose="020B0604020202020204" pitchFamily="34" charset="0"/>
                </a:rPr>
                <a:t>and</a:t>
              </a:r>
              <a:r>
                <a:rPr lang="en-GB" dirty="0">
                  <a:solidFill>
                    <a:srgbClr val="0000FF"/>
                  </a:solidFill>
                  <a:latin typeface="Arial" panose="020B0604020202020204" pitchFamily="34" charset="0"/>
                  <a:cs typeface="Arial" panose="020B0604020202020204" pitchFamily="34" charset="0"/>
                </a:rPr>
                <a:t> Mutation</a:t>
              </a:r>
            </a:p>
            <a:p>
              <a:r>
                <a:rPr lang="en-GB" dirty="0">
                  <a:solidFill>
                    <a:schemeClr val="tx1">
                      <a:lumMod val="50000"/>
                      <a:lumOff val="50000"/>
                    </a:schemeClr>
                  </a:solidFill>
                  <a:latin typeface="Arial" panose="020B0604020202020204" pitchFamily="34" charset="0"/>
                  <a:cs typeface="Arial" panose="020B0604020202020204" pitchFamily="34" charset="0"/>
                </a:rPr>
                <a:t>● Selection </a:t>
              </a:r>
              <a:r>
                <a:rPr lang="en-GB" u="sng" dirty="0">
                  <a:solidFill>
                    <a:schemeClr val="tx1">
                      <a:lumMod val="50000"/>
                      <a:lumOff val="50000"/>
                    </a:schemeClr>
                  </a:solidFill>
                  <a:latin typeface="Arial" panose="020B0604020202020204" pitchFamily="34" charset="0"/>
                  <a:cs typeface="Arial" panose="020B0604020202020204" pitchFamily="34" charset="0"/>
                </a:rPr>
                <a:t>and</a:t>
              </a:r>
              <a:r>
                <a:rPr lang="en-GB" dirty="0">
                  <a:solidFill>
                    <a:schemeClr val="tx1">
                      <a:lumMod val="50000"/>
                      <a:lumOff val="50000"/>
                    </a:schemeClr>
                  </a:solidFill>
                  <a:latin typeface="Arial" panose="020B0604020202020204" pitchFamily="34" charset="0"/>
                  <a:cs typeface="Arial" panose="020B0604020202020204" pitchFamily="34" charset="0"/>
                </a:rPr>
                <a:t> Drift</a:t>
              </a:r>
            </a:p>
          </p:txBody>
        </p:sp>
      </p:grpSp>
    </p:spTree>
    <p:extLst>
      <p:ext uri="{BB962C8B-B14F-4D97-AF65-F5344CB8AC3E}">
        <p14:creationId xmlns:p14="http://schemas.microsoft.com/office/powerpoint/2010/main" val="955714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326"/>
          <p:cNvSpPr txBox="1"/>
          <p:nvPr/>
        </p:nvSpPr>
        <p:spPr>
          <a:xfrm>
            <a:off x="72000" y="49361"/>
            <a:ext cx="12027303"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Mutation-Selection </a:t>
            </a:r>
            <a:r>
              <a:rPr lang="en-GB" sz="2400" dirty="0">
                <a:solidFill>
                  <a:srgbClr val="0000FF"/>
                </a:solidFill>
                <a:latin typeface="Arial" panose="020B0604020202020204" pitchFamily="34" charset="0"/>
                <a:cs typeface="Arial" panose="020B0604020202020204" pitchFamily="34" charset="0"/>
              </a:rPr>
              <a:t>Equilibrium</a:t>
            </a:r>
            <a:r>
              <a:rPr lang="en-GB" sz="2400" dirty="0">
                <a:latin typeface="Arial" panose="020B0604020202020204" pitchFamily="34" charset="0"/>
                <a:cs typeface="Arial" panose="020B0604020202020204" pitchFamily="34" charset="0"/>
              </a:rPr>
              <a:t> depends on u, s, gene action and reproductive mode </a:t>
            </a:r>
          </a:p>
        </p:txBody>
      </p:sp>
      <p:sp>
        <p:nvSpPr>
          <p:cNvPr id="279" name="Textfeld 1"/>
          <p:cNvSpPr txBox="1"/>
          <p:nvPr/>
        </p:nvSpPr>
        <p:spPr>
          <a:xfrm>
            <a:off x="4133184" y="592667"/>
            <a:ext cx="7966119" cy="443198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ltLang="de-DE" dirty="0">
                <a:latin typeface="Arial" panose="020B0604020202020204" pitchFamily="34" charset="0"/>
                <a:cs typeface="Arial" panose="020B0604020202020204" pitchFamily="34" charset="0"/>
              </a:rPr>
              <a:t>Algebra for the equilibrium frequency of the unfavourable allele, q*(a).</a:t>
            </a:r>
            <a:endParaRPr lang="en-GB" altLang="de-DE" sz="1200" dirty="0">
              <a:latin typeface="Arial" panose="020B0604020202020204" pitchFamily="34" charset="0"/>
              <a:cs typeface="Arial" panose="020B0604020202020204" pitchFamily="34" charset="0"/>
            </a:endParaRPr>
          </a:p>
          <a:p>
            <a:endParaRPr lang="en-GB" altLang="de-DE" sz="1200" dirty="0">
              <a:latin typeface="Arial" panose="020B0604020202020204" pitchFamily="34" charset="0"/>
              <a:cs typeface="Arial" panose="020B0604020202020204" pitchFamily="34" charset="0"/>
            </a:endParaRPr>
          </a:p>
          <a:p>
            <a:r>
              <a:rPr lang="en-GB" altLang="de-DE" dirty="0">
                <a:solidFill>
                  <a:srgbClr val="0000FF"/>
                </a:solidFill>
                <a:latin typeface="Arial" panose="020B0604020202020204" pitchFamily="34" charset="0"/>
                <a:cs typeface="Arial" panose="020B0604020202020204" pitchFamily="34" charset="0"/>
              </a:rPr>
              <a:t>Random mating and dominance	…………………..	q*≈(u/s)</a:t>
            </a:r>
            <a:r>
              <a:rPr lang="en-GB" altLang="de-DE" baseline="30000" dirty="0">
                <a:solidFill>
                  <a:srgbClr val="0000FF"/>
                </a:solidFill>
                <a:latin typeface="Arial" panose="020B0604020202020204" pitchFamily="34" charset="0"/>
                <a:cs typeface="Arial" panose="020B0604020202020204" pitchFamily="34" charset="0"/>
              </a:rPr>
              <a:t>½</a:t>
            </a:r>
          </a:p>
          <a:p>
            <a:r>
              <a:rPr lang="en-GB" altLang="de-DE" dirty="0">
                <a:solidFill>
                  <a:schemeClr val="bg1"/>
                </a:solidFill>
                <a:latin typeface="Arial" panose="020B0604020202020204" pitchFamily="34" charset="0"/>
                <a:cs typeface="Arial" panose="020B0604020202020204" pitchFamily="34" charset="0"/>
              </a:rPr>
              <a:t>Random mating and intermediate gene action……..	q*≈ (2u/s)</a:t>
            </a:r>
          </a:p>
          <a:p>
            <a:r>
              <a:rPr lang="en-GB" altLang="de-DE" dirty="0">
                <a:solidFill>
                  <a:schemeClr val="bg1"/>
                </a:solidFill>
                <a:latin typeface="Arial" panose="020B0604020202020204" pitchFamily="34" charset="0"/>
                <a:cs typeface="Arial" panose="020B0604020202020204" pitchFamily="34" charset="0"/>
              </a:rPr>
              <a:t>Self-fertilization (dominance does not matter)………	q*≈ (u/s)</a:t>
            </a:r>
          </a:p>
          <a:p>
            <a:endParaRPr lang="en-GB" altLang="de-DE" dirty="0">
              <a:solidFill>
                <a:schemeClr val="bg1"/>
              </a:solidFill>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Assume a Mutation rate of u=10</a:t>
            </a:r>
            <a:r>
              <a:rPr lang="en-GB" altLang="de-DE" baseline="30000" dirty="0">
                <a:latin typeface="Arial" panose="020B0604020202020204" pitchFamily="34" charset="0"/>
                <a:cs typeface="Arial" panose="020B0604020202020204" pitchFamily="34" charset="0"/>
              </a:rPr>
              <a:t>-4</a:t>
            </a:r>
            <a:r>
              <a:rPr lang="en-GB" altLang="de-DE" dirty="0">
                <a:latin typeface="Arial" panose="020B0604020202020204" pitchFamily="34" charset="0"/>
                <a:cs typeface="Arial" panose="020B0604020202020204" pitchFamily="34" charset="0"/>
              </a:rPr>
              <a:t>, a selection coefficient of s=0.5.</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Then: </a:t>
            </a:r>
          </a:p>
          <a:p>
            <a:r>
              <a:rPr lang="en-GB" altLang="de-DE" dirty="0">
                <a:solidFill>
                  <a:srgbClr val="0000FF"/>
                </a:solidFill>
                <a:latin typeface="Arial" panose="020B0604020202020204" pitchFamily="34" charset="0"/>
                <a:cs typeface="Arial" panose="020B0604020202020204" pitchFamily="34" charset="0"/>
              </a:rPr>
              <a:t>Random mating and dominance</a:t>
            </a:r>
            <a:r>
              <a:rPr lang="en-GB" altLang="de-DE" dirty="0">
                <a:latin typeface="Arial" panose="020B0604020202020204" pitchFamily="34" charset="0"/>
                <a:cs typeface="Arial" panose="020B0604020202020204" pitchFamily="34" charset="0"/>
              </a:rPr>
              <a:t>	…………………..	</a:t>
            </a:r>
            <a:r>
              <a:rPr lang="en-GB" altLang="de-DE" dirty="0">
                <a:solidFill>
                  <a:srgbClr val="0000FF"/>
                </a:solidFill>
                <a:latin typeface="Arial" panose="020B0604020202020204" pitchFamily="34" charset="0"/>
                <a:cs typeface="Arial" panose="020B0604020202020204" pitchFamily="34" charset="0"/>
              </a:rPr>
              <a:t>q*≈0.014   (1.4%)</a:t>
            </a:r>
            <a:endParaRPr lang="en-GB" altLang="de-DE" baseline="30000" dirty="0">
              <a:solidFill>
                <a:srgbClr val="0000FF"/>
              </a:solidFill>
              <a:latin typeface="Arial" panose="020B0604020202020204" pitchFamily="34" charset="0"/>
              <a:cs typeface="Arial" panose="020B0604020202020204" pitchFamily="34" charset="0"/>
            </a:endParaRPr>
          </a:p>
          <a:p>
            <a:r>
              <a:rPr lang="en-GB" altLang="de-DE" dirty="0">
                <a:solidFill>
                  <a:schemeClr val="bg1"/>
                </a:solidFill>
                <a:latin typeface="Arial" panose="020B0604020202020204" pitchFamily="34" charset="0"/>
                <a:cs typeface="Arial" panose="020B0604020202020204" pitchFamily="34" charset="0"/>
              </a:rPr>
              <a:t>Random mating and intermediate gene action  ……..	q*≈ 0.004  (0.4%)</a:t>
            </a:r>
          </a:p>
          <a:p>
            <a:r>
              <a:rPr lang="en-GB" altLang="de-DE" dirty="0">
                <a:solidFill>
                  <a:schemeClr val="bg1"/>
                </a:solidFill>
                <a:latin typeface="Arial" panose="020B0604020202020204" pitchFamily="34" charset="0"/>
                <a:cs typeface="Arial" panose="020B0604020202020204" pitchFamily="34" charset="0"/>
              </a:rPr>
              <a:t>Self-fertilization (dominance does not matter)  ………	q*≈ 0.002  (0.2%)</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Thus, even in the long run, and especially </a:t>
            </a:r>
            <a:r>
              <a:rPr lang="en-GB" dirty="0">
                <a:solidFill>
                  <a:srgbClr val="0000FF"/>
                </a:solidFill>
                <a:latin typeface="Arial" panose="020B0604020202020204" pitchFamily="34" charset="0"/>
                <a:cs typeface="Arial" panose="020B0604020202020204" pitchFamily="34" charset="0"/>
              </a:rPr>
              <a:t>under Random Mating </a:t>
            </a:r>
            <a:r>
              <a:rPr lang="en-GB" dirty="0">
                <a:latin typeface="Arial" panose="020B0604020202020204" pitchFamily="34" charset="0"/>
                <a:cs typeface="Arial" panose="020B0604020202020204" pitchFamily="34" charset="0"/>
              </a:rPr>
              <a:t>and </a:t>
            </a:r>
            <a:r>
              <a:rPr lang="en-GB" dirty="0">
                <a:solidFill>
                  <a:srgbClr val="0000FF"/>
                </a:solidFill>
                <a:latin typeface="Arial" panose="020B0604020202020204" pitchFamily="34" charset="0"/>
                <a:cs typeface="Arial" panose="020B0604020202020204" pitchFamily="34" charset="0"/>
              </a:rPr>
              <a:t>dominant-recessive gene action</a:t>
            </a:r>
            <a:r>
              <a:rPr lang="en-GB" dirty="0">
                <a:latin typeface="Arial" panose="020B0604020202020204" pitchFamily="34" charset="0"/>
                <a:cs typeface="Arial" panose="020B0604020202020204" pitchFamily="34" charset="0"/>
              </a:rPr>
              <a:t>, deleterious recessive alleles stay in the population in noteworthy amount  </a:t>
            </a:r>
            <a:r>
              <a:rPr lang="en-GB" dirty="0">
                <a:solidFill>
                  <a:srgbClr val="FF0000"/>
                </a:solidFill>
                <a:latin typeface="Arial" panose="020B0604020202020204" pitchFamily="34" charset="0"/>
                <a:cs typeface="Arial" panose="020B0604020202020204" pitchFamily="34" charset="0"/>
              </a:rPr>
              <a:t>► Genetic Load</a:t>
            </a:r>
            <a:r>
              <a:rPr lang="en-GB" dirty="0">
                <a:latin typeface="Arial" panose="020B0604020202020204" pitchFamily="34" charset="0"/>
                <a:cs typeface="Arial" panose="020B0604020202020204" pitchFamily="34" charset="0"/>
              </a:rPr>
              <a:t>.</a:t>
            </a:r>
            <a:r>
              <a:rPr lang="en-GB" altLang="de-DE" dirty="0">
                <a:solidFill>
                  <a:schemeClr val="bg1"/>
                </a:solidFill>
                <a:latin typeface="Arial" panose="020B0604020202020204" pitchFamily="34" charset="0"/>
                <a:cs typeface="Arial" panose="020B0604020202020204" pitchFamily="34" charset="0"/>
              </a:rPr>
              <a:t> O</a:t>
            </a:r>
          </a:p>
          <a:p>
            <a:r>
              <a:rPr lang="en-GB" altLang="de-DE" dirty="0">
                <a:solidFill>
                  <a:schemeClr val="bg1"/>
                </a:solidFill>
                <a:latin typeface="Arial" panose="020B0604020202020204" pitchFamily="34" charset="0"/>
                <a:cs typeface="Arial" panose="020B0604020202020204" pitchFamily="34" charset="0"/>
              </a:rPr>
              <a:t>n a short time</a:t>
            </a:r>
            <a:endParaRPr lang="en-GB" dirty="0">
              <a:solidFill>
                <a:schemeClr val="bg1"/>
              </a:solidFill>
              <a:latin typeface="Arial" panose="020B0604020202020204" pitchFamily="34" charset="0"/>
              <a:cs typeface="Arial" panose="020B0604020202020204" pitchFamily="34" charset="0"/>
            </a:endParaRPr>
          </a:p>
        </p:txBody>
      </p:sp>
      <p:sp>
        <p:nvSpPr>
          <p:cNvPr id="14"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11</a:t>
            </a:fld>
            <a:endParaRPr lang="en-US" sz="24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3DCFF9-493F-472A-8076-F4689AD9583D}"/>
              </a:ext>
            </a:extLst>
          </p:cNvPr>
          <p:cNvSpPr/>
          <p:nvPr/>
        </p:nvSpPr>
        <p:spPr>
          <a:xfrm>
            <a:off x="72000" y="592667"/>
            <a:ext cx="3915800" cy="1989666"/>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2D18BCD-9A2B-420E-BFF8-148ABDFB48F5}"/>
              </a:ext>
            </a:extLst>
          </p:cNvPr>
          <p:cNvGrpSpPr/>
          <p:nvPr/>
        </p:nvGrpSpPr>
        <p:grpSpPr>
          <a:xfrm>
            <a:off x="196184" y="660400"/>
            <a:ext cx="3626270" cy="1845734"/>
            <a:chOff x="753533" y="1236133"/>
            <a:chExt cx="2639769" cy="1845734"/>
          </a:xfrm>
        </p:grpSpPr>
        <p:sp>
          <p:nvSpPr>
            <p:cNvPr id="17" name="Isosceles Triangle 16">
              <a:extLst>
                <a:ext uri="{FF2B5EF4-FFF2-40B4-BE49-F238E27FC236}">
                  <a16:creationId xmlns:a16="http://schemas.microsoft.com/office/drawing/2014/main" id="{E351CA1C-2BA9-466F-B63F-6FA93F6FE795}"/>
                </a:ext>
              </a:extLst>
            </p:cNvPr>
            <p:cNvSpPr/>
            <p:nvPr/>
          </p:nvSpPr>
          <p:spPr>
            <a:xfrm>
              <a:off x="977900" y="2146300"/>
              <a:ext cx="431800" cy="935567"/>
            </a:xfrm>
            <a:prstGeom prst="triangl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ame Side Corner Rectangle 7">
              <a:extLst>
                <a:ext uri="{FF2B5EF4-FFF2-40B4-BE49-F238E27FC236}">
                  <a16:creationId xmlns:a16="http://schemas.microsoft.com/office/drawing/2014/main" id="{D113F4F3-14F4-464D-9048-33022728F6BC}"/>
                </a:ext>
              </a:extLst>
            </p:cNvPr>
            <p:cNvSpPr/>
            <p:nvPr/>
          </p:nvSpPr>
          <p:spPr>
            <a:xfrm>
              <a:off x="753533" y="2015067"/>
              <a:ext cx="2578100" cy="131233"/>
            </a:xfrm>
            <a:prstGeom prst="round2SameRect">
              <a:avLst/>
            </a:prstGeom>
            <a:solidFill>
              <a:schemeClr val="bg1"/>
            </a:solidFill>
            <a:ln w="1905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ame Side Corner Rectangle 8">
              <a:extLst>
                <a:ext uri="{FF2B5EF4-FFF2-40B4-BE49-F238E27FC236}">
                  <a16:creationId xmlns:a16="http://schemas.microsoft.com/office/drawing/2014/main" id="{94D4EDE3-96F8-40F5-94A7-9B8A30E7BC84}"/>
                </a:ext>
              </a:extLst>
            </p:cNvPr>
            <p:cNvSpPr/>
            <p:nvPr/>
          </p:nvSpPr>
          <p:spPr>
            <a:xfrm>
              <a:off x="755840" y="1236133"/>
              <a:ext cx="215899" cy="761282"/>
            </a:xfrm>
            <a:prstGeom prst="round2SameRect">
              <a:avLst>
                <a:gd name="adj1" fmla="val 50000"/>
                <a:gd name="adj2" fmla="val 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ame Side Corner Rectangle 9">
              <a:extLst>
                <a:ext uri="{FF2B5EF4-FFF2-40B4-BE49-F238E27FC236}">
                  <a16:creationId xmlns:a16="http://schemas.microsoft.com/office/drawing/2014/main" id="{1C5E3F85-E1CF-4DB9-BDBE-7935A9E3295D}"/>
                </a:ext>
              </a:extLst>
            </p:cNvPr>
            <p:cNvSpPr/>
            <p:nvPr/>
          </p:nvSpPr>
          <p:spPr>
            <a:xfrm>
              <a:off x="3006546" y="1755541"/>
              <a:ext cx="314333" cy="250282"/>
            </a:xfrm>
            <a:prstGeom prst="round2SameRect">
              <a:avLst>
                <a:gd name="adj1" fmla="val 50000"/>
                <a:gd name="adj2" fmla="val 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29EBC63F-FE3F-4A74-AACC-0A12E26BF86B}"/>
                </a:ext>
              </a:extLst>
            </p:cNvPr>
            <p:cNvSpPr txBox="1"/>
            <p:nvPr/>
          </p:nvSpPr>
          <p:spPr>
            <a:xfrm>
              <a:off x="754310" y="1687554"/>
              <a:ext cx="385234" cy="369332"/>
            </a:xfrm>
            <a:prstGeom prst="rect">
              <a:avLst/>
            </a:prstGeom>
            <a:noFill/>
          </p:spPr>
          <p:txBody>
            <a:bodyPr wrap="square" rtlCol="0">
              <a:spAutoFit/>
            </a:bodyPr>
            <a:lstStyle/>
            <a:p>
              <a:r>
                <a:rPr lang="de-DE" dirty="0"/>
                <a:t>S</a:t>
              </a:r>
              <a:endParaRPr lang="en-GB" dirty="0"/>
            </a:p>
          </p:txBody>
        </p:sp>
        <p:sp>
          <p:nvSpPr>
            <p:cNvPr id="22" name="TextBox 21">
              <a:extLst>
                <a:ext uri="{FF2B5EF4-FFF2-40B4-BE49-F238E27FC236}">
                  <a16:creationId xmlns:a16="http://schemas.microsoft.com/office/drawing/2014/main" id="{FEC27D90-E5BA-440E-8561-0DCBF3ED02C2}"/>
                </a:ext>
              </a:extLst>
            </p:cNvPr>
            <p:cNvSpPr txBox="1"/>
            <p:nvPr/>
          </p:nvSpPr>
          <p:spPr>
            <a:xfrm>
              <a:off x="3008068" y="1696016"/>
              <a:ext cx="385234" cy="369332"/>
            </a:xfrm>
            <a:prstGeom prst="rect">
              <a:avLst/>
            </a:prstGeom>
            <a:noFill/>
          </p:spPr>
          <p:txBody>
            <a:bodyPr wrap="square" rtlCol="0">
              <a:spAutoFit/>
            </a:bodyPr>
            <a:lstStyle/>
            <a:p>
              <a:r>
                <a:rPr lang="de-DE" dirty="0"/>
                <a:t>M</a:t>
              </a:r>
              <a:endParaRPr lang="en-GB" dirty="0"/>
            </a:p>
          </p:txBody>
        </p:sp>
      </p:grpSp>
      <p:sp>
        <p:nvSpPr>
          <p:cNvPr id="2" name="TextBox 1">
            <a:extLst>
              <a:ext uri="{FF2B5EF4-FFF2-40B4-BE49-F238E27FC236}">
                <a16:creationId xmlns:a16="http://schemas.microsoft.com/office/drawing/2014/main" id="{885277BA-4488-450A-9193-4521F1EA5916}"/>
              </a:ext>
            </a:extLst>
          </p:cNvPr>
          <p:cNvSpPr txBox="1"/>
          <p:nvPr/>
        </p:nvSpPr>
        <p:spPr>
          <a:xfrm>
            <a:off x="72000" y="3517487"/>
            <a:ext cx="3915800"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Courier New" panose="02070309020205020404" pitchFamily="49" charset="0"/>
                <a:cs typeface="Courier New" panose="02070309020205020404" pitchFamily="49" charset="0"/>
              </a:rPr>
              <a:t>Mutation rate   ........ </a:t>
            </a:r>
            <a:r>
              <a:rPr lang="en-GB"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u</a:t>
            </a:r>
          </a:p>
          <a:p>
            <a:r>
              <a:rPr lang="en-GB" dirty="0">
                <a:latin typeface="Courier New" panose="02070309020205020404" pitchFamily="49" charset="0"/>
                <a:cs typeface="Courier New" panose="02070309020205020404" pitchFamily="49" charset="0"/>
              </a:rPr>
              <a:t>Selection coefficient .. </a:t>
            </a:r>
            <a:r>
              <a:rPr lang="en-GB"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s</a:t>
            </a:r>
          </a:p>
          <a:p>
            <a:endParaRPr lang="en-GB" dirty="0">
              <a:latin typeface="Courier New" panose="02070309020205020404" pitchFamily="49" charset="0"/>
              <a:cs typeface="Courier New" panose="02070309020205020404" pitchFamily="49" charset="0"/>
            </a:endParaRPr>
          </a:p>
          <a:p>
            <a:r>
              <a:rPr lang="en-GB" dirty="0">
                <a:latin typeface="Courier New" panose="02070309020205020404" pitchFamily="49" charset="0"/>
                <a:cs typeface="Courier New" panose="02070309020205020404" pitchFamily="49" charset="0"/>
              </a:rPr>
              <a:t>Equilibrium frequency</a:t>
            </a:r>
          </a:p>
          <a:p>
            <a:r>
              <a:rPr lang="en-GB" dirty="0">
                <a:latin typeface="Courier New" panose="02070309020205020404" pitchFamily="49" charset="0"/>
                <a:cs typeface="Courier New" panose="02070309020205020404" pitchFamily="49" charset="0"/>
              </a:rPr>
              <a:t>of allele a ........... </a:t>
            </a:r>
            <a:r>
              <a:rPr lang="en-GB"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q*</a:t>
            </a:r>
          </a:p>
        </p:txBody>
      </p:sp>
    </p:spTree>
    <p:extLst>
      <p:ext uri="{BB962C8B-B14F-4D97-AF65-F5344CB8AC3E}">
        <p14:creationId xmlns:p14="http://schemas.microsoft.com/office/powerpoint/2010/main" val="3131783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000" y="592667"/>
            <a:ext cx="3915800" cy="1989666"/>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196184" y="660400"/>
            <a:ext cx="3626270" cy="1845734"/>
            <a:chOff x="753533" y="1236133"/>
            <a:chExt cx="2639769" cy="1845734"/>
          </a:xfrm>
        </p:grpSpPr>
        <p:sp>
          <p:nvSpPr>
            <p:cNvPr id="7" name="Isosceles Triangle 6"/>
            <p:cNvSpPr/>
            <p:nvPr/>
          </p:nvSpPr>
          <p:spPr>
            <a:xfrm>
              <a:off x="977900" y="2146300"/>
              <a:ext cx="431800" cy="935567"/>
            </a:xfrm>
            <a:prstGeom prst="triangl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753533" y="2015067"/>
              <a:ext cx="2578100" cy="131233"/>
            </a:xfrm>
            <a:prstGeom prst="round2SameRect">
              <a:avLst/>
            </a:prstGeom>
            <a:solidFill>
              <a:schemeClr val="bg1"/>
            </a:solidFill>
            <a:ln w="1905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ame Side Corner Rectangle 8"/>
            <p:cNvSpPr/>
            <p:nvPr/>
          </p:nvSpPr>
          <p:spPr>
            <a:xfrm>
              <a:off x="755840" y="1236133"/>
              <a:ext cx="215899" cy="761282"/>
            </a:xfrm>
            <a:prstGeom prst="round2SameRect">
              <a:avLst>
                <a:gd name="adj1" fmla="val 50000"/>
                <a:gd name="adj2" fmla="val 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ame Side Corner Rectangle 9"/>
            <p:cNvSpPr/>
            <p:nvPr/>
          </p:nvSpPr>
          <p:spPr>
            <a:xfrm>
              <a:off x="3006546" y="1755541"/>
              <a:ext cx="314333" cy="250282"/>
            </a:xfrm>
            <a:prstGeom prst="round2SameRect">
              <a:avLst>
                <a:gd name="adj1" fmla="val 50000"/>
                <a:gd name="adj2" fmla="val 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54310" y="1687554"/>
              <a:ext cx="385234" cy="369332"/>
            </a:xfrm>
            <a:prstGeom prst="rect">
              <a:avLst/>
            </a:prstGeom>
            <a:noFill/>
          </p:spPr>
          <p:txBody>
            <a:bodyPr wrap="square" rtlCol="0">
              <a:spAutoFit/>
            </a:bodyPr>
            <a:lstStyle/>
            <a:p>
              <a:r>
                <a:rPr lang="de-DE" dirty="0"/>
                <a:t>S</a:t>
              </a:r>
              <a:endParaRPr lang="en-GB" dirty="0"/>
            </a:p>
          </p:txBody>
        </p:sp>
        <p:sp>
          <p:nvSpPr>
            <p:cNvPr id="12" name="TextBox 11"/>
            <p:cNvSpPr txBox="1"/>
            <p:nvPr/>
          </p:nvSpPr>
          <p:spPr>
            <a:xfrm>
              <a:off x="3008068" y="1696016"/>
              <a:ext cx="385234" cy="369332"/>
            </a:xfrm>
            <a:prstGeom prst="rect">
              <a:avLst/>
            </a:prstGeom>
            <a:noFill/>
          </p:spPr>
          <p:txBody>
            <a:bodyPr wrap="square" rtlCol="0">
              <a:spAutoFit/>
            </a:bodyPr>
            <a:lstStyle/>
            <a:p>
              <a:r>
                <a:rPr lang="de-DE" dirty="0"/>
                <a:t>M</a:t>
              </a:r>
              <a:endParaRPr lang="en-GB" dirty="0"/>
            </a:p>
          </p:txBody>
        </p:sp>
      </p:grpSp>
      <p:sp>
        <p:nvSpPr>
          <p:cNvPr id="13" name="Textfeld 326"/>
          <p:cNvSpPr txBox="1"/>
          <p:nvPr/>
        </p:nvSpPr>
        <p:spPr>
          <a:xfrm>
            <a:off x="72000" y="49361"/>
            <a:ext cx="1201787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Mutation-Selection </a:t>
            </a:r>
            <a:r>
              <a:rPr lang="en-GB" sz="2400" dirty="0">
                <a:solidFill>
                  <a:srgbClr val="0000FF"/>
                </a:solidFill>
                <a:latin typeface="Arial" panose="020B0604020202020204" pitchFamily="34" charset="0"/>
                <a:cs typeface="Arial" panose="020B0604020202020204" pitchFamily="34" charset="0"/>
              </a:rPr>
              <a:t>Equilibrium</a:t>
            </a:r>
            <a:r>
              <a:rPr lang="en-GB" sz="2400" dirty="0">
                <a:latin typeface="Arial" panose="020B0604020202020204" pitchFamily="34" charset="0"/>
                <a:cs typeface="Arial" panose="020B0604020202020204" pitchFamily="34" charset="0"/>
              </a:rPr>
              <a:t> depends on u, s, gene action and reproductive mode </a:t>
            </a:r>
          </a:p>
        </p:txBody>
      </p:sp>
      <p:sp>
        <p:nvSpPr>
          <p:cNvPr id="16" name="Right Triangle 15"/>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1"/>
          <p:cNvSpPr txBox="1"/>
          <p:nvPr/>
        </p:nvSpPr>
        <p:spPr>
          <a:xfrm>
            <a:off x="4111984" y="779413"/>
            <a:ext cx="7977892" cy="581697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ltLang="de-DE" dirty="0">
                <a:latin typeface="Arial" panose="020B0604020202020204" pitchFamily="34" charset="0"/>
                <a:cs typeface="Arial" panose="020B0604020202020204" pitchFamily="34" charset="0"/>
              </a:rPr>
              <a:t>Algebra for the equilibrium frequency of the unfavourable allele, q*(a).</a:t>
            </a:r>
            <a:endParaRPr lang="en-GB" altLang="de-DE" sz="1200" dirty="0">
              <a:latin typeface="Arial" panose="020B0604020202020204" pitchFamily="34" charset="0"/>
              <a:cs typeface="Arial" panose="020B0604020202020204" pitchFamily="34" charset="0"/>
            </a:endParaRPr>
          </a:p>
          <a:p>
            <a:endParaRPr lang="en-GB" altLang="de-DE" sz="1200" dirty="0">
              <a:latin typeface="Arial" panose="020B0604020202020204" pitchFamily="34" charset="0"/>
              <a:cs typeface="Arial" panose="020B0604020202020204" pitchFamily="34" charset="0"/>
            </a:endParaRPr>
          </a:p>
          <a:p>
            <a:r>
              <a:rPr lang="en-GB" altLang="de-DE" dirty="0">
                <a:solidFill>
                  <a:srgbClr val="0000FF"/>
                </a:solidFill>
                <a:latin typeface="Arial" panose="020B0604020202020204" pitchFamily="34" charset="0"/>
                <a:cs typeface="Arial" panose="020B0604020202020204" pitchFamily="34" charset="0"/>
              </a:rPr>
              <a:t>Random Mating and dominance	…………………..	q*≈(u/s)</a:t>
            </a:r>
            <a:r>
              <a:rPr lang="en-GB" altLang="de-DE" baseline="30000" dirty="0">
                <a:solidFill>
                  <a:srgbClr val="0000FF"/>
                </a:solidFill>
                <a:latin typeface="Arial" panose="020B0604020202020204" pitchFamily="34" charset="0"/>
                <a:cs typeface="Arial" panose="020B0604020202020204" pitchFamily="34" charset="0"/>
              </a:rPr>
              <a:t>½</a:t>
            </a:r>
          </a:p>
          <a:p>
            <a:r>
              <a:rPr lang="en-GB" altLang="de-DE" dirty="0">
                <a:solidFill>
                  <a:srgbClr val="FF0000"/>
                </a:solidFill>
                <a:latin typeface="Arial" panose="020B0604020202020204" pitchFamily="34" charset="0"/>
                <a:cs typeface="Arial" panose="020B0604020202020204" pitchFamily="34" charset="0"/>
              </a:rPr>
              <a:t>Random Mating and intermediate gene action……..	q*≈ (2u/s)</a:t>
            </a:r>
          </a:p>
          <a:p>
            <a:r>
              <a:rPr lang="en-GB" altLang="de-DE" dirty="0">
                <a:latin typeface="Arial" panose="020B0604020202020204" pitchFamily="34" charset="0"/>
                <a:cs typeface="Arial" panose="020B0604020202020204" pitchFamily="34" charset="0"/>
              </a:rPr>
              <a:t>Self-fertilization (dominance does not matter)………	q*≈ (u/s)</a:t>
            </a:r>
          </a:p>
          <a:p>
            <a:endParaRPr lang="en-GB" altLang="de-DE" dirty="0">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Assume a mutation rate of u=10</a:t>
            </a:r>
            <a:r>
              <a:rPr lang="en-GB" altLang="de-DE" baseline="30000" dirty="0">
                <a:latin typeface="Arial" panose="020B0604020202020204" pitchFamily="34" charset="0"/>
                <a:cs typeface="Arial" panose="020B0604020202020204" pitchFamily="34" charset="0"/>
              </a:rPr>
              <a:t>-4</a:t>
            </a:r>
            <a:r>
              <a:rPr lang="en-GB" altLang="de-DE" dirty="0">
                <a:latin typeface="Arial" panose="020B0604020202020204" pitchFamily="34" charset="0"/>
                <a:cs typeface="Arial" panose="020B0604020202020204" pitchFamily="34" charset="0"/>
              </a:rPr>
              <a:t>, a selection coefficient of s=0.05.</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Then: </a:t>
            </a:r>
          </a:p>
          <a:p>
            <a:r>
              <a:rPr lang="en-GB" altLang="de-DE" dirty="0">
                <a:solidFill>
                  <a:srgbClr val="0000FF"/>
                </a:solidFill>
                <a:latin typeface="Arial" panose="020B0604020202020204" pitchFamily="34" charset="0"/>
                <a:cs typeface="Arial" panose="020B0604020202020204" pitchFamily="34" charset="0"/>
              </a:rPr>
              <a:t>Random mating and dominance	…………………..	q*≈ 0.0141  (1.41%)</a:t>
            </a:r>
            <a:endParaRPr lang="en-GB" altLang="de-DE" baseline="30000" dirty="0">
              <a:solidFill>
                <a:srgbClr val="0000FF"/>
              </a:solidFill>
              <a:latin typeface="Arial" panose="020B0604020202020204" pitchFamily="34" charset="0"/>
              <a:cs typeface="Arial" panose="020B0604020202020204" pitchFamily="34" charset="0"/>
            </a:endParaRPr>
          </a:p>
          <a:p>
            <a:r>
              <a:rPr lang="en-GB" altLang="de-DE" dirty="0">
                <a:solidFill>
                  <a:srgbClr val="FF0000"/>
                </a:solidFill>
                <a:latin typeface="Arial" panose="020B0604020202020204" pitchFamily="34" charset="0"/>
                <a:cs typeface="Arial" panose="020B0604020202020204" pitchFamily="34" charset="0"/>
              </a:rPr>
              <a:t>Random mating and intermediate gene action  ……..	q*≈ 0.0004  (0.04%)</a:t>
            </a:r>
          </a:p>
          <a:p>
            <a:r>
              <a:rPr lang="en-GB" altLang="de-DE" dirty="0">
                <a:latin typeface="Arial" panose="020B0604020202020204" pitchFamily="34" charset="0"/>
                <a:cs typeface="Arial" panose="020B0604020202020204" pitchFamily="34" charset="0"/>
              </a:rPr>
              <a:t>Self-fertilization (dominance does not matter)  ………	q*≈ 0.0002  (0.02%)</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Thus, even in the long run, and especially </a:t>
            </a:r>
            <a:r>
              <a:rPr lang="en-GB" dirty="0">
                <a:solidFill>
                  <a:srgbClr val="0000FF"/>
                </a:solidFill>
                <a:latin typeface="Arial" panose="020B0604020202020204" pitchFamily="34" charset="0"/>
                <a:cs typeface="Arial" panose="020B0604020202020204" pitchFamily="34" charset="0"/>
              </a:rPr>
              <a:t>under Random Mating </a:t>
            </a:r>
            <a:r>
              <a:rPr lang="en-GB" dirty="0">
                <a:latin typeface="Arial" panose="020B0604020202020204" pitchFamily="34" charset="0"/>
                <a:cs typeface="Arial" panose="020B0604020202020204" pitchFamily="34" charset="0"/>
              </a:rPr>
              <a:t>and </a:t>
            </a:r>
            <a:r>
              <a:rPr lang="en-GB" dirty="0">
                <a:solidFill>
                  <a:srgbClr val="0000FF"/>
                </a:solidFill>
                <a:latin typeface="Arial" panose="020B0604020202020204" pitchFamily="34" charset="0"/>
                <a:cs typeface="Arial" panose="020B0604020202020204" pitchFamily="34" charset="0"/>
              </a:rPr>
              <a:t>dominant-recessive gene action</a:t>
            </a:r>
            <a:r>
              <a:rPr lang="en-GB" dirty="0">
                <a:latin typeface="Arial" panose="020B0604020202020204" pitchFamily="34" charset="0"/>
                <a:cs typeface="Arial" panose="020B0604020202020204" pitchFamily="34" charset="0"/>
              </a:rPr>
              <a:t>, even markedly deleterious recessive alleles stay in the population in noteworthy amount  </a:t>
            </a:r>
            <a:r>
              <a:rPr lang="en-GB" dirty="0">
                <a:solidFill>
                  <a:srgbClr val="FF0000"/>
                </a:solidFill>
                <a:latin typeface="Arial" panose="020B0604020202020204" pitchFamily="34" charset="0"/>
                <a:cs typeface="Arial" panose="020B0604020202020204" pitchFamily="34" charset="0"/>
              </a:rPr>
              <a:t>► Genetic Load</a:t>
            </a:r>
            <a:r>
              <a:rPr lang="en-GB" dirty="0">
                <a:latin typeface="Arial" panose="020B0604020202020204" pitchFamily="34" charset="0"/>
                <a:cs typeface="Arial" panose="020B0604020202020204" pitchFamily="34" charset="0"/>
              </a:rPr>
              <a:t>.</a:t>
            </a:r>
          </a:p>
          <a:p>
            <a:endParaRPr lang="de-DE"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Mutation is </a:t>
            </a:r>
            <a:r>
              <a:rPr lang="en-GB" altLang="de-DE" dirty="0">
                <a:solidFill>
                  <a:srgbClr val="0000FF"/>
                </a:solidFill>
                <a:latin typeface="Arial" panose="020B0604020202020204" pitchFamily="34" charset="0"/>
                <a:cs typeface="Arial" panose="020B0604020202020204" pitchFamily="34" charset="0"/>
              </a:rPr>
              <a:t>weak</a:t>
            </a:r>
            <a:r>
              <a:rPr lang="en-GB" altLang="de-DE" dirty="0">
                <a:latin typeface="Arial" panose="020B0604020202020204" pitchFamily="34" charset="0"/>
                <a:cs typeface="Arial" panose="020B0604020202020204" pitchFamily="34" charset="0"/>
              </a:rPr>
              <a:t> on a short time scale, but decisive as source of novel genetic variation. With a mutation rate of u=10</a:t>
            </a:r>
            <a:r>
              <a:rPr lang="en-GB" altLang="de-DE" baseline="30000" dirty="0">
                <a:latin typeface="Arial" panose="020B0604020202020204" pitchFamily="34" charset="0"/>
                <a:cs typeface="Arial" panose="020B0604020202020204" pitchFamily="34" charset="0"/>
              </a:rPr>
              <a:t>-4</a:t>
            </a:r>
            <a:r>
              <a:rPr lang="en-GB" altLang="de-DE" dirty="0">
                <a:latin typeface="Arial" panose="020B0604020202020204" pitchFamily="34" charset="0"/>
                <a:cs typeface="Arial" panose="020B0604020202020204" pitchFamily="34" charset="0"/>
              </a:rPr>
              <a:t> per gene and N=10</a:t>
            </a:r>
            <a:r>
              <a:rPr lang="en-GB" altLang="de-DE" baseline="30000" dirty="0">
                <a:latin typeface="Arial" panose="020B0604020202020204" pitchFamily="34" charset="0"/>
                <a:cs typeface="Arial" panose="020B0604020202020204" pitchFamily="34" charset="0"/>
              </a:rPr>
              <a:t>4</a:t>
            </a:r>
            <a:r>
              <a:rPr lang="en-GB" altLang="de-DE" dirty="0">
                <a:latin typeface="Arial" panose="020B0604020202020204" pitchFamily="34" charset="0"/>
                <a:cs typeface="Arial" panose="020B0604020202020204" pitchFamily="34" charset="0"/>
              </a:rPr>
              <a:t> individuals in a population ... </a:t>
            </a:r>
            <a:r>
              <a:rPr lang="en-GB" dirty="0">
                <a:latin typeface="Arial" panose="020B0604020202020204" pitchFamily="34" charset="0"/>
                <a:cs typeface="Arial" panose="020B0604020202020204" pitchFamily="34" charset="0"/>
              </a:rPr>
              <a:t>► </a:t>
            </a:r>
            <a:r>
              <a:rPr lang="en-GB" altLang="de-DE" dirty="0">
                <a:latin typeface="Arial" panose="020B0604020202020204" pitchFamily="34" charset="0"/>
                <a:cs typeface="Arial" panose="020B0604020202020204" pitchFamily="34" charset="0"/>
              </a:rPr>
              <a:t>one Mutation per focal gene. </a:t>
            </a:r>
            <a:r>
              <a:rPr lang="en-GB" altLang="de-DE" dirty="0">
                <a:solidFill>
                  <a:schemeClr val="tx1">
                    <a:lumMod val="50000"/>
                    <a:lumOff val="50000"/>
                  </a:schemeClr>
                </a:solidFill>
                <a:latin typeface="Arial" panose="020B0604020202020204" pitchFamily="34" charset="0"/>
                <a:cs typeface="Arial" panose="020B0604020202020204" pitchFamily="34" charset="0"/>
              </a:rPr>
              <a:t>Yet, you have to find the concerned plant, and the Mutation may not be the desired one ☺.</a:t>
            </a:r>
            <a:endParaRPr lang="en-GB"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Textfeld 5"/>
          <p:cNvSpPr txBox="1"/>
          <p:nvPr/>
        </p:nvSpPr>
        <p:spPr>
          <a:xfrm>
            <a:off x="11352141" y="15875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12</a:t>
            </a:fld>
            <a:endParaRPr lang="en-US" sz="2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4717216-20B4-4939-B404-05D36D5B687E}"/>
              </a:ext>
            </a:extLst>
          </p:cNvPr>
          <p:cNvSpPr txBox="1"/>
          <p:nvPr/>
        </p:nvSpPr>
        <p:spPr>
          <a:xfrm>
            <a:off x="72000" y="3517487"/>
            <a:ext cx="3915800"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Courier New" panose="02070309020205020404" pitchFamily="49" charset="0"/>
                <a:cs typeface="Courier New" panose="02070309020205020404" pitchFamily="49" charset="0"/>
              </a:rPr>
              <a:t>Mutation rate   ........ </a:t>
            </a:r>
            <a:r>
              <a:rPr lang="en-GB"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u</a:t>
            </a:r>
          </a:p>
          <a:p>
            <a:r>
              <a:rPr lang="en-GB" dirty="0">
                <a:latin typeface="Courier New" panose="02070309020205020404" pitchFamily="49" charset="0"/>
                <a:cs typeface="Courier New" panose="02070309020205020404" pitchFamily="49" charset="0"/>
              </a:rPr>
              <a:t>Selection coefficient .. </a:t>
            </a:r>
            <a:r>
              <a:rPr lang="en-GB"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s</a:t>
            </a:r>
          </a:p>
          <a:p>
            <a:endParaRPr lang="en-GB" dirty="0">
              <a:latin typeface="Courier New" panose="02070309020205020404" pitchFamily="49" charset="0"/>
              <a:cs typeface="Courier New" panose="02070309020205020404" pitchFamily="49" charset="0"/>
            </a:endParaRPr>
          </a:p>
          <a:p>
            <a:r>
              <a:rPr lang="en-GB" dirty="0">
                <a:latin typeface="Courier New" panose="02070309020205020404" pitchFamily="49" charset="0"/>
                <a:cs typeface="Courier New" panose="02070309020205020404" pitchFamily="49" charset="0"/>
              </a:rPr>
              <a:t>Equilibrium frequency</a:t>
            </a:r>
          </a:p>
          <a:p>
            <a:r>
              <a:rPr lang="en-GB" dirty="0">
                <a:latin typeface="Courier New" panose="02070309020205020404" pitchFamily="49" charset="0"/>
                <a:cs typeface="Courier New" panose="02070309020205020404" pitchFamily="49" charset="0"/>
              </a:rPr>
              <a:t>of allele a ........... </a:t>
            </a:r>
            <a:r>
              <a:rPr lang="en-GB"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q*</a:t>
            </a:r>
          </a:p>
        </p:txBody>
      </p:sp>
    </p:spTree>
    <p:extLst>
      <p:ext uri="{BB962C8B-B14F-4D97-AF65-F5344CB8AC3E}">
        <p14:creationId xmlns:p14="http://schemas.microsoft.com/office/powerpoint/2010/main" val="2771390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lektion &amp; mutation 50 Ge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20" y="1966826"/>
            <a:ext cx="6048375" cy="4830763"/>
          </a:xfrm>
          <a:prstGeom prst="rect">
            <a:avLst/>
          </a:prstGeom>
          <a:solidFill>
            <a:schemeClr val="bg1"/>
          </a:solidFill>
          <a:ln w="12700">
            <a:noFill/>
          </a:ln>
          <a:effectLst/>
        </p:spPr>
      </p:pic>
      <p:grpSp>
        <p:nvGrpSpPr>
          <p:cNvPr id="13" name="Group 12"/>
          <p:cNvGrpSpPr/>
          <p:nvPr/>
        </p:nvGrpSpPr>
        <p:grpSpPr>
          <a:xfrm>
            <a:off x="94718" y="507220"/>
            <a:ext cx="4920448" cy="1937024"/>
            <a:chOff x="94718" y="507220"/>
            <a:chExt cx="4920448" cy="1937024"/>
          </a:xfrm>
        </p:grpSpPr>
        <p:pic>
          <p:nvPicPr>
            <p:cNvPr id="22" name="Picture 21"/>
            <p:cNvPicPr>
              <a:picLocks noChangeAspect="1"/>
            </p:cNvPicPr>
            <p:nvPr/>
          </p:nvPicPr>
          <p:blipFill>
            <a:blip r:embed="rId3"/>
            <a:stretch>
              <a:fillRect/>
            </a:stretch>
          </p:blipFill>
          <p:spPr>
            <a:xfrm>
              <a:off x="94718" y="624367"/>
              <a:ext cx="2431666" cy="1819877"/>
            </a:xfrm>
            <a:prstGeom prst="rect">
              <a:avLst/>
            </a:prstGeom>
          </p:spPr>
        </p:pic>
        <p:sp>
          <p:nvSpPr>
            <p:cNvPr id="12" name="Rounded Rectangle 11"/>
            <p:cNvSpPr/>
            <p:nvPr/>
          </p:nvSpPr>
          <p:spPr>
            <a:xfrm>
              <a:off x="1660358" y="1966826"/>
              <a:ext cx="721895" cy="319174"/>
            </a:xfrm>
            <a:prstGeom prst="round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rot="17036178">
              <a:off x="3602658" y="-67890"/>
              <a:ext cx="837398" cy="1987618"/>
              <a:chOff x="7644865" y="702643"/>
              <a:chExt cx="837398" cy="1987618"/>
            </a:xfrm>
          </p:grpSpPr>
          <p:sp>
            <p:nvSpPr>
              <p:cNvPr id="15" name="Can 14"/>
              <p:cNvSpPr/>
              <p:nvPr/>
            </p:nvSpPr>
            <p:spPr>
              <a:xfrm>
                <a:off x="7969718" y="1419726"/>
                <a:ext cx="187693" cy="1270535"/>
              </a:xfrm>
              <a:prstGeom prst="can">
                <a:avLst/>
              </a:prstGeom>
              <a:gradFill flip="none" rotWithShape="1">
                <a:gsLst>
                  <a:gs pos="0">
                    <a:schemeClr val="tx1"/>
                  </a:gs>
                  <a:gs pos="90000">
                    <a:schemeClr val="bg1"/>
                  </a:gs>
                </a:gsLst>
                <a:lin ang="0" scaled="0"/>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onut 16"/>
              <p:cNvSpPr/>
              <p:nvPr/>
            </p:nvSpPr>
            <p:spPr>
              <a:xfrm>
                <a:off x="7644865" y="702643"/>
                <a:ext cx="837398" cy="779647"/>
              </a:xfrm>
              <a:prstGeom prst="donut">
                <a:avLst>
                  <a:gd name="adj" fmla="val 6541"/>
                </a:avLst>
              </a:prstGeom>
              <a:gradFill flip="none" rotWithShape="1">
                <a:gsLst>
                  <a:gs pos="0">
                    <a:schemeClr val="tx1"/>
                  </a:gs>
                  <a:gs pos="90000">
                    <a:schemeClr val="bg1"/>
                  </a:gs>
                </a:gsLst>
                <a:lin ang="0" scaled="0"/>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Arrow Connector 19"/>
            <p:cNvCxnSpPr>
              <a:stCxn id="12" idx="3"/>
              <a:endCxn id="17" idx="1"/>
            </p:cNvCxnSpPr>
            <p:nvPr/>
          </p:nvCxnSpPr>
          <p:spPr>
            <a:xfrm flipV="1">
              <a:off x="2382253" y="1001416"/>
              <a:ext cx="714059" cy="112499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2"/>
              <a:endCxn id="3" idx="0"/>
            </p:cNvCxnSpPr>
            <p:nvPr/>
          </p:nvCxnSpPr>
          <p:spPr>
            <a:xfrm flipH="1">
              <a:off x="2980033" y="1186828"/>
              <a:ext cx="354277" cy="1180711"/>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 name="Textfeld 326"/>
          <p:cNvSpPr txBox="1"/>
          <p:nvPr/>
        </p:nvSpPr>
        <p:spPr>
          <a:xfrm>
            <a:off x="72000" y="49361"/>
            <a:ext cx="1203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Mutation-Selection equilibrium with </a:t>
            </a:r>
            <a:r>
              <a:rPr lang="en-GB" sz="2400" dirty="0">
                <a:solidFill>
                  <a:srgbClr val="000099"/>
                </a:solidFill>
                <a:latin typeface="Arial" panose="020B0604020202020204" pitchFamily="34" charset="0"/>
                <a:cs typeface="Arial" panose="020B0604020202020204" pitchFamily="34" charset="0"/>
              </a:rPr>
              <a:t>Random Mating and intermediate gene action </a:t>
            </a:r>
            <a:r>
              <a:rPr lang="en-GB" sz="2400" dirty="0">
                <a:solidFill>
                  <a:srgbClr val="FF0000"/>
                </a:solidFill>
                <a:latin typeface="Arial" panose="020B0604020202020204" pitchFamily="34" charset="0"/>
                <a:cs typeface="Arial" panose="020B0604020202020204" pitchFamily="34" charset="0"/>
              </a:rPr>
              <a:t>&amp; u</a:t>
            </a:r>
          </a:p>
        </p:txBody>
      </p:sp>
      <p:sp>
        <p:nvSpPr>
          <p:cNvPr id="29" name="Textfeld 1"/>
          <p:cNvSpPr txBox="1"/>
          <p:nvPr/>
        </p:nvSpPr>
        <p:spPr>
          <a:xfrm>
            <a:off x="6069153" y="656655"/>
            <a:ext cx="6035081" cy="59093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We compare the ongoing reduction of q(a) </a:t>
            </a:r>
            <a:r>
              <a:rPr lang="en-GB" dirty="0">
                <a:solidFill>
                  <a:srgbClr val="000099"/>
                </a:solidFill>
                <a:latin typeface="Arial" panose="020B0604020202020204" pitchFamily="34" charset="0"/>
                <a:cs typeface="Arial" panose="020B0604020202020204" pitchFamily="34" charset="0"/>
              </a:rPr>
              <a:t>if u=0 </a:t>
            </a:r>
            <a:r>
              <a:rPr lang="en-GB" dirty="0">
                <a:latin typeface="Arial" panose="020B0604020202020204" pitchFamily="34" charset="0"/>
                <a:cs typeface="Arial" panose="020B0604020202020204" pitchFamily="34" charset="0"/>
              </a:rPr>
              <a:t>with </a:t>
            </a:r>
            <a:r>
              <a:rPr lang="en-GB" dirty="0">
                <a:solidFill>
                  <a:srgbClr val="FF0000"/>
                </a:solidFill>
                <a:latin typeface="Arial" panose="020B0604020202020204" pitchFamily="34" charset="0"/>
                <a:cs typeface="Arial" panose="020B0604020202020204" pitchFamily="34" charset="0"/>
              </a:rPr>
              <a:t>u=0.0001</a:t>
            </a:r>
            <a:r>
              <a:rPr lang="en-GB" dirty="0">
                <a:latin typeface="Arial" panose="020B0604020202020204" pitchFamily="34" charset="0"/>
                <a:cs typeface="Arial" panose="020B0604020202020204" pitchFamily="34" charset="0"/>
              </a:rPr>
              <a:t>. Here, as example, in case of Random Mating, the un-favourable allele is intermediate (</a:t>
            </a:r>
            <a:r>
              <a:rPr lang="en-GB" dirty="0">
                <a:solidFill>
                  <a:schemeClr val="tx1">
                    <a:lumMod val="50000"/>
                    <a:lumOff val="50000"/>
                  </a:schemeClr>
                </a:solidFill>
                <a:latin typeface="Arial" panose="020B0604020202020204" pitchFamily="34" charset="0"/>
                <a:cs typeface="Arial" panose="020B0604020202020204" pitchFamily="34" charset="0"/>
              </a:rPr>
              <a:t>even the ‘Aa’ genotype suffers - half as much as ‚aa‘ - from the fitness penalty; s=0.5</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generation 50, with</a:t>
            </a:r>
            <a:r>
              <a:rPr lang="en-GB" dirty="0">
                <a:solidFill>
                  <a:srgbClr val="000099"/>
                </a:solidFill>
                <a:latin typeface="Arial" panose="020B0604020202020204" pitchFamily="34" charset="0"/>
                <a:cs typeface="Arial" panose="020B0604020202020204" pitchFamily="34" charset="0"/>
              </a:rPr>
              <a:t> u=0</a:t>
            </a:r>
            <a:r>
              <a:rPr lang="en-GB" dirty="0">
                <a:latin typeface="Arial" panose="020B0604020202020204" pitchFamily="34" charset="0"/>
                <a:cs typeface="Arial" panose="020B0604020202020204" pitchFamily="34" charset="0"/>
              </a:rPr>
              <a:t>, the strongly unfavourable allele a is (nearly) kicked out, its frequency is nearly zero.</a:t>
            </a:r>
          </a:p>
          <a:p>
            <a:r>
              <a:rPr lang="en-GB" dirty="0">
                <a:latin typeface="Arial" panose="020B0604020202020204" pitchFamily="34" charset="0"/>
                <a:cs typeface="Arial" panose="020B0604020202020204" pitchFamily="34" charset="0"/>
              </a:rPr>
              <a:t>Yet, with </a:t>
            </a:r>
            <a:r>
              <a:rPr lang="en-GB" dirty="0">
                <a:solidFill>
                  <a:srgbClr val="FF0000"/>
                </a:solidFill>
                <a:latin typeface="Arial" panose="020B0604020202020204" pitchFamily="34" charset="0"/>
                <a:cs typeface="Arial" panose="020B0604020202020204" pitchFamily="34" charset="0"/>
              </a:rPr>
              <a:t>u=0.0001, </a:t>
            </a:r>
            <a:r>
              <a:rPr lang="en-GB" dirty="0">
                <a:latin typeface="Arial" panose="020B0604020202020204" pitchFamily="34" charset="0"/>
                <a:cs typeface="Arial" panose="020B0604020202020204" pitchFamily="34" charset="0"/>
              </a:rPr>
              <a:t>in generation 50, q(a) nearly reaches the equilibrium frequency of </a:t>
            </a:r>
            <a:r>
              <a:rPr lang="en-GB" dirty="0">
                <a:solidFill>
                  <a:srgbClr val="FF0000"/>
                </a:solidFill>
                <a:latin typeface="Arial" panose="020B0604020202020204" pitchFamily="34" charset="0"/>
                <a:cs typeface="Arial" panose="020B0604020202020204" pitchFamily="34" charset="0"/>
              </a:rPr>
              <a:t>4 in 10.000 (q*=0.4 ‰)</a:t>
            </a:r>
            <a:r>
              <a:rPr lang="en-GB" dirty="0">
                <a:latin typeface="Arial" panose="020B0604020202020204" pitchFamily="34" charset="0"/>
                <a:cs typeface="Arial" panose="020B0604020202020204" pitchFamily="34" charset="0"/>
              </a:rPr>
              <a:t>. This is a relatively high frequency, seeing the strong value of s=0.5. Yet, with </a:t>
            </a:r>
            <a:r>
              <a:rPr lang="en-GB" dirty="0">
                <a:solidFill>
                  <a:srgbClr val="FF0000"/>
                </a:solidFill>
                <a:latin typeface="Arial" panose="020B0604020202020204" pitchFamily="34" charset="0"/>
                <a:cs typeface="Arial" panose="020B0604020202020204" pitchFamily="34" charset="0"/>
              </a:rPr>
              <a:t>q*= 0.4 ‰</a:t>
            </a:r>
            <a:r>
              <a:rPr lang="en-GB" dirty="0">
                <a:latin typeface="Arial" panose="020B0604020202020204" pitchFamily="34" charset="0"/>
                <a:cs typeface="Arial" panose="020B0604020202020204" pitchFamily="34" charset="0"/>
              </a:rPr>
              <a:t>, only ~8 individuals in 10.000 show genotype ‘Aa’ (their fitness reduced by 25%); and about ~nobody is ‘aa’ (q² = 16∙10</a:t>
            </a:r>
            <a:r>
              <a:rPr lang="en-GB" baseline="30000" dirty="0">
                <a:latin typeface="Arial" panose="020B0604020202020204" pitchFamily="34" charset="0"/>
                <a:cs typeface="Arial" panose="020B0604020202020204" pitchFamily="34" charset="0"/>
              </a:rPr>
              <a:t>-8</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If it was ‘Selfing’ thus homozygosity of ‚everybody‘, then q* = 0.2 ‰, thus 2 individuals in 10.000 would show the full fitness reduction of s=0.5 (instead of 8 in 10.000 showing half-penalty of s=0.25).</a:t>
            </a:r>
          </a:p>
        </p:txBody>
      </p:sp>
      <p:sp>
        <p:nvSpPr>
          <p:cNvPr id="14" name="Right Triangle 13"/>
          <p:cNvSpPr/>
          <p:nvPr/>
        </p:nvSpPr>
        <p:spPr>
          <a:xfrm>
            <a:off x="11813" y="6630892"/>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159497" y="5707931"/>
            <a:ext cx="659875" cy="276999"/>
          </a:xfrm>
          <a:prstGeom prst="rect">
            <a:avLst/>
          </a:prstGeom>
          <a:noFill/>
        </p:spPr>
        <p:txBody>
          <a:bodyPr wrap="square" rtlCol="0">
            <a:spAutoFit/>
          </a:bodyPr>
          <a:lstStyle/>
          <a:p>
            <a:r>
              <a:rPr lang="de-DE" sz="1200" dirty="0">
                <a:solidFill>
                  <a:srgbClr val="FF0000"/>
                </a:solidFill>
                <a:latin typeface="Arial" panose="020B0604020202020204" pitchFamily="34" charset="0"/>
                <a:cs typeface="Arial" panose="020B0604020202020204" pitchFamily="34" charset="0"/>
              </a:rPr>
              <a:t>0.0004</a:t>
            </a:r>
            <a:endParaRPr lang="en-GB" sz="1200" dirty="0">
              <a:solidFill>
                <a:srgbClr val="FF0000"/>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46A41716-F23E-41BE-82DB-9815BD8DB95E}"/>
              </a:ext>
            </a:extLst>
          </p:cNvPr>
          <p:cNvSpPr/>
          <p:nvPr/>
        </p:nvSpPr>
        <p:spPr>
          <a:xfrm>
            <a:off x="3102746" y="5175682"/>
            <a:ext cx="2485747" cy="625875"/>
          </a:xfrm>
          <a:custGeom>
            <a:avLst/>
            <a:gdLst>
              <a:gd name="connsiteX0" fmla="*/ 22194 w 2485747"/>
              <a:gd name="connsiteY0" fmla="*/ 39949 h 625875"/>
              <a:gd name="connsiteX1" fmla="*/ 714652 w 2485747"/>
              <a:gd name="connsiteY1" fmla="*/ 0 h 625875"/>
              <a:gd name="connsiteX2" fmla="*/ 2126202 w 2485747"/>
              <a:gd name="connsiteY2" fmla="*/ 284085 h 625875"/>
              <a:gd name="connsiteX3" fmla="*/ 2419165 w 2485747"/>
              <a:gd name="connsiteY3" fmla="*/ 435005 h 625875"/>
              <a:gd name="connsiteX4" fmla="*/ 2476870 w 2485747"/>
              <a:gd name="connsiteY4" fmla="*/ 457200 h 625875"/>
              <a:gd name="connsiteX5" fmla="*/ 2485747 w 2485747"/>
              <a:gd name="connsiteY5" fmla="*/ 612559 h 625875"/>
              <a:gd name="connsiteX6" fmla="*/ 2450237 w 2485747"/>
              <a:gd name="connsiteY6" fmla="*/ 625875 h 625875"/>
              <a:gd name="connsiteX7" fmla="*/ 1420427 w 2485747"/>
              <a:gd name="connsiteY7" fmla="*/ 510466 h 625875"/>
              <a:gd name="connsiteX8" fmla="*/ 435005 w 2485747"/>
              <a:gd name="connsiteY8" fmla="*/ 341790 h 625875"/>
              <a:gd name="connsiteX9" fmla="*/ 115409 w 2485747"/>
              <a:gd name="connsiteY9" fmla="*/ 248574 h 625875"/>
              <a:gd name="connsiteX10" fmla="*/ 0 w 2485747"/>
              <a:gd name="connsiteY10" fmla="*/ 150920 h 625875"/>
              <a:gd name="connsiteX11" fmla="*/ 22194 w 2485747"/>
              <a:gd name="connsiteY11" fmla="*/ 39949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5747" h="625875">
                <a:moveTo>
                  <a:pt x="22194" y="39949"/>
                </a:moveTo>
                <a:lnTo>
                  <a:pt x="714652" y="0"/>
                </a:lnTo>
                <a:lnTo>
                  <a:pt x="2126202" y="284085"/>
                </a:lnTo>
                <a:lnTo>
                  <a:pt x="2419165" y="435005"/>
                </a:lnTo>
                <a:lnTo>
                  <a:pt x="2476870" y="457200"/>
                </a:lnTo>
                <a:lnTo>
                  <a:pt x="2485747" y="612559"/>
                </a:lnTo>
                <a:lnTo>
                  <a:pt x="2450237" y="625875"/>
                </a:lnTo>
                <a:lnTo>
                  <a:pt x="1420427" y="510466"/>
                </a:lnTo>
                <a:lnTo>
                  <a:pt x="435005" y="341790"/>
                </a:lnTo>
                <a:lnTo>
                  <a:pt x="115409" y="248574"/>
                </a:lnTo>
                <a:lnTo>
                  <a:pt x="0" y="150920"/>
                </a:lnTo>
                <a:lnTo>
                  <a:pt x="22194" y="39949"/>
                </a:lnTo>
                <a:close/>
              </a:path>
            </a:pathLst>
          </a:cu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F9C25581-B71D-4825-A605-41ECED71516E}"/>
              </a:ext>
            </a:extLst>
          </p:cNvPr>
          <p:cNvGrpSpPr/>
          <p:nvPr/>
        </p:nvGrpSpPr>
        <p:grpSpPr>
          <a:xfrm>
            <a:off x="72000" y="2367539"/>
            <a:ext cx="5816066" cy="4331644"/>
            <a:chOff x="72000" y="2367539"/>
            <a:chExt cx="5816066" cy="4331644"/>
          </a:xfrm>
        </p:grpSpPr>
        <p:sp>
          <p:nvSpPr>
            <p:cNvPr id="3" name="Rounded Rectangle 2"/>
            <p:cNvSpPr/>
            <p:nvPr/>
          </p:nvSpPr>
          <p:spPr>
            <a:xfrm>
              <a:off x="72000" y="2367539"/>
              <a:ext cx="5816066" cy="4331644"/>
            </a:xfrm>
            <a:prstGeom prst="roundRect">
              <a:avLst>
                <a:gd name="adj" fmla="val 6223"/>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311114" y="3158108"/>
              <a:ext cx="3265079"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600" dirty="0">
                  <a:solidFill>
                    <a:srgbClr val="000099"/>
                  </a:solidFill>
                  <a:latin typeface="Arial" panose="020B0604020202020204" pitchFamily="34" charset="0"/>
                  <a:cs typeface="Arial" panose="020B0604020202020204" pitchFamily="34" charset="0"/>
                </a:rPr>
                <a:t>R. mating, </a:t>
              </a:r>
              <a:r>
                <a:rPr lang="en-GB" sz="1600" dirty="0" err="1">
                  <a:solidFill>
                    <a:srgbClr val="000099"/>
                  </a:solidFill>
                  <a:latin typeface="Arial" panose="020B0604020202020204" pitchFamily="34" charset="0"/>
                  <a:cs typeface="Arial" panose="020B0604020202020204" pitchFamily="34" charset="0"/>
                </a:rPr>
                <a:t>interm</a:t>
              </a:r>
              <a:r>
                <a:rPr lang="en-GB" sz="1600" dirty="0">
                  <a:solidFill>
                    <a:srgbClr val="000099"/>
                  </a:solidFill>
                  <a:latin typeface="Arial" panose="020B0604020202020204" pitchFamily="34" charset="0"/>
                  <a:cs typeface="Arial" panose="020B0604020202020204" pitchFamily="34" charset="0"/>
                </a:rPr>
                <a:t>.; s=0.5; u=0.0 </a:t>
              </a:r>
              <a:endParaRPr lang="en-GB" sz="1600" dirty="0"/>
            </a:p>
          </p:txBody>
        </p:sp>
        <p:sp>
          <p:nvSpPr>
            <p:cNvPr id="16" name="TextBox 15"/>
            <p:cNvSpPr txBox="1"/>
            <p:nvPr/>
          </p:nvSpPr>
          <p:spPr>
            <a:xfrm>
              <a:off x="2311114" y="3541365"/>
              <a:ext cx="3265079" cy="33855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600" spc="-40" dirty="0">
                  <a:solidFill>
                    <a:srgbClr val="FF0000"/>
                  </a:solidFill>
                  <a:latin typeface="Arial" panose="020B0604020202020204" pitchFamily="34" charset="0"/>
                  <a:cs typeface="Arial" panose="020B0604020202020204" pitchFamily="34" charset="0"/>
                </a:rPr>
                <a:t>R. mating, </a:t>
              </a:r>
              <a:r>
                <a:rPr lang="en-GB" sz="1600" spc="-40" dirty="0" err="1">
                  <a:solidFill>
                    <a:srgbClr val="FF0000"/>
                  </a:solidFill>
                  <a:latin typeface="Arial" panose="020B0604020202020204" pitchFamily="34" charset="0"/>
                  <a:cs typeface="Arial" panose="020B0604020202020204" pitchFamily="34" charset="0"/>
                </a:rPr>
                <a:t>interm</a:t>
              </a:r>
              <a:r>
                <a:rPr lang="en-GB" sz="1600" spc="-40" dirty="0">
                  <a:solidFill>
                    <a:srgbClr val="FF0000"/>
                  </a:solidFill>
                  <a:latin typeface="Arial" panose="020B0604020202020204" pitchFamily="34" charset="0"/>
                  <a:cs typeface="Arial" panose="020B0604020202020204" pitchFamily="34" charset="0"/>
                </a:rPr>
                <a:t>.; s=0.5;  u=0.0001</a:t>
              </a:r>
              <a:endParaRPr lang="en-GB" sz="1600" spc="-40" dirty="0">
                <a:solidFill>
                  <a:srgbClr val="FF0000"/>
                </a:solidFill>
              </a:endParaRPr>
            </a:p>
          </p:txBody>
        </p:sp>
        <p:sp>
          <p:nvSpPr>
            <p:cNvPr id="9" name="TextBox 8"/>
            <p:cNvSpPr txBox="1"/>
            <p:nvPr/>
          </p:nvSpPr>
          <p:spPr>
            <a:xfrm rot="2654">
              <a:off x="2929293" y="5028764"/>
              <a:ext cx="2701862" cy="369332"/>
            </a:xfrm>
            <a:prstGeom prst="rect">
              <a:avLst/>
            </a:prstGeom>
            <a:solidFill>
              <a:srgbClr val="FFFFFF">
                <a:alpha val="76078"/>
              </a:srgbClr>
            </a:solidFill>
            <a:effectLst>
              <a:outerShdw blurRad="50800" dist="38100" dir="2700000" algn="tl" rotWithShape="0">
                <a:prstClr val="black">
                  <a:alpha val="40000"/>
                </a:prstClr>
              </a:outerShdw>
            </a:effectLst>
          </p:spPr>
          <p:txBody>
            <a:bodyPr wrap="square" rtlCol="0">
              <a:spAutoFit/>
            </a:bodyPr>
            <a:lstStyle/>
            <a:p>
              <a:pPr algn="ctr"/>
              <a:r>
                <a:rPr lang="de-DE" dirty="0">
                  <a:solidFill>
                    <a:srgbClr val="FF0000"/>
                  </a:solidFill>
                  <a:latin typeface="Arial" panose="020B0604020202020204" pitchFamily="34" charset="0"/>
                  <a:cs typeface="Arial" panose="020B0604020202020204" pitchFamily="34" charset="0"/>
                </a:rPr>
                <a:t>q*=(</a:t>
              </a:r>
              <a:r>
                <a:rPr lang="de-DE" dirty="0" err="1">
                  <a:solidFill>
                    <a:srgbClr val="FF0000"/>
                  </a:solidFill>
                  <a:latin typeface="Arial" panose="020B0604020202020204" pitchFamily="34" charset="0"/>
                  <a:cs typeface="Arial" panose="020B0604020202020204" pitchFamily="34" charset="0"/>
                </a:rPr>
                <a:t>appr</a:t>
              </a:r>
              <a:r>
                <a:rPr lang="de-DE" dirty="0">
                  <a:solidFill>
                    <a:srgbClr val="FF0000"/>
                  </a:solidFill>
                  <a:latin typeface="Arial" panose="020B0604020202020204" pitchFamily="34" charset="0"/>
                  <a:cs typeface="Arial" panose="020B0604020202020204" pitchFamily="34" charset="0"/>
                </a:rPr>
                <a:t>.) 2u/s = 0.0004</a:t>
              </a:r>
              <a:endParaRPr lang="en-GB" dirty="0">
                <a:solidFill>
                  <a:srgbClr val="FF0000"/>
                </a:solidFill>
                <a:latin typeface="Arial" panose="020B0604020202020204" pitchFamily="34" charset="0"/>
                <a:cs typeface="Arial" panose="020B0604020202020204" pitchFamily="34" charset="0"/>
              </a:endParaRPr>
            </a:p>
          </p:txBody>
        </p:sp>
        <p:cxnSp>
          <p:nvCxnSpPr>
            <p:cNvPr id="8" name="Straight Arrow Connector 7"/>
            <p:cNvCxnSpPr>
              <a:stCxn id="16" idx="2"/>
              <a:endCxn id="9" idx="0"/>
            </p:cNvCxnSpPr>
            <p:nvPr/>
          </p:nvCxnSpPr>
          <p:spPr>
            <a:xfrm>
              <a:off x="3943654" y="3879919"/>
              <a:ext cx="336713" cy="1148845"/>
            </a:xfrm>
            <a:prstGeom prst="straightConnector1">
              <a:avLst/>
            </a:prstGeom>
            <a:ln w="127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a:stCxn id="5" idx="1"/>
          </p:cNvCxnSpPr>
          <p:nvPr/>
        </p:nvCxnSpPr>
        <p:spPr>
          <a:xfrm flipH="1">
            <a:off x="2121031" y="3327385"/>
            <a:ext cx="190083" cy="1662460"/>
          </a:xfrm>
          <a:prstGeom prst="straightConnector1">
            <a:avLst/>
          </a:prstGeom>
          <a:ln w="12700">
            <a:solidFill>
              <a:srgbClr val="000099"/>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87E2813-0A97-4E24-870D-644DE11971F8}"/>
              </a:ext>
            </a:extLst>
          </p:cNvPr>
          <p:cNvSpPr/>
          <p:nvPr/>
        </p:nvSpPr>
        <p:spPr>
          <a:xfrm>
            <a:off x="6096000" y="5362113"/>
            <a:ext cx="5964315" cy="1127464"/>
          </a:xfrm>
          <a:prstGeom prst="rect">
            <a:avLst/>
          </a:prstGeom>
          <a:solidFill>
            <a:srgbClr val="FFFFFF">
              <a:alpha val="7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13</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8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 rechteckige Legende 4">
            <a:extLst>
              <a:ext uri="{FF2B5EF4-FFF2-40B4-BE49-F238E27FC236}">
                <a16:creationId xmlns:a16="http://schemas.microsoft.com/office/drawing/2014/main" id="{01771496-5CD9-4DA6-9114-1AD2636E673C}"/>
              </a:ext>
            </a:extLst>
          </p:cNvPr>
          <p:cNvSpPr/>
          <p:nvPr/>
        </p:nvSpPr>
        <p:spPr>
          <a:xfrm>
            <a:off x="100233" y="32505"/>
            <a:ext cx="11939973" cy="5842127"/>
          </a:xfrm>
          <a:prstGeom prst="wedgeRoundRectCallout">
            <a:avLst>
              <a:gd name="adj1" fmla="val -50595"/>
              <a:gd name="adj2" fmla="val 66044"/>
              <a:gd name="adj3" fmla="val 16667"/>
            </a:avLst>
          </a:prstGeom>
          <a:solidFill>
            <a:schemeClr val="bg1"/>
          </a:solidFill>
          <a:ln>
            <a:solidFill>
              <a:schemeClr val="bg1"/>
            </a:solidFill>
          </a:ln>
          <a:effectLst>
            <a:outerShdw blurRad="50800" dist="38100" dir="2700000" algn="tl"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E43D3752-042F-4A8D-BEBA-EBDA1B412179}"/>
              </a:ext>
            </a:extLst>
          </p:cNvPr>
          <p:cNvPicPr>
            <a:picLocks noChangeAspect="1"/>
          </p:cNvPicPr>
          <p:nvPr/>
        </p:nvPicPr>
        <p:blipFill>
          <a:blip r:embed="rId2"/>
          <a:stretch>
            <a:fillRect/>
          </a:stretch>
        </p:blipFill>
        <p:spPr>
          <a:xfrm>
            <a:off x="5702156" y="2486259"/>
            <a:ext cx="6432368" cy="4288245"/>
          </a:xfrm>
          <a:prstGeom prst="rect">
            <a:avLst/>
          </a:prstGeom>
          <a:effectLst>
            <a:outerShdw blurRad="50800" dist="38100" dir="2700000" algn="tl" rotWithShape="0">
              <a:prstClr val="black">
                <a:alpha val="40000"/>
              </a:prstClr>
            </a:outerShdw>
          </a:effectLst>
        </p:spPr>
      </p:pic>
      <p:sp>
        <p:nvSpPr>
          <p:cNvPr id="2" name="Textfeld 5">
            <a:extLst>
              <a:ext uri="{FF2B5EF4-FFF2-40B4-BE49-F238E27FC236}">
                <a16:creationId xmlns:a16="http://schemas.microsoft.com/office/drawing/2014/main" id="{A4A63646-DBAA-4E6A-A803-B6A1F415019B}"/>
              </a:ext>
            </a:extLst>
          </p:cNvPr>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14</a:t>
            </a:fld>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C94B5CF-4063-4100-ABD7-D98C22560C37}"/>
              </a:ext>
            </a:extLst>
          </p:cNvPr>
          <p:cNvPicPr>
            <a:picLocks noChangeAspect="1"/>
          </p:cNvPicPr>
          <p:nvPr/>
        </p:nvPicPr>
        <p:blipFill>
          <a:blip r:embed="rId3"/>
          <a:stretch>
            <a:fillRect/>
          </a:stretch>
        </p:blipFill>
        <p:spPr>
          <a:xfrm>
            <a:off x="57476" y="82586"/>
            <a:ext cx="6432369" cy="428824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87100476-773D-4DC7-A11F-6EEA0EDA2840}"/>
              </a:ext>
            </a:extLst>
          </p:cNvPr>
          <p:cNvSpPr txBox="1"/>
          <p:nvPr/>
        </p:nvSpPr>
        <p:spPr>
          <a:xfrm>
            <a:off x="6630706" y="67821"/>
            <a:ext cx="5473529"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It is all happening ... </a:t>
            </a:r>
          </a:p>
        </p:txBody>
      </p:sp>
      <p:sp>
        <p:nvSpPr>
          <p:cNvPr id="9" name="TextBox 8">
            <a:extLst>
              <a:ext uri="{FF2B5EF4-FFF2-40B4-BE49-F238E27FC236}">
                <a16:creationId xmlns:a16="http://schemas.microsoft.com/office/drawing/2014/main" id="{8CFA23DC-0040-4FC0-B891-11F640F67F5B}"/>
              </a:ext>
            </a:extLst>
          </p:cNvPr>
          <p:cNvSpPr txBox="1"/>
          <p:nvPr/>
        </p:nvSpPr>
        <p:spPr>
          <a:xfrm>
            <a:off x="57476" y="6313749"/>
            <a:ext cx="5559417"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 in our head ;-) </a:t>
            </a:r>
          </a:p>
        </p:txBody>
      </p:sp>
    </p:spTree>
    <p:extLst>
      <p:ext uri="{BB962C8B-B14F-4D97-AF65-F5344CB8AC3E}">
        <p14:creationId xmlns:p14="http://schemas.microsoft.com/office/powerpoint/2010/main" val="3165882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mc:AlternateContent xmlns:mc="http://schemas.openxmlformats.org/markup-compatibility/2006" xmlns:a14="http://schemas.microsoft.com/office/drawing/2010/main">
        <mc:Choice Requires="a14">
          <p:sp>
            <p:nvSpPr>
              <p:cNvPr id="4" name="Textfeld 5"/>
              <p:cNvSpPr txBox="1"/>
              <p:nvPr/>
            </p:nvSpPr>
            <p:spPr>
              <a:xfrm>
                <a:off x="468295" y="151567"/>
                <a:ext cx="11195381" cy="5521448"/>
              </a:xfrm>
              <a:prstGeom prst="rect">
                <a:avLst/>
              </a:prstGeom>
              <a:noFill/>
            </p:spPr>
            <p:txBody>
              <a:bodyPr wrap="square" rtlCol="0">
                <a:spAutoFit/>
              </a:bodyPr>
              <a:lstStyle/>
              <a:p>
                <a:r>
                  <a:rPr lang="en-GB" sz="2400" dirty="0">
                    <a:solidFill>
                      <a:schemeClr val="tx1">
                        <a:lumMod val="50000"/>
                        <a:lumOff val="50000"/>
                      </a:schemeClr>
                    </a:solidFill>
                    <a:latin typeface="Arial" panose="020B0604020202020204" pitchFamily="34" charset="0"/>
                    <a:cs typeface="Arial" panose="020B0604020202020204" pitchFamily="34" charset="0"/>
                  </a:rPr>
                  <a:t>After </a:t>
                </a:r>
                <a:br>
                  <a:rPr lang="en-GB" sz="2400" dirty="0">
                    <a:solidFill>
                      <a:schemeClr val="tx1">
                        <a:lumMod val="50000"/>
                        <a:lumOff val="50000"/>
                      </a:schemeClr>
                    </a:solidFill>
                    <a:latin typeface="Arial" panose="020B0604020202020204" pitchFamily="34" charset="0"/>
                    <a:cs typeface="Arial" panose="020B0604020202020204" pitchFamily="34" charset="0"/>
                  </a:rPr>
                </a:br>
                <a:r>
                  <a:rPr lang="en-GB" sz="2400" dirty="0">
                    <a:solidFill>
                      <a:schemeClr val="tx1">
                        <a:lumMod val="50000"/>
                        <a:lumOff val="50000"/>
                      </a:schemeClr>
                    </a:solidFill>
                    <a:latin typeface="Arial" panose="020B0604020202020204" pitchFamily="34" charset="0"/>
                    <a:cs typeface="Arial" panose="020B0604020202020204" pitchFamily="34" charset="0"/>
                  </a:rPr>
                  <a:t>Mutation-and-Selection balance (equilibrium) we now inspect the outcome of joint action of </a:t>
                </a:r>
                <a:r>
                  <a:rPr lang="en-GB" sz="2400" dirty="0">
                    <a:solidFill>
                      <a:srgbClr val="0000FF"/>
                    </a:solidFill>
                    <a:latin typeface="Arial" panose="020B0604020202020204" pitchFamily="34" charset="0"/>
                    <a:cs typeface="Arial" panose="020B0604020202020204" pitchFamily="34" charset="0"/>
                  </a:rPr>
                  <a:t>Drift </a:t>
                </a:r>
                <a:r>
                  <a:rPr lang="en-GB" sz="2400" dirty="0">
                    <a:solidFill>
                      <a:srgbClr val="FF0000"/>
                    </a:solidFill>
                    <a:latin typeface="Arial" panose="020B0604020202020204" pitchFamily="34" charset="0"/>
                    <a:cs typeface="Arial" panose="020B0604020202020204" pitchFamily="34" charset="0"/>
                  </a:rPr>
                  <a:t>and Selection</a:t>
                </a:r>
                <a:r>
                  <a:rPr lang="en-GB" sz="2400" dirty="0">
                    <a:latin typeface="Arial" panose="020B0604020202020204" pitchFamily="34" charset="0"/>
                    <a:cs typeface="Arial" panose="020B0604020202020204" pitchFamily="34" charset="0"/>
                  </a:rPr>
                  <a:t>.</a:t>
                </a:r>
              </a:p>
              <a:p>
                <a:endParaRPr lang="en-GB" sz="2400" dirty="0">
                  <a:latin typeface="Arial" panose="020B0604020202020204" pitchFamily="34" charset="0"/>
                  <a:cs typeface="Arial" panose="020B0604020202020204" pitchFamily="34" charset="0"/>
                </a:endParaRPr>
              </a:p>
              <a:p>
                <a:r>
                  <a:rPr lang="en-GB" sz="2400" dirty="0">
                    <a:solidFill>
                      <a:schemeClr val="tx1">
                        <a:lumMod val="50000"/>
                        <a:lumOff val="50000"/>
                      </a:schemeClr>
                    </a:solidFill>
                    <a:latin typeface="Arial" panose="020B0604020202020204" pitchFamily="34" charset="0"/>
                    <a:cs typeface="Arial" panose="020B0604020202020204" pitchFamily="34" charset="0"/>
                  </a:rPr>
                  <a:t>With</a:t>
                </a:r>
                <a:r>
                  <a:rPr lang="en-GB" sz="2400" dirty="0">
                    <a:latin typeface="Arial" panose="020B0604020202020204" pitchFamily="34" charset="0"/>
                    <a:cs typeface="Arial" panose="020B0604020202020204" pitchFamily="34" charset="0"/>
                  </a:rPr>
                  <a:t> </a:t>
                </a:r>
                <a:r>
                  <a:rPr lang="en-GB" sz="2400" dirty="0">
                    <a:solidFill>
                      <a:srgbClr val="0000FF"/>
                    </a:solidFill>
                    <a:latin typeface="Arial" panose="020B0604020202020204" pitchFamily="34" charset="0"/>
                    <a:cs typeface="Arial" panose="020B0604020202020204" pitchFamily="34" charset="0"/>
                  </a:rPr>
                  <a:t>pure</a:t>
                </a:r>
                <a:r>
                  <a:rPr lang="en-GB" sz="2400" dirty="0">
                    <a:latin typeface="Arial" panose="020B0604020202020204" pitchFamily="34" charset="0"/>
                    <a:cs typeface="Arial" panose="020B0604020202020204" pitchFamily="34" charset="0"/>
                  </a:rPr>
                  <a:t> </a:t>
                </a:r>
                <a:r>
                  <a:rPr lang="en-GB" sz="2400" dirty="0">
                    <a:solidFill>
                      <a:schemeClr val="tx1">
                        <a:lumMod val="50000"/>
                        <a:lumOff val="50000"/>
                      </a:schemeClr>
                    </a:solidFill>
                    <a:latin typeface="Arial" panose="020B0604020202020204" pitchFamily="34" charset="0"/>
                    <a:cs typeface="Arial" panose="020B0604020202020204" pitchFamily="34" charset="0"/>
                  </a:rPr>
                  <a:t>Drift</a:t>
                </a:r>
                <a:r>
                  <a:rPr lang="en-GB" sz="2400" dirty="0">
                    <a:latin typeface="Arial" panose="020B0604020202020204" pitchFamily="34" charset="0"/>
                    <a:cs typeface="Arial" panose="020B0604020202020204" pitchFamily="34" charset="0"/>
                  </a:rPr>
                  <a:t> </a:t>
                </a:r>
                <a:r>
                  <a:rPr lang="en-GB" sz="2400" dirty="0">
                    <a:solidFill>
                      <a:schemeClr val="tx1">
                        <a:lumMod val="50000"/>
                        <a:lumOff val="50000"/>
                      </a:schemeClr>
                    </a:solidFill>
                    <a:latin typeface="Arial" panose="020B0604020202020204" pitchFamily="34" charset="0"/>
                    <a:cs typeface="Arial" panose="020B0604020202020204" pitchFamily="34" charset="0"/>
                  </a:rPr>
                  <a:t>(I want to say: with Random Drift </a:t>
                </a:r>
                <a:r>
                  <a:rPr lang="en-GB" sz="2400" dirty="0">
                    <a:solidFill>
                      <a:srgbClr val="0000FF"/>
                    </a:solidFill>
                    <a:latin typeface="Arial" panose="020B0604020202020204" pitchFamily="34" charset="0"/>
                    <a:cs typeface="Arial" panose="020B0604020202020204" pitchFamily="34" charset="0"/>
                  </a:rPr>
                  <a:t>alone</a:t>
                </a:r>
                <a:r>
                  <a:rPr lang="en-GB" sz="2400" dirty="0">
                    <a:solidFill>
                      <a:schemeClr val="tx1">
                        <a:lumMod val="50000"/>
                        <a:lumOff val="50000"/>
                      </a:schemeClr>
                    </a:solidFill>
                    <a:latin typeface="Arial" panose="020B0604020202020204" pitchFamily="34" charset="0"/>
                    <a:cs typeface="Arial" panose="020B0604020202020204" pitchFamily="34" charset="0"/>
                  </a:rPr>
                  <a:t>, and </a:t>
                </a:r>
                <a:r>
                  <a:rPr lang="en-GB" sz="2400" dirty="0">
                    <a:solidFill>
                      <a:srgbClr val="FF0000"/>
                    </a:solidFill>
                    <a:latin typeface="Arial" panose="020B0604020202020204" pitchFamily="34" charset="0"/>
                    <a:cs typeface="Arial" panose="020B0604020202020204" pitchFamily="34" charset="0"/>
                  </a:rPr>
                  <a:t>no Selection</a:t>
                </a:r>
                <a:r>
                  <a:rPr lang="en-GB" sz="2400" dirty="0">
                    <a:solidFill>
                      <a:schemeClr val="tx1">
                        <a:lumMod val="50000"/>
                        <a:lumOff val="50000"/>
                      </a:schemeClr>
                    </a:solidFill>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s=0</a:t>
                </a:r>
                <a:r>
                  <a:rPr lang="en-GB" sz="2400" dirty="0">
                    <a:solidFill>
                      <a:srgbClr val="0000FF"/>
                    </a:solidFill>
                    <a:latin typeface="Arial" panose="020B0604020202020204" pitchFamily="34" charset="0"/>
                    <a:cs typeface="Arial" panose="020B0604020202020204" pitchFamily="34" charset="0"/>
                  </a:rPr>
                  <a:t>; </a:t>
                </a:r>
                <a:r>
                  <a:rPr lang="en-GB" sz="2400" dirty="0">
                    <a:solidFill>
                      <a:schemeClr val="tx1">
                        <a:lumMod val="50000"/>
                        <a:lumOff val="50000"/>
                      </a:schemeClr>
                    </a:solidFill>
                    <a:latin typeface="Arial" panose="020B0604020202020204" pitchFamily="34" charset="0"/>
                    <a:cs typeface="Arial" panose="020B0604020202020204" pitchFamily="34" charset="0"/>
                  </a:rPr>
                  <a:t>and no ... you know no Migration, Random Mating</a:t>
                </a:r>
                <a:r>
                  <a:rPr lang="en-GB" sz="2400" dirty="0">
                    <a:latin typeface="Arial" panose="020B0604020202020204" pitchFamily="34" charset="0"/>
                    <a:cs typeface="Arial" panose="020B0604020202020204" pitchFamily="34" charset="0"/>
                  </a:rPr>
                  <a:t>)</a:t>
                </a:r>
                <a:r>
                  <a:rPr lang="en-GB" sz="2400" dirty="0">
                    <a:solidFill>
                      <a:schemeClr val="tx1">
                        <a:lumMod val="50000"/>
                        <a:lumOff val="50000"/>
                      </a:schemeClr>
                    </a:solidFill>
                    <a:latin typeface="Arial" panose="020B0604020202020204" pitchFamily="34" charset="0"/>
                    <a:cs typeface="Arial" panose="020B0604020202020204" pitchFamily="34" charset="0"/>
                  </a:rPr>
                  <a:t>, we learnt as message: </a:t>
                </a:r>
              </a:p>
              <a:p>
                <a:r>
                  <a:rPr lang="en-GB" sz="2400" dirty="0">
                    <a:solidFill>
                      <a:schemeClr val="tx1">
                        <a:lumMod val="50000"/>
                        <a:lumOff val="50000"/>
                      </a:schemeClr>
                    </a:solidFill>
                    <a:latin typeface="Arial" panose="020B0604020202020204" pitchFamily="34" charset="0"/>
                    <a:cs typeface="Arial" panose="020B0604020202020204" pitchFamily="34" charset="0"/>
                  </a:rPr>
                  <a:t>„The probability P that an allele A</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1</a:t>
                </a:r>
                <a:r>
                  <a:rPr lang="en-GB" sz="2400" dirty="0">
                    <a:solidFill>
                      <a:schemeClr val="tx1">
                        <a:lumMod val="50000"/>
                        <a:lumOff val="50000"/>
                      </a:schemeClr>
                    </a:solidFill>
                    <a:latin typeface="Arial" panose="020B0604020202020204" pitchFamily="34" charset="0"/>
                    <a:cs typeface="Arial" panose="020B0604020202020204" pitchFamily="34" charset="0"/>
                  </a:rPr>
                  <a:t> is ultimately fixed in the course of Random Drift is identical with its initial frequency </a:t>
                </a:r>
                <a:r>
                  <a:rPr lang="en-GB" sz="2400" dirty="0" err="1">
                    <a:solidFill>
                      <a:schemeClr val="tx1">
                        <a:lumMod val="50000"/>
                        <a:lumOff val="50000"/>
                      </a:schemeClr>
                    </a:solidFill>
                    <a:latin typeface="Arial" panose="020B0604020202020204" pitchFamily="34" charset="0"/>
                    <a:cs typeface="Arial" panose="020B0604020202020204" pitchFamily="34" charset="0"/>
                  </a:rPr>
                  <a:t>p</a:t>
                </a:r>
                <a:r>
                  <a:rPr lang="en-GB" sz="2400" baseline="-25000" dirty="0" err="1">
                    <a:solidFill>
                      <a:schemeClr val="tx1">
                        <a:lumMod val="50000"/>
                        <a:lumOff val="50000"/>
                      </a:schemeClr>
                    </a:solidFill>
                    <a:latin typeface="Arial" panose="020B0604020202020204" pitchFamily="34" charset="0"/>
                    <a:cs typeface="Arial" panose="020B0604020202020204" pitchFamily="34" charset="0"/>
                  </a:rPr>
                  <a:t>initial</a:t>
                </a:r>
                <a:r>
                  <a:rPr lang="en-GB" sz="2400" dirty="0">
                    <a:solidFill>
                      <a:schemeClr val="tx1">
                        <a:lumMod val="50000"/>
                        <a:lumOff val="50000"/>
                      </a:schemeClr>
                    </a:solidFill>
                    <a:latin typeface="Arial" panose="020B0604020202020204" pitchFamily="34" charset="0"/>
                    <a:cs typeface="Arial" panose="020B0604020202020204" pitchFamily="34" charset="0"/>
                  </a:rPr>
                  <a:t>(A</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1</a:t>
                </a:r>
                <a:r>
                  <a:rPr lang="en-GB" sz="2400" dirty="0">
                    <a:solidFill>
                      <a:schemeClr val="tx1">
                        <a:lumMod val="50000"/>
                        <a:lumOff val="50000"/>
                      </a:schemeClr>
                    </a:solidFill>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err="1">
                    <a:solidFill>
                      <a:srgbClr val="0000FF"/>
                    </a:solidFill>
                    <a:latin typeface="Arial" panose="020B0604020202020204" pitchFamily="34" charset="0"/>
                    <a:cs typeface="Arial" panose="020B0604020202020204" pitchFamily="34" charset="0"/>
                  </a:rPr>
                  <a:t>P</a:t>
                </a:r>
                <a:r>
                  <a:rPr lang="en-GB" sz="2400" baseline="-25000" dirty="0" err="1">
                    <a:solidFill>
                      <a:srgbClr val="0000FF"/>
                    </a:solidFill>
                    <a:latin typeface="Arial" panose="020B0604020202020204" pitchFamily="34" charset="0"/>
                    <a:cs typeface="Arial" panose="020B0604020202020204" pitchFamily="34" charset="0"/>
                  </a:rPr>
                  <a:t>fix</a:t>
                </a:r>
                <a:r>
                  <a:rPr lang="en-GB" sz="2400" dirty="0">
                    <a:solidFill>
                      <a:srgbClr val="0000FF"/>
                    </a:solidFill>
                    <a:latin typeface="Arial" panose="020B0604020202020204" pitchFamily="34" charset="0"/>
                    <a:cs typeface="Arial" panose="020B0604020202020204" pitchFamily="34" charset="0"/>
                  </a:rPr>
                  <a:t>(A</a:t>
                </a:r>
                <a:r>
                  <a:rPr lang="en-GB" sz="2400" baseline="-25000" dirty="0">
                    <a:solidFill>
                      <a:srgbClr val="0000FF"/>
                    </a:solidFill>
                    <a:latin typeface="Arial" panose="020B0604020202020204" pitchFamily="34" charset="0"/>
                    <a:cs typeface="Arial" panose="020B0604020202020204" pitchFamily="34" charset="0"/>
                  </a:rPr>
                  <a:t>1</a:t>
                </a:r>
                <a:r>
                  <a:rPr lang="en-GB" sz="2400" dirty="0">
                    <a:solidFill>
                      <a:srgbClr val="0000FF"/>
                    </a:solidFill>
                    <a:latin typeface="Arial" panose="020B0604020202020204" pitchFamily="34" charset="0"/>
                    <a:cs typeface="Arial" panose="020B0604020202020204" pitchFamily="34" charset="0"/>
                  </a:rPr>
                  <a:t>) = </a:t>
                </a:r>
                <a:r>
                  <a:rPr lang="en-GB" sz="2400" dirty="0" err="1">
                    <a:solidFill>
                      <a:srgbClr val="0000FF"/>
                    </a:solidFill>
                    <a:latin typeface="Arial" panose="020B0604020202020204" pitchFamily="34" charset="0"/>
                    <a:cs typeface="Arial" panose="020B0604020202020204" pitchFamily="34" charset="0"/>
                  </a:rPr>
                  <a:t>p</a:t>
                </a:r>
                <a:r>
                  <a:rPr lang="en-GB" sz="2400" baseline="-25000" dirty="0" err="1">
                    <a:solidFill>
                      <a:srgbClr val="0000FF"/>
                    </a:solidFill>
                    <a:latin typeface="Arial" panose="020B0604020202020204" pitchFamily="34" charset="0"/>
                    <a:cs typeface="Arial" panose="020B0604020202020204" pitchFamily="34" charset="0"/>
                  </a:rPr>
                  <a:t>initial</a:t>
                </a:r>
                <a:r>
                  <a:rPr lang="en-GB" sz="2400" dirty="0">
                    <a:solidFill>
                      <a:srgbClr val="0000FF"/>
                    </a:solidFill>
                    <a:latin typeface="Arial" panose="020B0604020202020204" pitchFamily="34" charset="0"/>
                    <a:cs typeface="Arial" panose="020B0604020202020204" pitchFamily="34" charset="0"/>
                  </a:rPr>
                  <a:t>(A</a:t>
                </a:r>
                <a:r>
                  <a:rPr lang="en-GB" sz="2400" baseline="-25000" dirty="0">
                    <a:solidFill>
                      <a:srgbClr val="0000FF"/>
                    </a:solidFill>
                    <a:latin typeface="Arial" panose="020B0604020202020204" pitchFamily="34" charset="0"/>
                    <a:cs typeface="Arial" panose="020B0604020202020204" pitchFamily="34" charset="0"/>
                  </a:rPr>
                  <a:t>1</a:t>
                </a:r>
                <a:r>
                  <a:rPr lang="en-GB" sz="2400" dirty="0">
                    <a:solidFill>
                      <a:srgbClr val="0000FF"/>
                    </a:solidFill>
                    <a:latin typeface="Arial" panose="020B0604020202020204" pitchFamily="34" charset="0"/>
                    <a:cs typeface="Arial" panose="020B0604020202020204" pitchFamily="34" charset="0"/>
                  </a:rPr>
                  <a:t>)   </a:t>
                </a:r>
                <a:r>
                  <a:rPr lang="en-GB" sz="2400" dirty="0">
                    <a:solidFill>
                      <a:schemeClr val="tx1">
                        <a:lumMod val="50000"/>
                        <a:lumOff val="50000"/>
                      </a:schemeClr>
                    </a:solidFill>
                    <a:latin typeface="Arial" panose="020B0604020202020204" pitchFamily="34" charset="0"/>
                    <a:cs typeface="Arial" panose="020B0604020202020204" pitchFamily="34" charset="0"/>
                  </a:rPr>
                  <a:t>//you may re-visit </a:t>
                </a:r>
                <a:r>
                  <a:rPr lang="de-DE" altLang="de-DE" sz="2400" dirty="0">
                    <a:solidFill>
                      <a:schemeClr val="tx1">
                        <a:lumMod val="50000"/>
                        <a:lumOff val="50000"/>
                      </a:schemeClr>
                    </a:solidFill>
                    <a:latin typeface="Arial" panose="020B0604020202020204" pitchFamily="34" charset="0"/>
                    <a:cs typeface="Arial" panose="020B0604020202020204" pitchFamily="34" charset="0"/>
                  </a:rPr>
                  <a:t>UNPLAB-PopGen_Ch-4[Drift I] </a:t>
                </a:r>
                <a:r>
                  <a:rPr lang="de-DE" altLang="de-DE" sz="2400" dirty="0" err="1">
                    <a:solidFill>
                      <a:schemeClr val="tx1">
                        <a:lumMod val="50000"/>
                        <a:lumOff val="50000"/>
                      </a:schemeClr>
                    </a:solidFill>
                    <a:latin typeface="Arial" panose="020B0604020202020204" pitchFamily="34" charset="0"/>
                    <a:cs typeface="Arial" panose="020B0604020202020204" pitchFamily="34" charset="0"/>
                  </a:rPr>
                  <a:t>page</a:t>
                </a:r>
                <a:r>
                  <a:rPr lang="de-DE" altLang="de-DE" sz="2400" dirty="0">
                    <a:solidFill>
                      <a:schemeClr val="tx1">
                        <a:lumMod val="50000"/>
                        <a:lumOff val="50000"/>
                      </a:schemeClr>
                    </a:solidFill>
                    <a:latin typeface="Arial" panose="020B0604020202020204" pitchFamily="34" charset="0"/>
                    <a:cs typeface="Arial" panose="020B0604020202020204" pitchFamily="34" charset="0"/>
                  </a:rPr>
                  <a:t> 27//</a:t>
                </a: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endParaRPr lang="en-GB" sz="1200" dirty="0">
                  <a:solidFill>
                    <a:schemeClr val="tx1">
                      <a:lumMod val="50000"/>
                      <a:lumOff val="50000"/>
                    </a:schemeClr>
                  </a:solidFill>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Next page (</a:t>
                </a:r>
                <a:r>
                  <a:rPr lang="en-GB" sz="2400" dirty="0">
                    <a:solidFill>
                      <a:srgbClr val="0000FF"/>
                    </a:solidFill>
                    <a:latin typeface="Arial" panose="020B0604020202020204" pitchFamily="34" charset="0"/>
                    <a:cs typeface="Arial" panose="020B0604020202020204" pitchFamily="34" charset="0"/>
                  </a:rPr>
                  <a:t>Drift </a:t>
                </a:r>
                <a:r>
                  <a:rPr lang="en-GB" sz="2400" dirty="0">
                    <a:solidFill>
                      <a:srgbClr val="FF0000"/>
                    </a:solidFill>
                    <a:latin typeface="Arial" panose="020B0604020202020204" pitchFamily="34" charset="0"/>
                    <a:cs typeface="Arial" panose="020B0604020202020204" pitchFamily="34" charset="0"/>
                  </a:rPr>
                  <a:t>and</a:t>
                </a:r>
                <a:r>
                  <a:rPr lang="en-GB" sz="2400" dirty="0">
                    <a:solidFill>
                      <a:srgbClr val="0000FF"/>
                    </a:solidFill>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Selection</a:t>
                </a:r>
                <a:r>
                  <a:rPr lang="en-GB" sz="2400" dirty="0">
                    <a:latin typeface="Arial" panose="020B0604020202020204" pitchFamily="34" charset="0"/>
                    <a:cs typeface="Arial" panose="020B0604020202020204" pitchFamily="34" charset="0"/>
                  </a:rPr>
                  <a:t>) we have a different message.</a:t>
                </a:r>
              </a:p>
              <a:p>
                <a:r>
                  <a:rPr lang="en-GB" sz="2400" dirty="0">
                    <a:latin typeface="Arial" panose="020B0604020202020204" pitchFamily="34" charset="0"/>
                    <a:cs typeface="Arial" panose="020B0604020202020204" pitchFamily="34" charset="0"/>
                  </a:rPr>
                  <a:t>„We start with a </a:t>
                </a:r>
                <a:r>
                  <a:rPr lang="en-GB" sz="2400" dirty="0">
                    <a:solidFill>
                      <a:srgbClr val="FF0000"/>
                    </a:solidFill>
                    <a:latin typeface="Arial" panose="020B0604020202020204" pitchFamily="34" charset="0"/>
                    <a:cs typeface="Arial" panose="020B0604020202020204" pitchFamily="34" charset="0"/>
                  </a:rPr>
                  <a:t>superior</a:t>
                </a:r>
                <a:r>
                  <a:rPr lang="en-GB" sz="2400" dirty="0">
                    <a:latin typeface="Arial" panose="020B0604020202020204" pitchFamily="34" charset="0"/>
                    <a:cs typeface="Arial" panose="020B0604020202020204" pitchFamily="34" charset="0"/>
                  </a:rPr>
                  <a:t> allele entering the population in minimum dose of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p(A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 </a:t>
                </a:r>
                <a14:m>
                  <m:oMath xmlns:m="http://schemas.openxmlformats.org/officeDocument/2006/math">
                    <m:f>
                      <m:fPr>
                        <m:ctrlPr>
                          <a:rPr lang="en-GB" sz="2000" b="1" i="1">
                            <a:latin typeface="Cambria Math" panose="02040503050406030204" pitchFamily="18" charset="0"/>
                          </a:rPr>
                        </m:ctrlPr>
                      </m:fPr>
                      <m:num>
                        <m:r>
                          <a:rPr lang="en-GB" sz="2000" b="1" i="1">
                            <a:latin typeface="Cambria Math" panose="02040503050406030204" pitchFamily="18" charset="0"/>
                          </a:rPr>
                          <m:t>𝟏</m:t>
                        </m:r>
                      </m:num>
                      <m:den>
                        <m:r>
                          <a:rPr lang="en-GB" sz="2000" b="1" i="1">
                            <a:latin typeface="Cambria Math" panose="02040503050406030204" pitchFamily="18" charset="0"/>
                          </a:rPr>
                          <m:t>𝟐</m:t>
                        </m:r>
                        <m:r>
                          <a:rPr lang="en-GB" sz="2000" b="1" i="1">
                            <a:latin typeface="Cambria Math" panose="02040503050406030204" pitchFamily="18" charset="0"/>
                          </a:rPr>
                          <m:t>𝑵</m:t>
                        </m:r>
                      </m:den>
                    </m:f>
                    <m:r>
                      <a:rPr lang="en-GB" sz="2000" b="1">
                        <a:latin typeface="Cambria Math" panose="02040503050406030204" pitchFamily="18" charset="0"/>
                      </a:rPr>
                      <m:t> </m:t>
                    </m:r>
                  </m:oMath>
                </a14:m>
                <a:r>
                  <a:rPr lang="en-GB" sz="2400" dirty="0">
                    <a:latin typeface="Arial" panose="020B0604020202020204" pitchFamily="34" charset="0"/>
                    <a:cs typeface="Arial" panose="020B0604020202020204" pitchFamily="34" charset="0"/>
                  </a:rPr>
                  <a:t>. With simultaneous</a:t>
                </a:r>
                <a:r>
                  <a:rPr lang="en-GB" sz="2400" dirty="0">
                    <a:solidFill>
                      <a:srgbClr val="0000FF"/>
                    </a:solidFill>
                    <a:latin typeface="Arial" panose="020B0604020202020204" pitchFamily="34" charset="0"/>
                    <a:cs typeface="Arial" panose="020B0604020202020204" pitchFamily="34" charset="0"/>
                  </a:rPr>
                  <a:t> Random Drift </a:t>
                </a:r>
                <a:r>
                  <a:rPr lang="en-GB" sz="2400" dirty="0">
                    <a:solidFill>
                      <a:srgbClr val="FF0000"/>
                    </a:solidFill>
                    <a:latin typeface="Arial" panose="020B0604020202020204" pitchFamily="34" charset="0"/>
                    <a:cs typeface="Arial" panose="020B0604020202020204" pitchFamily="34" charset="0"/>
                  </a:rPr>
                  <a:t>and Selection</a:t>
                </a:r>
                <a:r>
                  <a:rPr lang="en-GB" sz="2400" dirty="0">
                    <a:latin typeface="Arial" panose="020B0604020202020204" pitchFamily="34" charset="0"/>
                    <a:cs typeface="Arial" panose="020B0604020202020204" pitchFamily="34" charset="0"/>
                  </a:rPr>
                  <a:t>, the probability that this superior allele 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is ultimately fixed is (</a:t>
                </a:r>
                <a:r>
                  <a:rPr lang="en-GB" sz="2400" dirty="0">
                    <a:solidFill>
                      <a:schemeClr val="tx1">
                        <a:lumMod val="50000"/>
                        <a:lumOff val="50000"/>
                      </a:schemeClr>
                    </a:solidFill>
                    <a:latin typeface="Arial" panose="020B0604020202020204" pitchFamily="34" charset="0"/>
                    <a:cs typeface="Arial" panose="020B0604020202020204" pitchFamily="34" charset="0"/>
                  </a:rPr>
                  <a:t>under some condition</a:t>
                </a:r>
                <a:r>
                  <a:rPr lang="en-GB" sz="2400" dirty="0">
                    <a:latin typeface="Arial" panose="020B0604020202020204" pitchFamily="34" charset="0"/>
                    <a:cs typeface="Arial" panose="020B0604020202020204" pitchFamily="34" charset="0"/>
                  </a:rPr>
                  <a:t>) equal to s.</a:t>
                </a:r>
              </a:p>
              <a:p>
                <a:r>
                  <a:rPr lang="en-GB" sz="2400" dirty="0" err="1">
                    <a:solidFill>
                      <a:srgbClr val="0000FF"/>
                    </a:solidFill>
                    <a:latin typeface="Arial" panose="020B0604020202020204" pitchFamily="34" charset="0"/>
                    <a:cs typeface="Arial" panose="020B0604020202020204" pitchFamily="34" charset="0"/>
                  </a:rPr>
                  <a:t>P</a:t>
                </a:r>
                <a:r>
                  <a:rPr lang="en-GB" sz="2400" baseline="-25000" dirty="0" err="1">
                    <a:solidFill>
                      <a:srgbClr val="0000FF"/>
                    </a:solidFill>
                    <a:latin typeface="Arial" panose="020B0604020202020204" pitchFamily="34" charset="0"/>
                    <a:cs typeface="Arial" panose="020B0604020202020204" pitchFamily="34" charset="0"/>
                  </a:rPr>
                  <a:t>fix</a:t>
                </a:r>
                <a:r>
                  <a:rPr lang="en-GB" sz="2400" dirty="0">
                    <a:solidFill>
                      <a:srgbClr val="0000FF"/>
                    </a:solidFill>
                    <a:latin typeface="Arial" panose="020B0604020202020204" pitchFamily="34" charset="0"/>
                    <a:cs typeface="Arial" panose="020B0604020202020204" pitchFamily="34" charset="0"/>
                  </a:rPr>
                  <a:t>(A</a:t>
                </a:r>
                <a:r>
                  <a:rPr lang="en-GB" sz="2400" baseline="-25000" dirty="0">
                    <a:solidFill>
                      <a:srgbClr val="0000FF"/>
                    </a:solidFill>
                    <a:latin typeface="Arial" panose="020B0604020202020204" pitchFamily="34" charset="0"/>
                    <a:cs typeface="Arial" panose="020B0604020202020204" pitchFamily="34" charset="0"/>
                  </a:rPr>
                  <a:t>1</a:t>
                </a:r>
                <a:r>
                  <a:rPr lang="en-GB" sz="2400" dirty="0">
                    <a:solidFill>
                      <a:srgbClr val="0000FF"/>
                    </a:solidFill>
                    <a:latin typeface="Arial" panose="020B0604020202020204" pitchFamily="34" charset="0"/>
                    <a:cs typeface="Arial" panose="020B0604020202020204" pitchFamily="34" charset="0"/>
                  </a:rPr>
                  <a:t>) = s</a:t>
                </a:r>
                <a:endParaRPr lang="en-GB" sz="2400" baseline="-40000" dirty="0">
                  <a:latin typeface="Arial" panose="020B0604020202020204" pitchFamily="34" charset="0"/>
                  <a:cs typeface="Arial" panose="020B0604020202020204" pitchFamily="34" charset="0"/>
                </a:endParaRPr>
              </a:p>
            </p:txBody>
          </p:sp>
        </mc:Choice>
        <mc:Fallback xmlns="">
          <p:sp>
            <p:nvSpPr>
              <p:cNvPr id="4" name="Textfeld 5"/>
              <p:cNvSpPr txBox="1">
                <a:spLocks noRot="1" noChangeAspect="1" noMove="1" noResize="1" noEditPoints="1" noAdjustHandles="1" noChangeArrowheads="1" noChangeShapeType="1" noTextEdit="1"/>
              </p:cNvSpPr>
              <p:nvPr/>
            </p:nvSpPr>
            <p:spPr>
              <a:xfrm>
                <a:off x="468295" y="151567"/>
                <a:ext cx="11195381" cy="5521448"/>
              </a:xfrm>
              <a:prstGeom prst="rect">
                <a:avLst/>
              </a:prstGeom>
              <a:blipFill>
                <a:blip r:embed="rId2"/>
                <a:stretch>
                  <a:fillRect l="-871" t="-773" r="-1253" b="-1656"/>
                </a:stretch>
              </a:blipFill>
            </p:spPr>
            <p:txBody>
              <a:bodyPr/>
              <a:lstStyle/>
              <a:p>
                <a:r>
                  <a:rPr lang="en-GB">
                    <a:noFill/>
                  </a:rPr>
                  <a:t> </a:t>
                </a:r>
              </a:p>
            </p:txBody>
          </p:sp>
        </mc:Fallback>
      </mc:AlternateContent>
      <p:sp>
        <p:nvSpPr>
          <p:cNvPr id="5" name="TextBox 4"/>
          <p:cNvSpPr txBox="1"/>
          <p:nvPr/>
        </p:nvSpPr>
        <p:spPr>
          <a:xfrm>
            <a:off x="0" y="6411724"/>
            <a:ext cx="8323868"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I use ’Drift‘, ‘Genetic Drift‘, ‘Random Drift‘, ‘Random Genetic Drift‘ as synonyms.</a:t>
            </a:r>
          </a:p>
        </p:txBody>
      </p:sp>
      <p:sp>
        <p:nvSpPr>
          <p:cNvPr id="6"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15</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435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21407"/>
            <a:ext cx="12070080" cy="8309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An excellent teacher of Population Genetics:  Kent Holsinger, Connecticut, USA. www.academia.edu/2808838/Lecture_Notes_in_Population_Genetics</a:t>
            </a:r>
          </a:p>
        </p:txBody>
      </p:sp>
      <mc:AlternateContent xmlns:mc="http://schemas.openxmlformats.org/markup-compatibility/2006" xmlns:a14="http://schemas.microsoft.com/office/drawing/2010/main">
        <mc:Choice Requires="a14">
          <p:sp>
            <p:nvSpPr>
              <p:cNvPr id="5" name="Textfeld 4"/>
              <p:cNvSpPr txBox="1"/>
              <p:nvPr/>
            </p:nvSpPr>
            <p:spPr>
              <a:xfrm>
                <a:off x="6127746" y="1127842"/>
                <a:ext cx="5927198" cy="5237716"/>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Intermediate</a:t>
                </a:r>
                <a:r>
                  <a:rPr lang="en-GB" dirty="0">
                    <a:latin typeface="Arial" panose="020B0604020202020204" pitchFamily="34" charset="0"/>
                    <a:cs typeface="Arial" panose="020B0604020202020204" pitchFamily="34" charset="0"/>
                  </a:rPr>
                  <a:t> gene action. Random mating. Tell me ...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a:t>
                </a:r>
                <a:r>
                  <a:rPr lang="en-GB" dirty="0">
                    <a:highlight>
                      <a:srgbClr val="C0C0C0"/>
                    </a:highlight>
                    <a:latin typeface="Arial" panose="020B0604020202020204" pitchFamily="34" charset="0"/>
                    <a:cs typeface="Arial" panose="020B0604020202020204" pitchFamily="34" charset="0"/>
                  </a:rPr>
                  <a:t>Probability of ultimate fixation of allele A1,  </a:t>
                </a:r>
                <a:r>
                  <a:rPr kumimoji="0" lang="en-GB" altLang="de-DE" b="0" i="0" u="none" strike="noStrike" cap="none" normalizeH="0" baseline="0" dirty="0" err="1">
                    <a:ln>
                      <a:noFill/>
                    </a:ln>
                    <a:solidFill>
                      <a:srgbClr val="000000"/>
                    </a:solidFill>
                    <a:effectLst/>
                    <a:highlight>
                      <a:srgbClr val="C0C0C0"/>
                    </a:highlight>
                    <a:latin typeface="Arial" panose="020B0604020202020204" pitchFamily="34" charset="0"/>
                  </a:rPr>
                  <a:t>P</a:t>
                </a:r>
                <a:r>
                  <a:rPr kumimoji="0" lang="en-GB" altLang="de-DE" b="0" i="0" u="none" strike="noStrike" cap="none" normalizeH="0" baseline="-25000" dirty="0" err="1">
                    <a:ln>
                      <a:noFill/>
                    </a:ln>
                    <a:solidFill>
                      <a:srgbClr val="000000"/>
                    </a:solidFill>
                    <a:effectLst/>
                    <a:highlight>
                      <a:srgbClr val="C0C0C0"/>
                    </a:highlight>
                    <a:latin typeface="Arial" panose="020B0604020202020204" pitchFamily="34" charset="0"/>
                  </a:rPr>
                  <a:t>fix</a:t>
                </a:r>
                <a:r>
                  <a:rPr kumimoji="0" lang="en-GB" altLang="de-DE" b="0" i="0" u="none" strike="noStrike" cap="none" normalizeH="0" baseline="0" dirty="0">
                    <a:ln>
                      <a:noFill/>
                    </a:ln>
                    <a:solidFill>
                      <a:srgbClr val="000000"/>
                    </a:solidFill>
                    <a:effectLst/>
                    <a:highlight>
                      <a:srgbClr val="C0C0C0"/>
                    </a:highlight>
                    <a:latin typeface="Arial" panose="020B0604020202020204" pitchFamily="34" charset="0"/>
                  </a:rPr>
                  <a:t>(A</a:t>
                </a:r>
                <a:r>
                  <a:rPr kumimoji="0" lang="en-GB" altLang="de-DE" b="0" i="0" u="none" strike="noStrike" cap="none" normalizeH="0" baseline="-25000" dirty="0">
                    <a:ln>
                      <a:noFill/>
                    </a:ln>
                    <a:solidFill>
                      <a:srgbClr val="000000"/>
                    </a:solidFill>
                    <a:effectLst/>
                    <a:highlight>
                      <a:srgbClr val="C0C0C0"/>
                    </a:highlight>
                    <a:latin typeface="Arial" panose="020B0604020202020204" pitchFamily="34" charset="0"/>
                  </a:rPr>
                  <a:t>1</a:t>
                </a:r>
                <a:r>
                  <a:rPr kumimoji="0" lang="en-GB" altLang="de-DE" b="0" i="0" u="none" strike="noStrike" cap="none" normalizeH="0" baseline="0" dirty="0">
                    <a:ln>
                      <a:noFill/>
                    </a:ln>
                    <a:solidFill>
                      <a:srgbClr val="000000"/>
                    </a:solidFill>
                    <a:effectLst/>
                    <a:highlight>
                      <a:srgbClr val="C0C0C0"/>
                    </a:highlight>
                    <a:latin typeface="Arial" panose="020B0604020202020204" pitchFamily="34" charset="0"/>
                  </a:rPr>
                  <a:t>)</a:t>
                </a:r>
                <a:r>
                  <a:rPr kumimoji="0" lang="en-GB" altLang="de-DE" b="0" i="0" u="none" strike="noStrike" cap="none" normalizeH="0" baseline="0" dirty="0">
                    <a:ln>
                      <a:noFill/>
                    </a:ln>
                    <a:solidFill>
                      <a:srgbClr val="000000"/>
                    </a:solidFill>
                    <a:effectLst/>
                    <a:highlight>
                      <a:srgbClr val="FFFFFF"/>
                    </a:highlight>
                    <a:latin typeface="Arial" panose="020B0604020202020204" pitchFamily="34" charset="0"/>
                  </a:rPr>
                  <a:t>:</a:t>
                </a:r>
                <a:endParaRPr lang="en-GB" dirty="0">
                  <a:highlight>
                    <a:srgbClr val="FFFFFF"/>
                  </a:highlight>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GB" sz="2000" i="1" smtClean="0">
                              <a:latin typeface="Cambria Math" panose="02040503050406030204" pitchFamily="18" charset="0"/>
                            </a:rPr>
                          </m:ctrlPr>
                        </m:sSupPr>
                        <m:e>
                          <m:sSub>
                            <m:sSubPr>
                              <m:ctrlPr>
                                <a:rPr lang="en-GB" sz="2000" i="1" smtClean="0">
                                  <a:latin typeface="Cambria Math" panose="02040503050406030204" pitchFamily="18" charset="0"/>
                                </a:rPr>
                              </m:ctrlPr>
                            </m:sSubPr>
                            <m:e>
                              <m:r>
                                <m:rPr>
                                  <m:sty m:val="p"/>
                                </m:rPr>
                                <a:rPr lang="en-GB" sz="2000" i="0">
                                  <a:latin typeface="Cambria Math" panose="02040503050406030204" pitchFamily="18" charset="0"/>
                                </a:rPr>
                                <m:t>P</m:t>
                              </m:r>
                            </m:e>
                            <m:sub>
                              <m:r>
                                <m:rPr>
                                  <m:sty m:val="p"/>
                                </m:rPr>
                                <a:rPr lang="en-GB" sz="2000" i="0">
                                  <a:latin typeface="Cambria Math" panose="02040503050406030204" pitchFamily="18" charset="0"/>
                                </a:rPr>
                                <m:t>fix</m:t>
                              </m:r>
                              <m:r>
                                <a:rPr lang="en-GB" sz="2000" i="0">
                                  <a:latin typeface="Cambria Math" panose="02040503050406030204" pitchFamily="18" charset="0"/>
                                </a:rPr>
                                <m:t>. </m:t>
                              </m:r>
                            </m:sub>
                          </m:sSub>
                          <m:r>
                            <a:rPr lang="en-GB" sz="2000" i="0">
                              <a:latin typeface="Cambria Math" panose="02040503050406030204" pitchFamily="18" charset="0"/>
                            </a:rPr>
                            <m:t>=(1−</m:t>
                          </m:r>
                          <m:r>
                            <m:rPr>
                              <m:sty m:val="p"/>
                            </m:rPr>
                            <a:rPr lang="en-GB" sz="2000" i="0">
                              <a:latin typeface="Cambria Math" panose="02040503050406030204" pitchFamily="18" charset="0"/>
                            </a:rPr>
                            <m:t>e</m:t>
                          </m:r>
                        </m:e>
                        <m:sup>
                          <m:r>
                            <a:rPr lang="en-GB" sz="2000" i="0">
                              <a:latin typeface="Cambria Math" panose="02040503050406030204" pitchFamily="18" charset="0"/>
                            </a:rPr>
                            <m:t>−2</m:t>
                          </m:r>
                          <m:r>
                            <m:rPr>
                              <m:sty m:val="p"/>
                            </m:rPr>
                            <a:rPr lang="en-GB" sz="2000" i="0">
                              <a:latin typeface="Cambria Math" panose="02040503050406030204" pitchFamily="18" charset="0"/>
                            </a:rPr>
                            <m:t>Nsp</m:t>
                          </m:r>
                        </m:sup>
                      </m:sSup>
                      <m:r>
                        <a:rPr lang="en-GB" sz="2000" i="0">
                          <a:latin typeface="Cambria Math" panose="02040503050406030204" pitchFamily="18" charset="0"/>
                        </a:rPr>
                        <m:t>)/</m:t>
                      </m:r>
                      <m:sSup>
                        <m:sSupPr>
                          <m:ctrlPr>
                            <a:rPr lang="en-GB" sz="2000" i="1">
                              <a:latin typeface="Cambria Math" panose="02040503050406030204" pitchFamily="18" charset="0"/>
                            </a:rPr>
                          </m:ctrlPr>
                        </m:sSupPr>
                        <m:e>
                          <m:r>
                            <a:rPr lang="en-GB" sz="2000" i="0">
                              <a:latin typeface="Cambria Math" panose="02040503050406030204" pitchFamily="18" charset="0"/>
                            </a:rPr>
                            <m:t>(1−</m:t>
                          </m:r>
                          <m:r>
                            <m:rPr>
                              <m:sty m:val="p"/>
                            </m:rPr>
                            <a:rPr lang="en-GB" sz="2000" i="0">
                              <a:latin typeface="Cambria Math" panose="02040503050406030204" pitchFamily="18" charset="0"/>
                            </a:rPr>
                            <m:t>e</m:t>
                          </m:r>
                        </m:e>
                        <m:sup>
                          <m:r>
                            <a:rPr lang="en-GB" sz="2000" i="0">
                              <a:latin typeface="Cambria Math" panose="02040503050406030204" pitchFamily="18" charset="0"/>
                            </a:rPr>
                            <m:t>−2</m:t>
                          </m:r>
                          <m:r>
                            <m:rPr>
                              <m:sty m:val="p"/>
                            </m:rPr>
                            <a:rPr lang="en-GB" sz="2000" i="0">
                              <a:latin typeface="Cambria Math" panose="02040503050406030204" pitchFamily="18" charset="0"/>
                            </a:rPr>
                            <m:t>Ns</m:t>
                          </m:r>
                        </m:sup>
                      </m:sSup>
                      <m:r>
                        <a:rPr lang="en-GB" sz="2000" i="0">
                          <a:latin typeface="Cambria Math" panose="02040503050406030204" pitchFamily="18" charset="0"/>
                        </a:rPr>
                        <m:t>); </m:t>
                      </m:r>
                    </m:oMath>
                  </m:oMathPara>
                </a14:m>
                <a:br>
                  <a:rPr lang="en-GB" sz="2000" dirty="0">
                    <a:solidFill>
                      <a:schemeClr val="tx1">
                        <a:lumMod val="50000"/>
                        <a:lumOff val="50000"/>
                      </a:schemeClr>
                    </a:solidFill>
                    <a:latin typeface="Arial" panose="020B0604020202020204" pitchFamily="34" charset="0"/>
                    <a:cs typeface="Arial" panose="020B0604020202020204" pitchFamily="34" charset="0"/>
                  </a:rPr>
                </a:br>
                <a14:m>
                  <m:oMath xmlns:m="http://schemas.openxmlformats.org/officeDocument/2006/math">
                    <m:sSub>
                      <m:sSubPr>
                        <m:ctrlPr>
                          <a:rPr lang="en-GB" sz="2000" i="1">
                            <a:latin typeface="Cambria Math" panose="02040503050406030204" pitchFamily="18" charset="0"/>
                          </a:rPr>
                        </m:ctrlPr>
                      </m:sSubPr>
                      <m:e>
                        <m:r>
                          <m:rPr>
                            <m:sty m:val="p"/>
                          </m:rPr>
                          <a:rPr lang="en-GB" sz="2000" i="0">
                            <a:latin typeface="Cambria Math" panose="02040503050406030204" pitchFamily="18" charset="0"/>
                          </a:rPr>
                          <m:t>P</m:t>
                        </m:r>
                      </m:e>
                      <m:sub>
                        <m:r>
                          <m:rPr>
                            <m:sty m:val="p"/>
                          </m:rPr>
                          <a:rPr lang="en-GB" sz="2000" i="0">
                            <a:latin typeface="Cambria Math" panose="02040503050406030204" pitchFamily="18" charset="0"/>
                          </a:rPr>
                          <m:t>fix</m:t>
                        </m:r>
                        <m:r>
                          <a:rPr lang="en-GB" sz="2000" i="0">
                            <a:latin typeface="Cambria Math" panose="02040503050406030204" pitchFamily="18" charset="0"/>
                          </a:rPr>
                          <m:t>. </m:t>
                        </m:r>
                      </m:sub>
                    </m:sSub>
                    <m:r>
                      <a:rPr lang="en-GB" sz="2000" i="0">
                        <a:latin typeface="Cambria Math" panose="02040503050406030204" pitchFamily="18" charset="0"/>
                      </a:rPr>
                      <m:t>&lt;1</m:t>
                    </m:r>
                  </m:oMath>
                </a14:m>
                <a:r>
                  <a:rPr lang="en-GB" sz="2000" dirty="0">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take N</a:t>
                </a:r>
                <a:r>
                  <a:rPr lang="en-GB" baseline="-25000" dirty="0">
                    <a:solidFill>
                      <a:schemeClr val="tx1">
                        <a:lumMod val="50000"/>
                        <a:lumOff val="50000"/>
                      </a:schemeClr>
                    </a:solidFill>
                    <a:latin typeface="Arial" panose="020B0604020202020204" pitchFamily="34" charset="0"/>
                    <a:cs typeface="Arial" panose="020B0604020202020204" pitchFamily="34" charset="0"/>
                  </a:rPr>
                  <a:t>e</a:t>
                </a:r>
                <a:r>
                  <a:rPr lang="en-GB" dirty="0">
                    <a:solidFill>
                      <a:schemeClr val="tx1">
                        <a:lumMod val="50000"/>
                        <a:lumOff val="50000"/>
                      </a:schemeClr>
                    </a:solidFill>
                    <a:latin typeface="Arial" panose="020B0604020202020204" pitchFamily="34" charset="0"/>
                    <a:cs typeface="Arial" panose="020B0604020202020204" pitchFamily="34" charset="0"/>
                  </a:rPr>
                  <a:t> for N; see later</a:t>
                </a:r>
              </a:p>
              <a:p>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How big is the probability that the favourable allele A1 will be </a:t>
                </a:r>
                <a:r>
                  <a:rPr lang="en-GB" dirty="0">
                    <a:solidFill>
                      <a:srgbClr val="0000FF"/>
                    </a:solidFill>
                    <a:latin typeface="Arial" panose="020B0604020202020204" pitchFamily="34" charset="0"/>
                    <a:cs typeface="Arial" panose="020B0604020202020204" pitchFamily="34" charset="0"/>
                  </a:rPr>
                  <a:t>fixed </a:t>
                </a:r>
                <a:r>
                  <a:rPr lang="en-GB" dirty="0">
                    <a:latin typeface="Arial" panose="020B0604020202020204" pitchFamily="34" charset="0"/>
                    <a:cs typeface="Arial" panose="020B0604020202020204" pitchFamily="34" charset="0"/>
                  </a:rPr>
                  <a:t>if it did </a:t>
                </a:r>
                <a:r>
                  <a:rPr lang="en-GB" dirty="0">
                    <a:solidFill>
                      <a:srgbClr val="0000FF"/>
                    </a:solidFill>
                    <a:latin typeface="Arial" panose="020B0604020202020204" pitchFamily="34" charset="0"/>
                    <a:cs typeface="Arial" panose="020B0604020202020204" pitchFamily="34" charset="0"/>
                  </a:rPr>
                  <a:t>newly arise </a:t>
                </a:r>
                <a:r>
                  <a:rPr lang="en-GB" dirty="0">
                    <a:latin typeface="Arial" panose="020B0604020202020204" pitchFamily="34" charset="0"/>
                    <a:cs typeface="Arial" panose="020B0604020202020204" pitchFamily="34" charset="0"/>
                  </a:rPr>
                  <a:t>in our population (under  Drift; </a:t>
                </a:r>
                <a:r>
                  <a:rPr lang="en-GB" altLang="de-DE" dirty="0">
                    <a:solidFill>
                      <a:srgbClr val="000000"/>
                    </a:solidFill>
                    <a:latin typeface="Arial" panose="020B0604020202020204" pitchFamily="34" charset="0"/>
                  </a:rPr>
                  <a:t>P(A</a:t>
                </a:r>
                <a:r>
                  <a:rPr lang="en-GB" altLang="de-DE" baseline="-25000" dirty="0">
                    <a:solidFill>
                      <a:srgbClr val="000000"/>
                    </a:solidFill>
                    <a:latin typeface="Arial" panose="020B0604020202020204" pitchFamily="34" charset="0"/>
                  </a:rPr>
                  <a:t>1</a:t>
                </a:r>
                <a:r>
                  <a:rPr lang="en-GB" altLang="de-DE" dirty="0">
                    <a:solidFill>
                      <a:srgbClr val="000000"/>
                    </a:solidFill>
                    <a:latin typeface="Arial" panose="020B0604020202020204" pitchFamily="34" charset="0"/>
                  </a:rPr>
                  <a:t>)</a:t>
                </a:r>
                <a:r>
                  <a:rPr lang="en-GB" altLang="de-DE" baseline="-25000" dirty="0">
                    <a:solidFill>
                      <a:srgbClr val="000000"/>
                    </a:solidFill>
                    <a:latin typeface="Arial" panose="020B0604020202020204" pitchFamily="34" charset="0"/>
                  </a:rPr>
                  <a:t>initial</a:t>
                </a:r>
                <a:r>
                  <a:rPr lang="en-GB" altLang="de-DE" dirty="0">
                    <a:solidFill>
                      <a:srgbClr val="000000"/>
                    </a:solidFill>
                    <a:latin typeface="Arial" panose="020B0604020202020204" pitchFamily="34" charset="0"/>
                  </a:rPr>
                  <a:t>=1/(2N); </a:t>
                </a:r>
                <a:r>
                  <a:rPr lang="en-GB" dirty="0">
                    <a:latin typeface="Arial" panose="020B0604020202020204" pitchFamily="34" charset="0"/>
                    <a:cs typeface="Arial" panose="020B0604020202020204" pitchFamily="34" charset="0"/>
                  </a:rPr>
                  <a:t>N=constant; N&lt;∞)? </a:t>
                </a:r>
                <a:endParaRPr lang="en-GB" sz="8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we take N </a:t>
                </a:r>
                <a:r>
                  <a:rPr lang="en-GB" dirty="0">
                    <a:solidFill>
                      <a:srgbClr val="0000FF"/>
                    </a:solidFill>
                    <a:latin typeface="Arial" panose="020B0604020202020204" pitchFamily="34" charset="0"/>
                    <a:cs typeface="Arial" panose="020B0604020202020204" pitchFamily="34" charset="0"/>
                  </a:rPr>
                  <a:t>not very small</a:t>
                </a:r>
                <a:r>
                  <a:rPr lang="en-GB" dirty="0">
                    <a:latin typeface="Arial" panose="020B0604020202020204" pitchFamily="34" charset="0"/>
                    <a:cs typeface="Arial" panose="020B0604020202020204" pitchFamily="34" charset="0"/>
                  </a:rPr>
                  <a:t> and s as </a:t>
                </a:r>
                <a:r>
                  <a:rPr lang="en-GB" dirty="0">
                    <a:solidFill>
                      <a:srgbClr val="0000FF"/>
                    </a:solidFill>
                    <a:latin typeface="Arial" panose="020B0604020202020204" pitchFamily="34" charset="0"/>
                    <a:cs typeface="Arial" panose="020B0604020202020204" pitchFamily="34" charset="0"/>
                  </a:rPr>
                  <a:t>small indeed</a:t>
                </a: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we come to </a:t>
                </a:r>
              </a:p>
              <a:p>
                <a14:m>
                  <m:oMath xmlns:m="http://schemas.openxmlformats.org/officeDocument/2006/math">
                    <m:sSub>
                      <m:sSubPr>
                        <m:ctrlPr>
                          <a:rPr lang="en-GB" b="1" i="1">
                            <a:latin typeface="Cambria Math" panose="02040503050406030204" pitchFamily="18" charset="0"/>
                          </a:rPr>
                        </m:ctrlPr>
                      </m:sSubPr>
                      <m:e>
                        <m:r>
                          <a:rPr lang="en-GB" b="1" i="0">
                            <a:latin typeface="Cambria Math" panose="02040503050406030204" pitchFamily="18" charset="0"/>
                          </a:rPr>
                          <m:t>𝐏</m:t>
                        </m:r>
                      </m:e>
                      <m:sub>
                        <m:r>
                          <a:rPr lang="en-GB" b="1" i="0">
                            <a:latin typeface="Cambria Math" panose="02040503050406030204" pitchFamily="18" charset="0"/>
                          </a:rPr>
                          <m:t>𝐟𝐢𝐱</m:t>
                        </m:r>
                        <m:r>
                          <a:rPr lang="en-GB" b="1" i="0">
                            <a:latin typeface="Cambria Math" panose="02040503050406030204" pitchFamily="18" charset="0"/>
                          </a:rPr>
                          <m:t>. </m:t>
                        </m:r>
                      </m:sub>
                    </m:sSub>
                    <m:r>
                      <a:rPr lang="en-GB" b="1" i="0">
                        <a:latin typeface="Cambria Math" panose="02040503050406030204" pitchFamily="18" charset="0"/>
                      </a:rPr>
                      <m:t>=</m:t>
                    </m:r>
                    <m:r>
                      <a:rPr lang="en-GB" b="1" i="0" smtClean="0">
                        <a:latin typeface="Cambria Math" panose="02040503050406030204" pitchFamily="18" charset="0"/>
                      </a:rPr>
                      <m:t>𝐬</m:t>
                    </m:r>
                  </m:oMath>
                </a14:m>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(Check it on </a:t>
                </a:r>
                <a:r>
                  <a:rPr lang="en-GB" dirty="0" err="1">
                    <a:latin typeface="Arial" panose="020B0604020202020204" pitchFamily="34" charset="0"/>
                    <a:cs typeface="Arial" panose="020B0604020202020204" pitchFamily="34" charset="0"/>
                  </a:rPr>
                  <a:t>Holsinger’s</a:t>
                </a:r>
                <a:r>
                  <a:rPr lang="en-GB" dirty="0">
                    <a:latin typeface="Arial" panose="020B0604020202020204" pitchFamily="34" charset="0"/>
                    <a:cs typeface="Arial" panose="020B0604020202020204" pitchFamily="34" charset="0"/>
                  </a:rPr>
                  <a:t> website).</a:t>
                </a:r>
                <a:endParaRPr lang="en-GB" sz="8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dirty="0">
                    <a:solidFill>
                      <a:srgbClr val="0000FF"/>
                    </a:solidFill>
                    <a:latin typeface="Arial" panose="020B0604020202020204" pitchFamily="34" charset="0"/>
                    <a:cs typeface="Arial" panose="020B0604020202020204" pitchFamily="34" charset="0"/>
                  </a:rPr>
                  <a:t>Newly arise: </a:t>
                </a:r>
                <a:r>
                  <a:rPr lang="en-GB" dirty="0">
                    <a:latin typeface="Arial" panose="020B0604020202020204" pitchFamily="34" charset="0"/>
                    <a:cs typeface="Arial" panose="020B0604020202020204" pitchFamily="34" charset="0"/>
                  </a:rPr>
                  <a:t>Allele A1 starts with </a:t>
                </a:r>
                <a:r>
                  <a:rPr lang="en-GB" dirty="0">
                    <a:solidFill>
                      <a:srgbClr val="0000FF"/>
                    </a:solidFill>
                    <a:latin typeface="Arial" panose="020B0604020202020204" pitchFamily="34" charset="0"/>
                    <a:cs typeface="Arial" panose="020B0604020202020204" pitchFamily="34" charset="0"/>
                  </a:rPr>
                  <a:t>p(A1)=1/(2N) ...</a:t>
                </a:r>
              </a:p>
              <a:p>
                <a:r>
                  <a:rPr lang="en-GB" dirty="0">
                    <a:solidFill>
                      <a:schemeClr val="tx1">
                        <a:lumMod val="50000"/>
                        <a:lumOff val="50000"/>
                      </a:schemeClr>
                    </a:solidFill>
                    <a:latin typeface="Arial" panose="020B0604020202020204" pitchFamily="34" charset="0"/>
                    <a:cs typeface="Arial" panose="020B0604020202020204" pitchFamily="34" charset="0"/>
                  </a:rPr>
                  <a:t>... (this is 10% with N=5 and 1% if N=50 since as minimum one individual has it </a:t>
                </a:r>
                <a:r>
                  <a:rPr lang="en-GB" dirty="0" err="1">
                    <a:solidFill>
                      <a:schemeClr val="tx1">
                        <a:lumMod val="50000"/>
                        <a:lumOff val="50000"/>
                      </a:schemeClr>
                    </a:solidFill>
                    <a:latin typeface="Arial" panose="020B0604020202020204" pitchFamily="34" charset="0"/>
                    <a:cs typeface="Arial" panose="020B0604020202020204" pitchFamily="34" charset="0"/>
                  </a:rPr>
                  <a:t>heterozygously</a:t>
                </a:r>
                <a:r>
                  <a:rPr lang="en-GB" dirty="0">
                    <a:solidFill>
                      <a:schemeClr val="tx1">
                        <a:lumMod val="50000"/>
                        <a:lumOff val="50000"/>
                      </a:schemeClr>
                    </a:solidFill>
                    <a:latin typeface="Arial" panose="020B0604020202020204" pitchFamily="34" charset="0"/>
                    <a:cs typeface="Arial" panose="020B0604020202020204" pitchFamily="34" charset="0"/>
                  </a:rPr>
                  <a:t>). </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Then, whatever N is (okay, N not too small) ... </a:t>
                </a:r>
              </a:p>
              <a:p>
                <a:r>
                  <a:rPr lang="en-GB" dirty="0">
                    <a:latin typeface="Arial" panose="020B0604020202020204" pitchFamily="34" charset="0"/>
                    <a:cs typeface="Arial" panose="020B0604020202020204" pitchFamily="34" charset="0"/>
                  </a:rPr>
                  <a:t>... then the chance that the favourable allele will be </a:t>
                </a:r>
                <a:br>
                  <a:rPr lang="en-GB" dirty="0">
                    <a:latin typeface="Arial" panose="020B0604020202020204" pitchFamily="34" charset="0"/>
                    <a:cs typeface="Arial" panose="020B0604020202020204" pitchFamily="34" charset="0"/>
                  </a:rPr>
                </a:br>
                <a:r>
                  <a:rPr lang="en-GB" dirty="0">
                    <a:solidFill>
                      <a:srgbClr val="0000FF"/>
                    </a:solidFill>
                    <a:latin typeface="Arial" panose="020B0604020202020204" pitchFamily="34" charset="0"/>
                    <a:cs typeface="Arial" panose="020B0604020202020204" pitchFamily="34" charset="0"/>
                  </a:rPr>
                  <a:t>fixed</a:t>
                </a:r>
                <a:r>
                  <a:rPr lang="en-GB" dirty="0">
                    <a:latin typeface="Arial" panose="020B0604020202020204" pitchFamily="34" charset="0"/>
                    <a:cs typeface="Arial" panose="020B0604020202020204" pitchFamily="34" charset="0"/>
                  </a:rPr>
                  <a:t> is identical to s: </a:t>
                </a:r>
                <a14:m>
                  <m:oMath xmlns:m="http://schemas.openxmlformats.org/officeDocument/2006/math">
                    <m:sSub>
                      <m:sSubPr>
                        <m:ctrlPr>
                          <a:rPr lang="en-GB" b="1" i="1">
                            <a:latin typeface="Cambria Math" panose="02040503050406030204" pitchFamily="18" charset="0"/>
                          </a:rPr>
                        </m:ctrlPr>
                      </m:sSubPr>
                      <m:e>
                        <m:r>
                          <a:rPr lang="en-GB" b="1">
                            <a:latin typeface="Cambria Math" panose="02040503050406030204" pitchFamily="18" charset="0"/>
                          </a:rPr>
                          <m:t>𝐏</m:t>
                        </m:r>
                      </m:e>
                      <m:sub>
                        <m:r>
                          <a:rPr lang="en-GB" b="1">
                            <a:latin typeface="Cambria Math" panose="02040503050406030204" pitchFamily="18" charset="0"/>
                          </a:rPr>
                          <m:t>𝐟𝐢𝐱</m:t>
                        </m:r>
                        <m:r>
                          <a:rPr lang="en-GB" b="1">
                            <a:latin typeface="Cambria Math" panose="02040503050406030204" pitchFamily="18" charset="0"/>
                          </a:rPr>
                          <m:t>. </m:t>
                        </m:r>
                      </m:sub>
                    </m:sSub>
                    <m:r>
                      <a:rPr lang="en-GB" b="1">
                        <a:latin typeface="Cambria Math" panose="02040503050406030204" pitchFamily="18" charset="0"/>
                      </a:rPr>
                      <m:t>=</m:t>
                    </m:r>
                    <m:r>
                      <a:rPr lang="en-GB" b="1">
                        <a:latin typeface="Cambria Math" panose="02040503050406030204" pitchFamily="18" charset="0"/>
                      </a:rPr>
                      <m:t>𝐬</m:t>
                    </m:r>
                  </m:oMath>
                </a14:m>
                <a:r>
                  <a:rPr lang="en-GB" b="1"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Diagram: Curves ‚soon‘ stay horizontal.</a:t>
                </a:r>
              </a:p>
            </p:txBody>
          </p:sp>
        </mc:Choice>
        <mc:Fallback xmlns="">
          <p:sp>
            <p:nvSpPr>
              <p:cNvPr id="5" name="Textfeld 4"/>
              <p:cNvSpPr txBox="1">
                <a:spLocks noRot="1" noChangeAspect="1" noMove="1" noResize="1" noEditPoints="1" noAdjustHandles="1" noChangeArrowheads="1" noChangeShapeType="1" noTextEdit="1"/>
              </p:cNvSpPr>
              <p:nvPr/>
            </p:nvSpPr>
            <p:spPr>
              <a:xfrm>
                <a:off x="6127746" y="1127842"/>
                <a:ext cx="5927198" cy="5237716"/>
              </a:xfrm>
              <a:prstGeom prst="rect">
                <a:avLst/>
              </a:prstGeom>
              <a:blipFill>
                <a:blip r:embed="rId2"/>
                <a:stretch>
                  <a:fillRect/>
                </a:stretch>
              </a:blipFill>
              <a:effectLst>
                <a:outerShdw blurRad="63500" sx="102000" sy="102000" algn="ctr" rotWithShape="0">
                  <a:prstClr val="black">
                    <a:alpha val="40000"/>
                  </a:prstClr>
                </a:outerShdw>
              </a:effectLst>
            </p:spPr>
            <p:txBody>
              <a:bodyPr/>
              <a:lstStyle/>
              <a:p>
                <a:r>
                  <a:rPr lang="en-GB">
                    <a:noFill/>
                  </a:rPr>
                  <a:t> </a:t>
                </a:r>
              </a:p>
            </p:txBody>
          </p:sp>
        </mc:Fallback>
      </mc:AlternateContent>
      <p:grpSp>
        <p:nvGrpSpPr>
          <p:cNvPr id="7" name="Group 6"/>
          <p:cNvGrpSpPr/>
          <p:nvPr/>
        </p:nvGrpSpPr>
        <p:grpSpPr>
          <a:xfrm>
            <a:off x="0" y="946237"/>
            <a:ext cx="5834743" cy="5660946"/>
            <a:chOff x="0" y="946237"/>
            <a:chExt cx="5834743" cy="5660946"/>
          </a:xfrm>
        </p:grpSpPr>
        <p:sp>
          <p:nvSpPr>
            <p:cNvPr id="300" name="Rechteck 299"/>
            <p:cNvSpPr/>
            <p:nvPr/>
          </p:nvSpPr>
          <p:spPr>
            <a:xfrm>
              <a:off x="0" y="1103086"/>
              <a:ext cx="5834743" cy="526247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Line 6"/>
            <p:cNvSpPr>
              <a:spLocks noChangeShapeType="1"/>
            </p:cNvSpPr>
            <p:nvPr/>
          </p:nvSpPr>
          <p:spPr bwMode="auto">
            <a:xfrm flipV="1">
              <a:off x="842961" y="1382713"/>
              <a:ext cx="0" cy="4259262"/>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5" name="Line 7"/>
            <p:cNvSpPr>
              <a:spLocks noChangeShapeType="1"/>
            </p:cNvSpPr>
            <p:nvPr/>
          </p:nvSpPr>
          <p:spPr bwMode="auto">
            <a:xfrm flipV="1">
              <a:off x="5545135" y="1382713"/>
              <a:ext cx="0" cy="4259262"/>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6" name="Line 8"/>
            <p:cNvSpPr>
              <a:spLocks noChangeShapeType="1"/>
            </p:cNvSpPr>
            <p:nvPr/>
          </p:nvSpPr>
          <p:spPr bwMode="auto">
            <a:xfrm flipH="1">
              <a:off x="768349" y="5641975"/>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7" name="Line 9"/>
            <p:cNvSpPr>
              <a:spLocks noChangeShapeType="1"/>
            </p:cNvSpPr>
            <p:nvPr/>
          </p:nvSpPr>
          <p:spPr bwMode="auto">
            <a:xfrm>
              <a:off x="5545135" y="5641975"/>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8" name="Rectangle 10"/>
            <p:cNvSpPr>
              <a:spLocks noChangeArrowheads="1"/>
            </p:cNvSpPr>
            <p:nvPr/>
          </p:nvSpPr>
          <p:spPr bwMode="auto">
            <a:xfrm>
              <a:off x="428624" y="5535613"/>
              <a:ext cx="28533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99" name="Line 11"/>
            <p:cNvSpPr>
              <a:spLocks noChangeShapeType="1"/>
            </p:cNvSpPr>
            <p:nvPr/>
          </p:nvSpPr>
          <p:spPr bwMode="auto">
            <a:xfrm flipH="1">
              <a:off x="804861" y="55864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0" name="Line 12"/>
            <p:cNvSpPr>
              <a:spLocks noChangeShapeType="1"/>
            </p:cNvSpPr>
            <p:nvPr/>
          </p:nvSpPr>
          <p:spPr bwMode="auto">
            <a:xfrm>
              <a:off x="5545135" y="55864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1" name="Line 13"/>
            <p:cNvSpPr>
              <a:spLocks noChangeShapeType="1"/>
            </p:cNvSpPr>
            <p:nvPr/>
          </p:nvSpPr>
          <p:spPr bwMode="auto">
            <a:xfrm flipH="1">
              <a:off x="804861" y="55292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2" name="Line 14"/>
            <p:cNvSpPr>
              <a:spLocks noChangeShapeType="1"/>
            </p:cNvSpPr>
            <p:nvPr/>
          </p:nvSpPr>
          <p:spPr bwMode="auto">
            <a:xfrm>
              <a:off x="5545135" y="55292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3" name="Line 15"/>
            <p:cNvSpPr>
              <a:spLocks noChangeShapeType="1"/>
            </p:cNvSpPr>
            <p:nvPr/>
          </p:nvSpPr>
          <p:spPr bwMode="auto">
            <a:xfrm flipH="1">
              <a:off x="804861" y="54721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4" name="Line 16"/>
            <p:cNvSpPr>
              <a:spLocks noChangeShapeType="1"/>
            </p:cNvSpPr>
            <p:nvPr/>
          </p:nvSpPr>
          <p:spPr bwMode="auto">
            <a:xfrm>
              <a:off x="5545135" y="54721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5" name="Line 17"/>
            <p:cNvSpPr>
              <a:spLocks noChangeShapeType="1"/>
            </p:cNvSpPr>
            <p:nvPr/>
          </p:nvSpPr>
          <p:spPr bwMode="auto">
            <a:xfrm flipH="1">
              <a:off x="804861" y="54149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6" name="Line 18"/>
            <p:cNvSpPr>
              <a:spLocks noChangeShapeType="1"/>
            </p:cNvSpPr>
            <p:nvPr/>
          </p:nvSpPr>
          <p:spPr bwMode="auto">
            <a:xfrm>
              <a:off x="5545135" y="54149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7" name="Line 19"/>
            <p:cNvSpPr>
              <a:spLocks noChangeShapeType="1"/>
            </p:cNvSpPr>
            <p:nvPr/>
          </p:nvSpPr>
          <p:spPr bwMode="auto">
            <a:xfrm flipH="1">
              <a:off x="804861" y="53578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8" name="Line 20"/>
            <p:cNvSpPr>
              <a:spLocks noChangeShapeType="1"/>
            </p:cNvSpPr>
            <p:nvPr/>
          </p:nvSpPr>
          <p:spPr bwMode="auto">
            <a:xfrm>
              <a:off x="5545135" y="53578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9" name="Line 21"/>
            <p:cNvSpPr>
              <a:spLocks noChangeShapeType="1"/>
            </p:cNvSpPr>
            <p:nvPr/>
          </p:nvSpPr>
          <p:spPr bwMode="auto">
            <a:xfrm flipH="1">
              <a:off x="804861" y="53022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0" name="Line 22"/>
            <p:cNvSpPr>
              <a:spLocks noChangeShapeType="1"/>
            </p:cNvSpPr>
            <p:nvPr/>
          </p:nvSpPr>
          <p:spPr bwMode="auto">
            <a:xfrm>
              <a:off x="5545135" y="530225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1" name="Line 23"/>
            <p:cNvSpPr>
              <a:spLocks noChangeShapeType="1"/>
            </p:cNvSpPr>
            <p:nvPr/>
          </p:nvSpPr>
          <p:spPr bwMode="auto">
            <a:xfrm flipH="1">
              <a:off x="804861" y="52451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2" name="Line 24"/>
            <p:cNvSpPr>
              <a:spLocks noChangeShapeType="1"/>
            </p:cNvSpPr>
            <p:nvPr/>
          </p:nvSpPr>
          <p:spPr bwMode="auto">
            <a:xfrm>
              <a:off x="5545135" y="524510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Line 25"/>
            <p:cNvSpPr>
              <a:spLocks noChangeShapeType="1"/>
            </p:cNvSpPr>
            <p:nvPr/>
          </p:nvSpPr>
          <p:spPr bwMode="auto">
            <a:xfrm flipH="1">
              <a:off x="804861" y="51879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4" name="Line 26"/>
            <p:cNvSpPr>
              <a:spLocks noChangeShapeType="1"/>
            </p:cNvSpPr>
            <p:nvPr/>
          </p:nvSpPr>
          <p:spPr bwMode="auto">
            <a:xfrm>
              <a:off x="5545135" y="518795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Line 27"/>
            <p:cNvSpPr>
              <a:spLocks noChangeShapeType="1"/>
            </p:cNvSpPr>
            <p:nvPr/>
          </p:nvSpPr>
          <p:spPr bwMode="auto">
            <a:xfrm flipH="1">
              <a:off x="804861" y="51308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6" name="Line 28"/>
            <p:cNvSpPr>
              <a:spLocks noChangeShapeType="1"/>
            </p:cNvSpPr>
            <p:nvPr/>
          </p:nvSpPr>
          <p:spPr bwMode="auto">
            <a:xfrm>
              <a:off x="5545135" y="513080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Line 29"/>
            <p:cNvSpPr>
              <a:spLocks noChangeShapeType="1"/>
            </p:cNvSpPr>
            <p:nvPr/>
          </p:nvSpPr>
          <p:spPr bwMode="auto">
            <a:xfrm flipH="1">
              <a:off x="768349" y="5073650"/>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8" name="Line 30"/>
            <p:cNvSpPr>
              <a:spLocks noChangeShapeType="1"/>
            </p:cNvSpPr>
            <p:nvPr/>
          </p:nvSpPr>
          <p:spPr bwMode="auto">
            <a:xfrm>
              <a:off x="5545135" y="5073650"/>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Rectangle 31"/>
            <p:cNvSpPr>
              <a:spLocks noChangeArrowheads="1"/>
            </p:cNvSpPr>
            <p:nvPr/>
          </p:nvSpPr>
          <p:spPr bwMode="auto">
            <a:xfrm>
              <a:off x="428624" y="4968875"/>
              <a:ext cx="28533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0.1</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120" name="Line 32"/>
            <p:cNvSpPr>
              <a:spLocks noChangeShapeType="1"/>
            </p:cNvSpPr>
            <p:nvPr/>
          </p:nvSpPr>
          <p:spPr bwMode="auto">
            <a:xfrm flipH="1">
              <a:off x="804861" y="50180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1" name="Line 33"/>
            <p:cNvSpPr>
              <a:spLocks noChangeShapeType="1"/>
            </p:cNvSpPr>
            <p:nvPr/>
          </p:nvSpPr>
          <p:spPr bwMode="auto">
            <a:xfrm>
              <a:off x="5545135" y="50180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2" name="Line 34"/>
            <p:cNvSpPr>
              <a:spLocks noChangeShapeType="1"/>
            </p:cNvSpPr>
            <p:nvPr/>
          </p:nvSpPr>
          <p:spPr bwMode="auto">
            <a:xfrm flipH="1">
              <a:off x="804861" y="49609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3" name="Line 35"/>
            <p:cNvSpPr>
              <a:spLocks noChangeShapeType="1"/>
            </p:cNvSpPr>
            <p:nvPr/>
          </p:nvSpPr>
          <p:spPr bwMode="auto">
            <a:xfrm>
              <a:off x="5545135" y="496093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Line 36"/>
            <p:cNvSpPr>
              <a:spLocks noChangeShapeType="1"/>
            </p:cNvSpPr>
            <p:nvPr/>
          </p:nvSpPr>
          <p:spPr bwMode="auto">
            <a:xfrm flipH="1">
              <a:off x="804861" y="49037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5" name="Line 37"/>
            <p:cNvSpPr>
              <a:spLocks noChangeShapeType="1"/>
            </p:cNvSpPr>
            <p:nvPr/>
          </p:nvSpPr>
          <p:spPr bwMode="auto">
            <a:xfrm>
              <a:off x="5545135" y="49037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6" name="Line 38"/>
            <p:cNvSpPr>
              <a:spLocks noChangeShapeType="1"/>
            </p:cNvSpPr>
            <p:nvPr/>
          </p:nvSpPr>
          <p:spPr bwMode="auto">
            <a:xfrm flipH="1">
              <a:off x="804861" y="48466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7" name="Line 39"/>
            <p:cNvSpPr>
              <a:spLocks noChangeShapeType="1"/>
            </p:cNvSpPr>
            <p:nvPr/>
          </p:nvSpPr>
          <p:spPr bwMode="auto">
            <a:xfrm>
              <a:off x="5545135" y="484663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8" name="Line 40"/>
            <p:cNvSpPr>
              <a:spLocks noChangeShapeType="1"/>
            </p:cNvSpPr>
            <p:nvPr/>
          </p:nvSpPr>
          <p:spPr bwMode="auto">
            <a:xfrm flipH="1">
              <a:off x="804861" y="47910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9" name="Line 41"/>
            <p:cNvSpPr>
              <a:spLocks noChangeShapeType="1"/>
            </p:cNvSpPr>
            <p:nvPr/>
          </p:nvSpPr>
          <p:spPr bwMode="auto">
            <a:xfrm>
              <a:off x="5545135" y="47910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0" name="Line 42"/>
            <p:cNvSpPr>
              <a:spLocks noChangeShapeType="1"/>
            </p:cNvSpPr>
            <p:nvPr/>
          </p:nvSpPr>
          <p:spPr bwMode="auto">
            <a:xfrm flipH="1">
              <a:off x="804861" y="47339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1" name="Line 43"/>
            <p:cNvSpPr>
              <a:spLocks noChangeShapeType="1"/>
            </p:cNvSpPr>
            <p:nvPr/>
          </p:nvSpPr>
          <p:spPr bwMode="auto">
            <a:xfrm>
              <a:off x="5545135" y="47339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2" name="Line 44"/>
            <p:cNvSpPr>
              <a:spLocks noChangeShapeType="1"/>
            </p:cNvSpPr>
            <p:nvPr/>
          </p:nvSpPr>
          <p:spPr bwMode="auto">
            <a:xfrm flipH="1">
              <a:off x="804861" y="46767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3" name="Line 45"/>
            <p:cNvSpPr>
              <a:spLocks noChangeShapeType="1"/>
            </p:cNvSpPr>
            <p:nvPr/>
          </p:nvSpPr>
          <p:spPr bwMode="auto">
            <a:xfrm>
              <a:off x="5545135" y="46767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4" name="Line 46"/>
            <p:cNvSpPr>
              <a:spLocks noChangeShapeType="1"/>
            </p:cNvSpPr>
            <p:nvPr/>
          </p:nvSpPr>
          <p:spPr bwMode="auto">
            <a:xfrm flipH="1">
              <a:off x="804861" y="46196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5" name="Line 47"/>
            <p:cNvSpPr>
              <a:spLocks noChangeShapeType="1"/>
            </p:cNvSpPr>
            <p:nvPr/>
          </p:nvSpPr>
          <p:spPr bwMode="auto">
            <a:xfrm>
              <a:off x="5545135" y="46196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Line 48"/>
            <p:cNvSpPr>
              <a:spLocks noChangeShapeType="1"/>
            </p:cNvSpPr>
            <p:nvPr/>
          </p:nvSpPr>
          <p:spPr bwMode="auto">
            <a:xfrm flipH="1">
              <a:off x="804861" y="45624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7" name="Line 49"/>
            <p:cNvSpPr>
              <a:spLocks noChangeShapeType="1"/>
            </p:cNvSpPr>
            <p:nvPr/>
          </p:nvSpPr>
          <p:spPr bwMode="auto">
            <a:xfrm>
              <a:off x="5536418" y="456245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8" name="Line 50"/>
            <p:cNvSpPr>
              <a:spLocks noChangeShapeType="1"/>
            </p:cNvSpPr>
            <p:nvPr/>
          </p:nvSpPr>
          <p:spPr bwMode="auto">
            <a:xfrm flipH="1">
              <a:off x="768349" y="4506913"/>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9" name="Line 51"/>
            <p:cNvSpPr>
              <a:spLocks noChangeShapeType="1"/>
            </p:cNvSpPr>
            <p:nvPr/>
          </p:nvSpPr>
          <p:spPr bwMode="auto">
            <a:xfrm>
              <a:off x="5536418" y="4506897"/>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0" name="Rectangle 52"/>
            <p:cNvSpPr>
              <a:spLocks noChangeArrowheads="1"/>
            </p:cNvSpPr>
            <p:nvPr/>
          </p:nvSpPr>
          <p:spPr bwMode="auto">
            <a:xfrm>
              <a:off x="428624" y="4400550"/>
              <a:ext cx="28533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141" name="Line 53"/>
            <p:cNvSpPr>
              <a:spLocks noChangeShapeType="1"/>
            </p:cNvSpPr>
            <p:nvPr/>
          </p:nvSpPr>
          <p:spPr bwMode="auto">
            <a:xfrm flipH="1">
              <a:off x="804861" y="44497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2" name="Line 54"/>
            <p:cNvSpPr>
              <a:spLocks noChangeShapeType="1"/>
            </p:cNvSpPr>
            <p:nvPr/>
          </p:nvSpPr>
          <p:spPr bwMode="auto">
            <a:xfrm>
              <a:off x="5536418" y="444974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3" name="Line 55"/>
            <p:cNvSpPr>
              <a:spLocks noChangeShapeType="1"/>
            </p:cNvSpPr>
            <p:nvPr/>
          </p:nvSpPr>
          <p:spPr bwMode="auto">
            <a:xfrm flipH="1">
              <a:off x="804861" y="43926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4" name="Line 56"/>
            <p:cNvSpPr>
              <a:spLocks noChangeShapeType="1"/>
            </p:cNvSpPr>
            <p:nvPr/>
          </p:nvSpPr>
          <p:spPr bwMode="auto">
            <a:xfrm>
              <a:off x="5536418" y="439259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5" name="Line 57"/>
            <p:cNvSpPr>
              <a:spLocks noChangeShapeType="1"/>
            </p:cNvSpPr>
            <p:nvPr/>
          </p:nvSpPr>
          <p:spPr bwMode="auto">
            <a:xfrm flipH="1">
              <a:off x="804861" y="43354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6" name="Line 58"/>
            <p:cNvSpPr>
              <a:spLocks noChangeShapeType="1"/>
            </p:cNvSpPr>
            <p:nvPr/>
          </p:nvSpPr>
          <p:spPr bwMode="auto">
            <a:xfrm>
              <a:off x="5536418" y="433544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Line 59"/>
            <p:cNvSpPr>
              <a:spLocks noChangeShapeType="1"/>
            </p:cNvSpPr>
            <p:nvPr/>
          </p:nvSpPr>
          <p:spPr bwMode="auto">
            <a:xfrm flipH="1">
              <a:off x="804861" y="42783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8" name="Line 60"/>
            <p:cNvSpPr>
              <a:spLocks noChangeShapeType="1"/>
            </p:cNvSpPr>
            <p:nvPr/>
          </p:nvSpPr>
          <p:spPr bwMode="auto">
            <a:xfrm>
              <a:off x="5536418" y="427829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9" name="Line 61"/>
            <p:cNvSpPr>
              <a:spLocks noChangeShapeType="1"/>
            </p:cNvSpPr>
            <p:nvPr/>
          </p:nvSpPr>
          <p:spPr bwMode="auto">
            <a:xfrm flipH="1">
              <a:off x="804861" y="42227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Line 62"/>
            <p:cNvSpPr>
              <a:spLocks noChangeShapeType="1"/>
            </p:cNvSpPr>
            <p:nvPr/>
          </p:nvSpPr>
          <p:spPr bwMode="auto">
            <a:xfrm>
              <a:off x="5536418" y="42227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1" name="Line 63"/>
            <p:cNvSpPr>
              <a:spLocks noChangeShapeType="1"/>
            </p:cNvSpPr>
            <p:nvPr/>
          </p:nvSpPr>
          <p:spPr bwMode="auto">
            <a:xfrm flipH="1">
              <a:off x="804861" y="41656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2" name="Line 64"/>
            <p:cNvSpPr>
              <a:spLocks noChangeShapeType="1"/>
            </p:cNvSpPr>
            <p:nvPr/>
          </p:nvSpPr>
          <p:spPr bwMode="auto">
            <a:xfrm>
              <a:off x="5536418" y="416558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Line 65"/>
            <p:cNvSpPr>
              <a:spLocks noChangeShapeType="1"/>
            </p:cNvSpPr>
            <p:nvPr/>
          </p:nvSpPr>
          <p:spPr bwMode="auto">
            <a:xfrm flipH="1">
              <a:off x="804861" y="41084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4" name="Line 66"/>
            <p:cNvSpPr>
              <a:spLocks noChangeShapeType="1"/>
            </p:cNvSpPr>
            <p:nvPr/>
          </p:nvSpPr>
          <p:spPr bwMode="auto">
            <a:xfrm>
              <a:off x="5536418" y="41084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5" name="Line 67"/>
            <p:cNvSpPr>
              <a:spLocks noChangeShapeType="1"/>
            </p:cNvSpPr>
            <p:nvPr/>
          </p:nvSpPr>
          <p:spPr bwMode="auto">
            <a:xfrm flipH="1">
              <a:off x="804861" y="40513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6" name="Line 68"/>
            <p:cNvSpPr>
              <a:spLocks noChangeShapeType="1"/>
            </p:cNvSpPr>
            <p:nvPr/>
          </p:nvSpPr>
          <p:spPr bwMode="auto">
            <a:xfrm>
              <a:off x="5536418" y="405128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7" name="Line 69"/>
            <p:cNvSpPr>
              <a:spLocks noChangeShapeType="1"/>
            </p:cNvSpPr>
            <p:nvPr/>
          </p:nvSpPr>
          <p:spPr bwMode="auto">
            <a:xfrm flipH="1">
              <a:off x="804861" y="39941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8" name="Line 70"/>
            <p:cNvSpPr>
              <a:spLocks noChangeShapeType="1"/>
            </p:cNvSpPr>
            <p:nvPr/>
          </p:nvSpPr>
          <p:spPr bwMode="auto">
            <a:xfrm>
              <a:off x="5536418" y="39941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9" name="Line 71"/>
            <p:cNvSpPr>
              <a:spLocks noChangeShapeType="1"/>
            </p:cNvSpPr>
            <p:nvPr/>
          </p:nvSpPr>
          <p:spPr bwMode="auto">
            <a:xfrm flipH="1">
              <a:off x="768349" y="3938588"/>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0" name="Line 72"/>
            <p:cNvSpPr>
              <a:spLocks noChangeShapeType="1"/>
            </p:cNvSpPr>
            <p:nvPr/>
          </p:nvSpPr>
          <p:spPr bwMode="auto">
            <a:xfrm>
              <a:off x="5536418" y="3938572"/>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1" name="Rectangle 73"/>
            <p:cNvSpPr>
              <a:spLocks noChangeArrowheads="1"/>
            </p:cNvSpPr>
            <p:nvPr/>
          </p:nvSpPr>
          <p:spPr bwMode="auto">
            <a:xfrm>
              <a:off x="428624" y="3833813"/>
              <a:ext cx="28533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0.3</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162" name="Line 74"/>
            <p:cNvSpPr>
              <a:spLocks noChangeShapeType="1"/>
            </p:cNvSpPr>
            <p:nvPr/>
          </p:nvSpPr>
          <p:spPr bwMode="auto">
            <a:xfrm flipH="1">
              <a:off x="804861" y="38814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3" name="Line 75"/>
            <p:cNvSpPr>
              <a:spLocks noChangeShapeType="1"/>
            </p:cNvSpPr>
            <p:nvPr/>
          </p:nvSpPr>
          <p:spPr bwMode="auto">
            <a:xfrm>
              <a:off x="5536418" y="388142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4" name="Line 76"/>
            <p:cNvSpPr>
              <a:spLocks noChangeShapeType="1"/>
            </p:cNvSpPr>
            <p:nvPr/>
          </p:nvSpPr>
          <p:spPr bwMode="auto">
            <a:xfrm flipH="1">
              <a:off x="804861" y="38242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5" name="Line 77"/>
            <p:cNvSpPr>
              <a:spLocks noChangeShapeType="1"/>
            </p:cNvSpPr>
            <p:nvPr/>
          </p:nvSpPr>
          <p:spPr bwMode="auto">
            <a:xfrm>
              <a:off x="5536418" y="382427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6" name="Line 78"/>
            <p:cNvSpPr>
              <a:spLocks noChangeShapeType="1"/>
            </p:cNvSpPr>
            <p:nvPr/>
          </p:nvSpPr>
          <p:spPr bwMode="auto">
            <a:xfrm flipH="1">
              <a:off x="804861" y="37671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7" name="Line 79"/>
            <p:cNvSpPr>
              <a:spLocks noChangeShapeType="1"/>
            </p:cNvSpPr>
            <p:nvPr/>
          </p:nvSpPr>
          <p:spPr bwMode="auto">
            <a:xfrm>
              <a:off x="5536418" y="376712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8" name="Line 80"/>
            <p:cNvSpPr>
              <a:spLocks noChangeShapeType="1"/>
            </p:cNvSpPr>
            <p:nvPr/>
          </p:nvSpPr>
          <p:spPr bwMode="auto">
            <a:xfrm flipH="1">
              <a:off x="804861" y="37115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9" name="Line 81"/>
            <p:cNvSpPr>
              <a:spLocks noChangeShapeType="1"/>
            </p:cNvSpPr>
            <p:nvPr/>
          </p:nvSpPr>
          <p:spPr bwMode="auto">
            <a:xfrm>
              <a:off x="5536418" y="371155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0" name="Line 82"/>
            <p:cNvSpPr>
              <a:spLocks noChangeShapeType="1"/>
            </p:cNvSpPr>
            <p:nvPr/>
          </p:nvSpPr>
          <p:spPr bwMode="auto">
            <a:xfrm flipH="1">
              <a:off x="804861" y="36544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1" name="Line 83"/>
            <p:cNvSpPr>
              <a:spLocks noChangeShapeType="1"/>
            </p:cNvSpPr>
            <p:nvPr/>
          </p:nvSpPr>
          <p:spPr bwMode="auto">
            <a:xfrm>
              <a:off x="5536418" y="365440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2" name="Line 84"/>
            <p:cNvSpPr>
              <a:spLocks noChangeShapeType="1"/>
            </p:cNvSpPr>
            <p:nvPr/>
          </p:nvSpPr>
          <p:spPr bwMode="auto">
            <a:xfrm flipH="1">
              <a:off x="804861" y="35972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3" name="Line 85"/>
            <p:cNvSpPr>
              <a:spLocks noChangeShapeType="1"/>
            </p:cNvSpPr>
            <p:nvPr/>
          </p:nvSpPr>
          <p:spPr bwMode="auto">
            <a:xfrm>
              <a:off x="5536418" y="359725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4" name="Line 86"/>
            <p:cNvSpPr>
              <a:spLocks noChangeShapeType="1"/>
            </p:cNvSpPr>
            <p:nvPr/>
          </p:nvSpPr>
          <p:spPr bwMode="auto">
            <a:xfrm flipH="1">
              <a:off x="804861" y="35401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5" name="Line 87"/>
            <p:cNvSpPr>
              <a:spLocks noChangeShapeType="1"/>
            </p:cNvSpPr>
            <p:nvPr/>
          </p:nvSpPr>
          <p:spPr bwMode="auto">
            <a:xfrm>
              <a:off x="5536418" y="354010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6" name="Line 88"/>
            <p:cNvSpPr>
              <a:spLocks noChangeShapeType="1"/>
            </p:cNvSpPr>
            <p:nvPr/>
          </p:nvSpPr>
          <p:spPr bwMode="auto">
            <a:xfrm flipH="1">
              <a:off x="804861" y="34829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7" name="Line 89"/>
            <p:cNvSpPr>
              <a:spLocks noChangeShapeType="1"/>
            </p:cNvSpPr>
            <p:nvPr/>
          </p:nvSpPr>
          <p:spPr bwMode="auto">
            <a:xfrm>
              <a:off x="5536418" y="348295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8" name="Line 90"/>
            <p:cNvSpPr>
              <a:spLocks noChangeShapeType="1"/>
            </p:cNvSpPr>
            <p:nvPr/>
          </p:nvSpPr>
          <p:spPr bwMode="auto">
            <a:xfrm flipH="1">
              <a:off x="804861" y="34274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9" name="Line 91"/>
            <p:cNvSpPr>
              <a:spLocks noChangeShapeType="1"/>
            </p:cNvSpPr>
            <p:nvPr/>
          </p:nvSpPr>
          <p:spPr bwMode="auto">
            <a:xfrm>
              <a:off x="5536418" y="342739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0" name="Line 92"/>
            <p:cNvSpPr>
              <a:spLocks noChangeShapeType="1"/>
            </p:cNvSpPr>
            <p:nvPr/>
          </p:nvSpPr>
          <p:spPr bwMode="auto">
            <a:xfrm flipH="1">
              <a:off x="768349" y="3370263"/>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1" name="Line 93"/>
            <p:cNvSpPr>
              <a:spLocks noChangeShapeType="1"/>
            </p:cNvSpPr>
            <p:nvPr/>
          </p:nvSpPr>
          <p:spPr bwMode="auto">
            <a:xfrm>
              <a:off x="5536418" y="3370247"/>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2" name="Rectangle 94"/>
            <p:cNvSpPr>
              <a:spLocks noChangeArrowheads="1"/>
            </p:cNvSpPr>
            <p:nvPr/>
          </p:nvSpPr>
          <p:spPr bwMode="auto">
            <a:xfrm>
              <a:off x="428624" y="3265488"/>
              <a:ext cx="28533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0.4</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183" name="Line 95"/>
            <p:cNvSpPr>
              <a:spLocks noChangeShapeType="1"/>
            </p:cNvSpPr>
            <p:nvPr/>
          </p:nvSpPr>
          <p:spPr bwMode="auto">
            <a:xfrm flipH="1">
              <a:off x="804861" y="33131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4" name="Line 96"/>
            <p:cNvSpPr>
              <a:spLocks noChangeShapeType="1"/>
            </p:cNvSpPr>
            <p:nvPr/>
          </p:nvSpPr>
          <p:spPr bwMode="auto">
            <a:xfrm>
              <a:off x="5536418" y="331309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5" name="Line 97"/>
            <p:cNvSpPr>
              <a:spLocks noChangeShapeType="1"/>
            </p:cNvSpPr>
            <p:nvPr/>
          </p:nvSpPr>
          <p:spPr bwMode="auto">
            <a:xfrm flipH="1">
              <a:off x="804861" y="32559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6" name="Line 98"/>
            <p:cNvSpPr>
              <a:spLocks noChangeShapeType="1"/>
            </p:cNvSpPr>
            <p:nvPr/>
          </p:nvSpPr>
          <p:spPr bwMode="auto">
            <a:xfrm>
              <a:off x="5536418" y="325594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7" name="Line 99"/>
            <p:cNvSpPr>
              <a:spLocks noChangeShapeType="1"/>
            </p:cNvSpPr>
            <p:nvPr/>
          </p:nvSpPr>
          <p:spPr bwMode="auto">
            <a:xfrm flipH="1">
              <a:off x="804861" y="32004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8" name="Line 100"/>
            <p:cNvSpPr>
              <a:spLocks noChangeShapeType="1"/>
            </p:cNvSpPr>
            <p:nvPr/>
          </p:nvSpPr>
          <p:spPr bwMode="auto">
            <a:xfrm>
              <a:off x="5536418" y="320038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9" name="Line 101"/>
            <p:cNvSpPr>
              <a:spLocks noChangeShapeType="1"/>
            </p:cNvSpPr>
            <p:nvPr/>
          </p:nvSpPr>
          <p:spPr bwMode="auto">
            <a:xfrm flipH="1">
              <a:off x="804861" y="31432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0" name="Line 102"/>
            <p:cNvSpPr>
              <a:spLocks noChangeShapeType="1"/>
            </p:cNvSpPr>
            <p:nvPr/>
          </p:nvSpPr>
          <p:spPr bwMode="auto">
            <a:xfrm>
              <a:off x="5536418" y="31432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1" name="Line 103"/>
            <p:cNvSpPr>
              <a:spLocks noChangeShapeType="1"/>
            </p:cNvSpPr>
            <p:nvPr/>
          </p:nvSpPr>
          <p:spPr bwMode="auto">
            <a:xfrm flipH="1">
              <a:off x="804861" y="30861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2" name="Line 104"/>
            <p:cNvSpPr>
              <a:spLocks noChangeShapeType="1"/>
            </p:cNvSpPr>
            <p:nvPr/>
          </p:nvSpPr>
          <p:spPr bwMode="auto">
            <a:xfrm>
              <a:off x="5536418" y="308608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3" name="Line 105"/>
            <p:cNvSpPr>
              <a:spLocks noChangeShapeType="1"/>
            </p:cNvSpPr>
            <p:nvPr/>
          </p:nvSpPr>
          <p:spPr bwMode="auto">
            <a:xfrm flipH="1">
              <a:off x="804861" y="30289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4" name="Line 106"/>
            <p:cNvSpPr>
              <a:spLocks noChangeShapeType="1"/>
            </p:cNvSpPr>
            <p:nvPr/>
          </p:nvSpPr>
          <p:spPr bwMode="auto">
            <a:xfrm>
              <a:off x="5536418" y="30289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5" name="Line 107"/>
            <p:cNvSpPr>
              <a:spLocks noChangeShapeType="1"/>
            </p:cNvSpPr>
            <p:nvPr/>
          </p:nvSpPr>
          <p:spPr bwMode="auto">
            <a:xfrm flipH="1">
              <a:off x="804861" y="29733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 name="Line 108"/>
            <p:cNvSpPr>
              <a:spLocks noChangeShapeType="1"/>
            </p:cNvSpPr>
            <p:nvPr/>
          </p:nvSpPr>
          <p:spPr bwMode="auto">
            <a:xfrm>
              <a:off x="5536418" y="297337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7" name="Line 109"/>
            <p:cNvSpPr>
              <a:spLocks noChangeShapeType="1"/>
            </p:cNvSpPr>
            <p:nvPr/>
          </p:nvSpPr>
          <p:spPr bwMode="auto">
            <a:xfrm flipH="1">
              <a:off x="804861" y="29162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8" name="Line 110"/>
            <p:cNvSpPr>
              <a:spLocks noChangeShapeType="1"/>
            </p:cNvSpPr>
            <p:nvPr/>
          </p:nvSpPr>
          <p:spPr bwMode="auto">
            <a:xfrm>
              <a:off x="5538604" y="291641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9" name="Line 111"/>
            <p:cNvSpPr>
              <a:spLocks noChangeShapeType="1"/>
            </p:cNvSpPr>
            <p:nvPr/>
          </p:nvSpPr>
          <p:spPr bwMode="auto">
            <a:xfrm flipH="1">
              <a:off x="804861" y="28590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0" name="Line 112"/>
            <p:cNvSpPr>
              <a:spLocks noChangeShapeType="1"/>
            </p:cNvSpPr>
            <p:nvPr/>
          </p:nvSpPr>
          <p:spPr bwMode="auto">
            <a:xfrm>
              <a:off x="5538604" y="285926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1" name="Line 113"/>
            <p:cNvSpPr>
              <a:spLocks noChangeShapeType="1"/>
            </p:cNvSpPr>
            <p:nvPr/>
          </p:nvSpPr>
          <p:spPr bwMode="auto">
            <a:xfrm flipH="1">
              <a:off x="768349" y="2803525"/>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2" name="Line 114"/>
            <p:cNvSpPr>
              <a:spLocks noChangeShapeType="1"/>
            </p:cNvSpPr>
            <p:nvPr/>
          </p:nvSpPr>
          <p:spPr bwMode="auto">
            <a:xfrm>
              <a:off x="5538604" y="2803699"/>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3" name="Rectangle 115"/>
            <p:cNvSpPr>
              <a:spLocks noChangeArrowheads="1"/>
            </p:cNvSpPr>
            <p:nvPr/>
          </p:nvSpPr>
          <p:spPr bwMode="auto">
            <a:xfrm>
              <a:off x="428624" y="2697163"/>
              <a:ext cx="28533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04" name="Line 116"/>
            <p:cNvSpPr>
              <a:spLocks noChangeShapeType="1"/>
            </p:cNvSpPr>
            <p:nvPr/>
          </p:nvSpPr>
          <p:spPr bwMode="auto">
            <a:xfrm flipH="1">
              <a:off x="804861" y="27463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5" name="Line 117"/>
            <p:cNvSpPr>
              <a:spLocks noChangeShapeType="1"/>
            </p:cNvSpPr>
            <p:nvPr/>
          </p:nvSpPr>
          <p:spPr bwMode="auto">
            <a:xfrm>
              <a:off x="5545135" y="27463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6" name="Line 118"/>
            <p:cNvSpPr>
              <a:spLocks noChangeShapeType="1"/>
            </p:cNvSpPr>
            <p:nvPr/>
          </p:nvSpPr>
          <p:spPr bwMode="auto">
            <a:xfrm flipH="1">
              <a:off x="804861" y="26892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7" name="Line 119"/>
            <p:cNvSpPr>
              <a:spLocks noChangeShapeType="1"/>
            </p:cNvSpPr>
            <p:nvPr/>
          </p:nvSpPr>
          <p:spPr bwMode="auto">
            <a:xfrm>
              <a:off x="5545135" y="26892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8" name="Line 120"/>
            <p:cNvSpPr>
              <a:spLocks noChangeShapeType="1"/>
            </p:cNvSpPr>
            <p:nvPr/>
          </p:nvSpPr>
          <p:spPr bwMode="auto">
            <a:xfrm flipH="1">
              <a:off x="804861" y="26320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9" name="Line 121"/>
            <p:cNvSpPr>
              <a:spLocks noChangeShapeType="1"/>
            </p:cNvSpPr>
            <p:nvPr/>
          </p:nvSpPr>
          <p:spPr bwMode="auto">
            <a:xfrm>
              <a:off x="5545135" y="26320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0" name="Line 122"/>
            <p:cNvSpPr>
              <a:spLocks noChangeShapeType="1"/>
            </p:cNvSpPr>
            <p:nvPr/>
          </p:nvSpPr>
          <p:spPr bwMode="auto">
            <a:xfrm flipH="1">
              <a:off x="804861" y="25765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1" name="Line 123"/>
            <p:cNvSpPr>
              <a:spLocks noChangeShapeType="1"/>
            </p:cNvSpPr>
            <p:nvPr/>
          </p:nvSpPr>
          <p:spPr bwMode="auto">
            <a:xfrm>
              <a:off x="5545135" y="25765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2" name="Line 124"/>
            <p:cNvSpPr>
              <a:spLocks noChangeShapeType="1"/>
            </p:cNvSpPr>
            <p:nvPr/>
          </p:nvSpPr>
          <p:spPr bwMode="auto">
            <a:xfrm flipH="1">
              <a:off x="804861" y="25193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3" name="Line 125"/>
            <p:cNvSpPr>
              <a:spLocks noChangeShapeType="1"/>
            </p:cNvSpPr>
            <p:nvPr/>
          </p:nvSpPr>
          <p:spPr bwMode="auto">
            <a:xfrm>
              <a:off x="5545135" y="25193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4" name="Line 126"/>
            <p:cNvSpPr>
              <a:spLocks noChangeShapeType="1"/>
            </p:cNvSpPr>
            <p:nvPr/>
          </p:nvSpPr>
          <p:spPr bwMode="auto">
            <a:xfrm flipH="1">
              <a:off x="804861" y="24622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5" name="Line 127"/>
            <p:cNvSpPr>
              <a:spLocks noChangeShapeType="1"/>
            </p:cNvSpPr>
            <p:nvPr/>
          </p:nvSpPr>
          <p:spPr bwMode="auto">
            <a:xfrm>
              <a:off x="5545135" y="24622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6" name="Line 128"/>
            <p:cNvSpPr>
              <a:spLocks noChangeShapeType="1"/>
            </p:cNvSpPr>
            <p:nvPr/>
          </p:nvSpPr>
          <p:spPr bwMode="auto">
            <a:xfrm flipH="1">
              <a:off x="804861" y="24050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7" name="Line 129"/>
            <p:cNvSpPr>
              <a:spLocks noChangeShapeType="1"/>
            </p:cNvSpPr>
            <p:nvPr/>
          </p:nvSpPr>
          <p:spPr bwMode="auto">
            <a:xfrm>
              <a:off x="5545135" y="24050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8" name="Line 130"/>
            <p:cNvSpPr>
              <a:spLocks noChangeShapeType="1"/>
            </p:cNvSpPr>
            <p:nvPr/>
          </p:nvSpPr>
          <p:spPr bwMode="auto">
            <a:xfrm flipH="1">
              <a:off x="804861" y="23495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9" name="Line 131"/>
            <p:cNvSpPr>
              <a:spLocks noChangeShapeType="1"/>
            </p:cNvSpPr>
            <p:nvPr/>
          </p:nvSpPr>
          <p:spPr bwMode="auto">
            <a:xfrm>
              <a:off x="5545135" y="234950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0" name="Line 132"/>
            <p:cNvSpPr>
              <a:spLocks noChangeShapeType="1"/>
            </p:cNvSpPr>
            <p:nvPr/>
          </p:nvSpPr>
          <p:spPr bwMode="auto">
            <a:xfrm flipH="1">
              <a:off x="804861" y="22923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1" name="Line 133"/>
            <p:cNvSpPr>
              <a:spLocks noChangeShapeType="1"/>
            </p:cNvSpPr>
            <p:nvPr/>
          </p:nvSpPr>
          <p:spPr bwMode="auto">
            <a:xfrm>
              <a:off x="5545135" y="229235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2" name="Line 134"/>
            <p:cNvSpPr>
              <a:spLocks noChangeShapeType="1"/>
            </p:cNvSpPr>
            <p:nvPr/>
          </p:nvSpPr>
          <p:spPr bwMode="auto">
            <a:xfrm flipH="1">
              <a:off x="768349" y="2235200"/>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3" name="Line 135"/>
            <p:cNvSpPr>
              <a:spLocks noChangeShapeType="1"/>
            </p:cNvSpPr>
            <p:nvPr/>
          </p:nvSpPr>
          <p:spPr bwMode="auto">
            <a:xfrm>
              <a:off x="5545135" y="2235200"/>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4" name="Rectangle 136"/>
            <p:cNvSpPr>
              <a:spLocks noChangeArrowheads="1"/>
            </p:cNvSpPr>
            <p:nvPr/>
          </p:nvSpPr>
          <p:spPr bwMode="auto">
            <a:xfrm>
              <a:off x="428624" y="2128838"/>
              <a:ext cx="28533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0.6</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25" name="Line 137"/>
            <p:cNvSpPr>
              <a:spLocks noChangeShapeType="1"/>
            </p:cNvSpPr>
            <p:nvPr/>
          </p:nvSpPr>
          <p:spPr bwMode="auto">
            <a:xfrm flipH="1">
              <a:off x="804861" y="21780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6" name="Line 138"/>
            <p:cNvSpPr>
              <a:spLocks noChangeShapeType="1"/>
            </p:cNvSpPr>
            <p:nvPr/>
          </p:nvSpPr>
          <p:spPr bwMode="auto">
            <a:xfrm>
              <a:off x="5545135" y="217805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7" name="Line 139"/>
            <p:cNvSpPr>
              <a:spLocks noChangeShapeType="1"/>
            </p:cNvSpPr>
            <p:nvPr/>
          </p:nvSpPr>
          <p:spPr bwMode="auto">
            <a:xfrm flipH="1">
              <a:off x="804861" y="21224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8" name="Line 140"/>
            <p:cNvSpPr>
              <a:spLocks noChangeShapeType="1"/>
            </p:cNvSpPr>
            <p:nvPr/>
          </p:nvSpPr>
          <p:spPr bwMode="auto">
            <a:xfrm>
              <a:off x="5545135" y="21224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9" name="Line 141"/>
            <p:cNvSpPr>
              <a:spLocks noChangeShapeType="1"/>
            </p:cNvSpPr>
            <p:nvPr/>
          </p:nvSpPr>
          <p:spPr bwMode="auto">
            <a:xfrm flipH="1">
              <a:off x="804861" y="20653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0" name="Line 142"/>
            <p:cNvSpPr>
              <a:spLocks noChangeShapeType="1"/>
            </p:cNvSpPr>
            <p:nvPr/>
          </p:nvSpPr>
          <p:spPr bwMode="auto">
            <a:xfrm>
              <a:off x="5545135" y="206533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1" name="Line 143"/>
            <p:cNvSpPr>
              <a:spLocks noChangeShapeType="1"/>
            </p:cNvSpPr>
            <p:nvPr/>
          </p:nvSpPr>
          <p:spPr bwMode="auto">
            <a:xfrm flipH="1">
              <a:off x="804861" y="20081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2" name="Line 144"/>
            <p:cNvSpPr>
              <a:spLocks noChangeShapeType="1"/>
            </p:cNvSpPr>
            <p:nvPr/>
          </p:nvSpPr>
          <p:spPr bwMode="auto">
            <a:xfrm>
              <a:off x="5545135" y="20081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3" name="Line 145"/>
            <p:cNvSpPr>
              <a:spLocks noChangeShapeType="1"/>
            </p:cNvSpPr>
            <p:nvPr/>
          </p:nvSpPr>
          <p:spPr bwMode="auto">
            <a:xfrm flipH="1">
              <a:off x="804861" y="19510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4" name="Line 146"/>
            <p:cNvSpPr>
              <a:spLocks noChangeShapeType="1"/>
            </p:cNvSpPr>
            <p:nvPr/>
          </p:nvSpPr>
          <p:spPr bwMode="auto">
            <a:xfrm>
              <a:off x="5545135" y="195103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5" name="Line 147"/>
            <p:cNvSpPr>
              <a:spLocks noChangeShapeType="1"/>
            </p:cNvSpPr>
            <p:nvPr/>
          </p:nvSpPr>
          <p:spPr bwMode="auto">
            <a:xfrm flipH="1">
              <a:off x="804861" y="18938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6" name="Line 148"/>
            <p:cNvSpPr>
              <a:spLocks noChangeShapeType="1"/>
            </p:cNvSpPr>
            <p:nvPr/>
          </p:nvSpPr>
          <p:spPr bwMode="auto">
            <a:xfrm>
              <a:off x="5545135" y="18938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7" name="Line 149"/>
            <p:cNvSpPr>
              <a:spLocks noChangeShapeType="1"/>
            </p:cNvSpPr>
            <p:nvPr/>
          </p:nvSpPr>
          <p:spPr bwMode="auto">
            <a:xfrm flipH="1">
              <a:off x="804861" y="18383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8" name="Line 150"/>
            <p:cNvSpPr>
              <a:spLocks noChangeShapeType="1"/>
            </p:cNvSpPr>
            <p:nvPr/>
          </p:nvSpPr>
          <p:spPr bwMode="auto">
            <a:xfrm>
              <a:off x="5545135" y="18383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9" name="Line 151"/>
            <p:cNvSpPr>
              <a:spLocks noChangeShapeType="1"/>
            </p:cNvSpPr>
            <p:nvPr/>
          </p:nvSpPr>
          <p:spPr bwMode="auto">
            <a:xfrm flipH="1">
              <a:off x="804861" y="17811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0" name="Line 152"/>
            <p:cNvSpPr>
              <a:spLocks noChangeShapeType="1"/>
            </p:cNvSpPr>
            <p:nvPr/>
          </p:nvSpPr>
          <p:spPr bwMode="auto">
            <a:xfrm>
              <a:off x="5545135" y="17811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1" name="Line 153"/>
            <p:cNvSpPr>
              <a:spLocks noChangeShapeType="1"/>
            </p:cNvSpPr>
            <p:nvPr/>
          </p:nvSpPr>
          <p:spPr bwMode="auto">
            <a:xfrm flipH="1">
              <a:off x="804861" y="17240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2" name="Line 154"/>
            <p:cNvSpPr>
              <a:spLocks noChangeShapeType="1"/>
            </p:cNvSpPr>
            <p:nvPr/>
          </p:nvSpPr>
          <p:spPr bwMode="auto">
            <a:xfrm>
              <a:off x="5545135" y="17240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3" name="Line 155"/>
            <p:cNvSpPr>
              <a:spLocks noChangeShapeType="1"/>
            </p:cNvSpPr>
            <p:nvPr/>
          </p:nvSpPr>
          <p:spPr bwMode="auto">
            <a:xfrm flipH="1">
              <a:off x="768349" y="1666875"/>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4" name="Line 156"/>
            <p:cNvSpPr>
              <a:spLocks noChangeShapeType="1"/>
            </p:cNvSpPr>
            <p:nvPr/>
          </p:nvSpPr>
          <p:spPr bwMode="auto">
            <a:xfrm>
              <a:off x="5545135" y="1666875"/>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5" name="Rectangle 157"/>
            <p:cNvSpPr>
              <a:spLocks noChangeArrowheads="1"/>
            </p:cNvSpPr>
            <p:nvPr/>
          </p:nvSpPr>
          <p:spPr bwMode="auto">
            <a:xfrm>
              <a:off x="428624" y="1560513"/>
              <a:ext cx="28533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0.7</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46" name="Line 158"/>
            <p:cNvSpPr>
              <a:spLocks noChangeShapeType="1"/>
            </p:cNvSpPr>
            <p:nvPr/>
          </p:nvSpPr>
          <p:spPr bwMode="auto">
            <a:xfrm flipH="1">
              <a:off x="804861" y="16097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7" name="Line 159"/>
            <p:cNvSpPr>
              <a:spLocks noChangeShapeType="1"/>
            </p:cNvSpPr>
            <p:nvPr/>
          </p:nvSpPr>
          <p:spPr bwMode="auto">
            <a:xfrm>
              <a:off x="5545135" y="16097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8" name="Line 160"/>
            <p:cNvSpPr>
              <a:spLocks noChangeShapeType="1"/>
            </p:cNvSpPr>
            <p:nvPr/>
          </p:nvSpPr>
          <p:spPr bwMode="auto">
            <a:xfrm flipH="1">
              <a:off x="804861" y="15541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9" name="Line 161"/>
            <p:cNvSpPr>
              <a:spLocks noChangeShapeType="1"/>
            </p:cNvSpPr>
            <p:nvPr/>
          </p:nvSpPr>
          <p:spPr bwMode="auto">
            <a:xfrm>
              <a:off x="5545135" y="15541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0" name="Line 162"/>
            <p:cNvSpPr>
              <a:spLocks noChangeShapeType="1"/>
            </p:cNvSpPr>
            <p:nvPr/>
          </p:nvSpPr>
          <p:spPr bwMode="auto">
            <a:xfrm flipH="1">
              <a:off x="804861" y="14970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1" name="Line 163"/>
            <p:cNvSpPr>
              <a:spLocks noChangeShapeType="1"/>
            </p:cNvSpPr>
            <p:nvPr/>
          </p:nvSpPr>
          <p:spPr bwMode="auto">
            <a:xfrm>
              <a:off x="5545135" y="14970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2" name="Line 164"/>
            <p:cNvSpPr>
              <a:spLocks noChangeShapeType="1"/>
            </p:cNvSpPr>
            <p:nvPr/>
          </p:nvSpPr>
          <p:spPr bwMode="auto">
            <a:xfrm flipH="1">
              <a:off x="804861" y="14398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3" name="Line 165"/>
            <p:cNvSpPr>
              <a:spLocks noChangeShapeType="1"/>
            </p:cNvSpPr>
            <p:nvPr/>
          </p:nvSpPr>
          <p:spPr bwMode="auto">
            <a:xfrm>
              <a:off x="5545135" y="14398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4" name="Line 166"/>
            <p:cNvSpPr>
              <a:spLocks noChangeShapeType="1"/>
            </p:cNvSpPr>
            <p:nvPr/>
          </p:nvSpPr>
          <p:spPr bwMode="auto">
            <a:xfrm flipH="1">
              <a:off x="804861" y="13827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5" name="Line 167"/>
            <p:cNvSpPr>
              <a:spLocks noChangeShapeType="1"/>
            </p:cNvSpPr>
            <p:nvPr/>
          </p:nvSpPr>
          <p:spPr bwMode="auto">
            <a:xfrm>
              <a:off x="5545135" y="13827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6" name="Rectangle 168"/>
            <p:cNvSpPr>
              <a:spLocks noChangeArrowheads="1"/>
            </p:cNvSpPr>
            <p:nvPr/>
          </p:nvSpPr>
          <p:spPr bwMode="auto">
            <a:xfrm rot="16200000">
              <a:off x="-677083" y="3585594"/>
              <a:ext cx="1808187"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highlight>
                    <a:srgbClr val="C0C0C0"/>
                  </a:highlight>
                  <a:latin typeface="Arial" panose="020B0604020202020204" pitchFamily="34" charset="0"/>
                </a:rPr>
                <a:t>Probability </a:t>
              </a:r>
              <a:r>
                <a:rPr kumimoji="0" lang="en-GB" altLang="de-DE" b="0" i="0" u="none" strike="noStrike" cap="none" normalizeH="0" baseline="0" dirty="0" err="1">
                  <a:ln>
                    <a:noFill/>
                  </a:ln>
                  <a:solidFill>
                    <a:srgbClr val="000000"/>
                  </a:solidFill>
                  <a:effectLst/>
                  <a:highlight>
                    <a:srgbClr val="C0C0C0"/>
                  </a:highlight>
                  <a:latin typeface="Arial" panose="020B0604020202020204" pitchFamily="34" charset="0"/>
                </a:rPr>
                <a:t>P</a:t>
              </a:r>
              <a:r>
                <a:rPr kumimoji="0" lang="en-GB" altLang="de-DE" b="0" i="0" u="none" strike="noStrike" cap="none" normalizeH="0" baseline="-25000" dirty="0" err="1">
                  <a:ln>
                    <a:noFill/>
                  </a:ln>
                  <a:solidFill>
                    <a:srgbClr val="000000"/>
                  </a:solidFill>
                  <a:effectLst/>
                  <a:highlight>
                    <a:srgbClr val="C0C0C0"/>
                  </a:highlight>
                  <a:latin typeface="Arial" panose="020B0604020202020204" pitchFamily="34" charset="0"/>
                </a:rPr>
                <a:t>fix</a:t>
              </a:r>
              <a:r>
                <a:rPr kumimoji="0" lang="en-GB" altLang="de-DE" b="0" i="0" u="none" strike="noStrike" cap="none" normalizeH="0" baseline="0" dirty="0">
                  <a:ln>
                    <a:noFill/>
                  </a:ln>
                  <a:solidFill>
                    <a:srgbClr val="000000"/>
                  </a:solidFill>
                  <a:effectLst/>
                  <a:highlight>
                    <a:srgbClr val="C0C0C0"/>
                  </a:highlight>
                  <a:latin typeface="Arial" panose="020B0604020202020204" pitchFamily="34" charset="0"/>
                </a:rPr>
                <a:t>(A</a:t>
              </a:r>
              <a:r>
                <a:rPr kumimoji="0" lang="en-GB" altLang="de-DE" b="0" i="0" u="none" strike="noStrike" cap="none" normalizeH="0" baseline="-25000" dirty="0">
                  <a:ln>
                    <a:noFill/>
                  </a:ln>
                  <a:solidFill>
                    <a:srgbClr val="000000"/>
                  </a:solidFill>
                  <a:effectLst/>
                  <a:highlight>
                    <a:srgbClr val="C0C0C0"/>
                  </a:highlight>
                  <a:latin typeface="Arial" panose="020B0604020202020204" pitchFamily="34" charset="0"/>
                </a:rPr>
                <a:t>1</a:t>
              </a:r>
              <a:endParaRPr kumimoji="0" lang="en-GB" altLang="de-DE" b="0" i="0" u="none" strike="noStrike" cap="none" normalizeH="0" baseline="-25000" dirty="0">
                <a:ln>
                  <a:noFill/>
                </a:ln>
                <a:solidFill>
                  <a:schemeClr val="tx1"/>
                </a:solidFill>
                <a:effectLst/>
                <a:highlight>
                  <a:srgbClr val="C0C0C0"/>
                </a:highlight>
                <a:latin typeface="Arial" panose="020B0604020202020204" pitchFamily="34" charset="0"/>
              </a:endParaRPr>
            </a:p>
          </p:txBody>
        </p:sp>
        <p:sp>
          <p:nvSpPr>
            <p:cNvPr id="257" name="Line 169"/>
            <p:cNvSpPr>
              <a:spLocks noChangeShapeType="1"/>
            </p:cNvSpPr>
            <p:nvPr/>
          </p:nvSpPr>
          <p:spPr bwMode="auto">
            <a:xfrm>
              <a:off x="842961" y="5641975"/>
              <a:ext cx="4702174"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8" name="Line 170"/>
            <p:cNvSpPr>
              <a:spLocks noChangeShapeType="1"/>
            </p:cNvSpPr>
            <p:nvPr/>
          </p:nvSpPr>
          <p:spPr bwMode="auto">
            <a:xfrm>
              <a:off x="842961" y="1382713"/>
              <a:ext cx="4702174"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9" name="Line 171"/>
            <p:cNvSpPr>
              <a:spLocks noChangeShapeType="1"/>
            </p:cNvSpPr>
            <p:nvPr/>
          </p:nvSpPr>
          <p:spPr bwMode="auto">
            <a:xfrm>
              <a:off x="842961"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0" name="Rectangle 172"/>
            <p:cNvSpPr>
              <a:spLocks noChangeArrowheads="1"/>
            </p:cNvSpPr>
            <p:nvPr/>
          </p:nvSpPr>
          <p:spPr bwMode="auto">
            <a:xfrm>
              <a:off x="755649" y="5754688"/>
              <a:ext cx="113814"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61" name="Line 173"/>
            <p:cNvSpPr>
              <a:spLocks noChangeShapeType="1"/>
            </p:cNvSpPr>
            <p:nvPr/>
          </p:nvSpPr>
          <p:spPr bwMode="auto">
            <a:xfrm>
              <a:off x="973136"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2" name="Line 174"/>
            <p:cNvSpPr>
              <a:spLocks noChangeShapeType="1"/>
            </p:cNvSpPr>
            <p:nvPr/>
          </p:nvSpPr>
          <p:spPr bwMode="auto">
            <a:xfrm>
              <a:off x="1103311"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3" name="Line 175"/>
            <p:cNvSpPr>
              <a:spLocks noChangeShapeType="1"/>
            </p:cNvSpPr>
            <p:nvPr/>
          </p:nvSpPr>
          <p:spPr bwMode="auto">
            <a:xfrm>
              <a:off x="1233486"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4" name="Rectangle 176"/>
            <p:cNvSpPr>
              <a:spLocks noChangeArrowheads="1"/>
            </p:cNvSpPr>
            <p:nvPr/>
          </p:nvSpPr>
          <p:spPr bwMode="auto">
            <a:xfrm>
              <a:off x="1096961" y="5754688"/>
              <a:ext cx="227626"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12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65" name="Line 177"/>
            <p:cNvSpPr>
              <a:spLocks noChangeShapeType="1"/>
            </p:cNvSpPr>
            <p:nvPr/>
          </p:nvSpPr>
          <p:spPr bwMode="auto">
            <a:xfrm>
              <a:off x="1365249"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6" name="Line 178"/>
            <p:cNvSpPr>
              <a:spLocks noChangeShapeType="1"/>
            </p:cNvSpPr>
            <p:nvPr/>
          </p:nvSpPr>
          <p:spPr bwMode="auto">
            <a:xfrm>
              <a:off x="1495424"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7" name="Line 179"/>
            <p:cNvSpPr>
              <a:spLocks noChangeShapeType="1"/>
            </p:cNvSpPr>
            <p:nvPr/>
          </p:nvSpPr>
          <p:spPr bwMode="auto">
            <a:xfrm>
              <a:off x="1625599"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8" name="Rectangle 180"/>
            <p:cNvSpPr>
              <a:spLocks noChangeArrowheads="1"/>
            </p:cNvSpPr>
            <p:nvPr/>
          </p:nvSpPr>
          <p:spPr bwMode="auto">
            <a:xfrm>
              <a:off x="1490661" y="5754688"/>
              <a:ext cx="227626"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24</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69" name="Line 181"/>
            <p:cNvSpPr>
              <a:spLocks noChangeShapeType="1"/>
            </p:cNvSpPr>
            <p:nvPr/>
          </p:nvSpPr>
          <p:spPr bwMode="auto">
            <a:xfrm>
              <a:off x="175577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0" name="Line 182"/>
            <p:cNvSpPr>
              <a:spLocks noChangeShapeType="1"/>
            </p:cNvSpPr>
            <p:nvPr/>
          </p:nvSpPr>
          <p:spPr bwMode="auto">
            <a:xfrm>
              <a:off x="1887536"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1" name="Line 183"/>
            <p:cNvSpPr>
              <a:spLocks noChangeShapeType="1"/>
            </p:cNvSpPr>
            <p:nvPr/>
          </p:nvSpPr>
          <p:spPr bwMode="auto">
            <a:xfrm>
              <a:off x="2017711"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2" name="Rectangle 184"/>
            <p:cNvSpPr>
              <a:spLocks noChangeArrowheads="1"/>
            </p:cNvSpPr>
            <p:nvPr/>
          </p:nvSpPr>
          <p:spPr bwMode="auto">
            <a:xfrm>
              <a:off x="1881186" y="5754688"/>
              <a:ext cx="227626"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36</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73" name="Line 185"/>
            <p:cNvSpPr>
              <a:spLocks noChangeShapeType="1"/>
            </p:cNvSpPr>
            <p:nvPr/>
          </p:nvSpPr>
          <p:spPr bwMode="auto">
            <a:xfrm>
              <a:off x="214947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4" name="Line 186"/>
            <p:cNvSpPr>
              <a:spLocks noChangeShapeType="1"/>
            </p:cNvSpPr>
            <p:nvPr/>
          </p:nvSpPr>
          <p:spPr bwMode="auto">
            <a:xfrm>
              <a:off x="2279648"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5" name="Line 187"/>
            <p:cNvSpPr>
              <a:spLocks noChangeShapeType="1"/>
            </p:cNvSpPr>
            <p:nvPr/>
          </p:nvSpPr>
          <p:spPr bwMode="auto">
            <a:xfrm>
              <a:off x="2409823"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6" name="Rectangle 188"/>
            <p:cNvSpPr>
              <a:spLocks noChangeArrowheads="1"/>
            </p:cNvSpPr>
            <p:nvPr/>
          </p:nvSpPr>
          <p:spPr bwMode="auto">
            <a:xfrm>
              <a:off x="2273298" y="5754688"/>
              <a:ext cx="227626"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48</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77" name="Line 189"/>
            <p:cNvSpPr>
              <a:spLocks noChangeShapeType="1"/>
            </p:cNvSpPr>
            <p:nvPr/>
          </p:nvSpPr>
          <p:spPr bwMode="auto">
            <a:xfrm>
              <a:off x="2539998"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8" name="Line 190"/>
            <p:cNvSpPr>
              <a:spLocks noChangeShapeType="1"/>
            </p:cNvSpPr>
            <p:nvPr/>
          </p:nvSpPr>
          <p:spPr bwMode="auto">
            <a:xfrm>
              <a:off x="267017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9" name="Line 191"/>
            <p:cNvSpPr>
              <a:spLocks noChangeShapeType="1"/>
            </p:cNvSpPr>
            <p:nvPr/>
          </p:nvSpPr>
          <p:spPr bwMode="auto">
            <a:xfrm>
              <a:off x="2801936"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0" name="Rectangle 192"/>
            <p:cNvSpPr>
              <a:spLocks noChangeArrowheads="1"/>
            </p:cNvSpPr>
            <p:nvPr/>
          </p:nvSpPr>
          <p:spPr bwMode="auto">
            <a:xfrm>
              <a:off x="2665411" y="5754688"/>
              <a:ext cx="227626"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60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81" name="Line 193"/>
            <p:cNvSpPr>
              <a:spLocks noChangeShapeType="1"/>
            </p:cNvSpPr>
            <p:nvPr/>
          </p:nvSpPr>
          <p:spPr bwMode="auto">
            <a:xfrm>
              <a:off x="2932111"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2" name="Line 194"/>
            <p:cNvSpPr>
              <a:spLocks noChangeShapeType="1"/>
            </p:cNvSpPr>
            <p:nvPr/>
          </p:nvSpPr>
          <p:spPr bwMode="auto">
            <a:xfrm>
              <a:off x="3062286"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3" name="Line 195"/>
            <p:cNvSpPr>
              <a:spLocks noChangeShapeType="1"/>
            </p:cNvSpPr>
            <p:nvPr/>
          </p:nvSpPr>
          <p:spPr bwMode="auto">
            <a:xfrm>
              <a:off x="3194048"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4" name="Rectangle 196"/>
            <p:cNvSpPr>
              <a:spLocks noChangeArrowheads="1"/>
            </p:cNvSpPr>
            <p:nvPr/>
          </p:nvSpPr>
          <p:spPr bwMode="auto">
            <a:xfrm>
              <a:off x="3057523" y="5754688"/>
              <a:ext cx="227626"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72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85" name="Line 197"/>
            <p:cNvSpPr>
              <a:spLocks noChangeShapeType="1"/>
            </p:cNvSpPr>
            <p:nvPr/>
          </p:nvSpPr>
          <p:spPr bwMode="auto">
            <a:xfrm>
              <a:off x="332422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6" name="Line 198"/>
            <p:cNvSpPr>
              <a:spLocks noChangeShapeType="1"/>
            </p:cNvSpPr>
            <p:nvPr/>
          </p:nvSpPr>
          <p:spPr bwMode="auto">
            <a:xfrm>
              <a:off x="3454398"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7" name="Line 199"/>
            <p:cNvSpPr>
              <a:spLocks noChangeShapeType="1"/>
            </p:cNvSpPr>
            <p:nvPr/>
          </p:nvSpPr>
          <p:spPr bwMode="auto">
            <a:xfrm>
              <a:off x="3586160"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8" name="Rectangle 200"/>
            <p:cNvSpPr>
              <a:spLocks noChangeArrowheads="1"/>
            </p:cNvSpPr>
            <p:nvPr/>
          </p:nvSpPr>
          <p:spPr bwMode="auto">
            <a:xfrm>
              <a:off x="3449635" y="5754688"/>
              <a:ext cx="227626"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84</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89" name="Line 201"/>
            <p:cNvSpPr>
              <a:spLocks noChangeShapeType="1"/>
            </p:cNvSpPr>
            <p:nvPr/>
          </p:nvSpPr>
          <p:spPr bwMode="auto">
            <a:xfrm>
              <a:off x="3716335"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0" name="Line 202"/>
            <p:cNvSpPr>
              <a:spLocks noChangeShapeType="1"/>
            </p:cNvSpPr>
            <p:nvPr/>
          </p:nvSpPr>
          <p:spPr bwMode="auto">
            <a:xfrm>
              <a:off x="3846510"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1" name="Line 203"/>
            <p:cNvSpPr>
              <a:spLocks noChangeShapeType="1"/>
            </p:cNvSpPr>
            <p:nvPr/>
          </p:nvSpPr>
          <p:spPr bwMode="auto">
            <a:xfrm>
              <a:off x="3976685"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2" name="Rectangle 204"/>
            <p:cNvSpPr>
              <a:spLocks noChangeArrowheads="1"/>
            </p:cNvSpPr>
            <p:nvPr/>
          </p:nvSpPr>
          <p:spPr bwMode="auto">
            <a:xfrm>
              <a:off x="3841748" y="5754688"/>
              <a:ext cx="227626"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96</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9" name="Line 206"/>
            <p:cNvSpPr>
              <a:spLocks noChangeShapeType="1"/>
            </p:cNvSpPr>
            <p:nvPr/>
          </p:nvSpPr>
          <p:spPr bwMode="auto">
            <a:xfrm>
              <a:off x="4106860"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Line 207"/>
            <p:cNvSpPr>
              <a:spLocks noChangeShapeType="1"/>
            </p:cNvSpPr>
            <p:nvPr/>
          </p:nvSpPr>
          <p:spPr bwMode="auto">
            <a:xfrm>
              <a:off x="423862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Line 208"/>
            <p:cNvSpPr>
              <a:spLocks noChangeShapeType="1"/>
            </p:cNvSpPr>
            <p:nvPr/>
          </p:nvSpPr>
          <p:spPr bwMode="auto">
            <a:xfrm>
              <a:off x="4370385"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Rectangle 209"/>
            <p:cNvSpPr>
              <a:spLocks noChangeArrowheads="1"/>
            </p:cNvSpPr>
            <p:nvPr/>
          </p:nvSpPr>
          <p:spPr bwMode="auto">
            <a:xfrm>
              <a:off x="4186235" y="5754688"/>
              <a:ext cx="341440"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108</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13" name="Line 210"/>
            <p:cNvSpPr>
              <a:spLocks noChangeShapeType="1"/>
            </p:cNvSpPr>
            <p:nvPr/>
          </p:nvSpPr>
          <p:spPr bwMode="auto">
            <a:xfrm>
              <a:off x="4500560"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Line 211"/>
            <p:cNvSpPr>
              <a:spLocks noChangeShapeType="1"/>
            </p:cNvSpPr>
            <p:nvPr/>
          </p:nvSpPr>
          <p:spPr bwMode="auto">
            <a:xfrm>
              <a:off x="4630735"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Line 212"/>
            <p:cNvSpPr>
              <a:spLocks noChangeShapeType="1"/>
            </p:cNvSpPr>
            <p:nvPr/>
          </p:nvSpPr>
          <p:spPr bwMode="auto">
            <a:xfrm>
              <a:off x="4760910"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Rectangle 213"/>
            <p:cNvSpPr>
              <a:spLocks noChangeArrowheads="1"/>
            </p:cNvSpPr>
            <p:nvPr/>
          </p:nvSpPr>
          <p:spPr bwMode="auto">
            <a:xfrm>
              <a:off x="4576760" y="5754688"/>
              <a:ext cx="341440"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120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17" name="Line 214"/>
            <p:cNvSpPr>
              <a:spLocks noChangeShapeType="1"/>
            </p:cNvSpPr>
            <p:nvPr/>
          </p:nvSpPr>
          <p:spPr bwMode="auto">
            <a:xfrm>
              <a:off x="4891085"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Line 215"/>
            <p:cNvSpPr>
              <a:spLocks noChangeShapeType="1"/>
            </p:cNvSpPr>
            <p:nvPr/>
          </p:nvSpPr>
          <p:spPr bwMode="auto">
            <a:xfrm>
              <a:off x="5022847"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Line 216"/>
            <p:cNvSpPr>
              <a:spLocks noChangeShapeType="1"/>
            </p:cNvSpPr>
            <p:nvPr/>
          </p:nvSpPr>
          <p:spPr bwMode="auto">
            <a:xfrm>
              <a:off x="5153022"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Rectangle 217"/>
            <p:cNvSpPr>
              <a:spLocks noChangeArrowheads="1"/>
            </p:cNvSpPr>
            <p:nvPr/>
          </p:nvSpPr>
          <p:spPr bwMode="auto">
            <a:xfrm>
              <a:off x="4968872" y="5754688"/>
              <a:ext cx="341440"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132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1" name="Line 218"/>
            <p:cNvSpPr>
              <a:spLocks noChangeShapeType="1"/>
            </p:cNvSpPr>
            <p:nvPr/>
          </p:nvSpPr>
          <p:spPr bwMode="auto">
            <a:xfrm>
              <a:off x="5283197"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Line 219"/>
            <p:cNvSpPr>
              <a:spLocks noChangeShapeType="1"/>
            </p:cNvSpPr>
            <p:nvPr/>
          </p:nvSpPr>
          <p:spPr bwMode="auto">
            <a:xfrm>
              <a:off x="5413372"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Line 220"/>
            <p:cNvSpPr>
              <a:spLocks noChangeShapeType="1"/>
            </p:cNvSpPr>
            <p:nvPr/>
          </p:nvSpPr>
          <p:spPr bwMode="auto">
            <a:xfrm>
              <a:off x="5545135"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Rectangle 221"/>
            <p:cNvSpPr>
              <a:spLocks noChangeArrowheads="1"/>
            </p:cNvSpPr>
            <p:nvPr/>
          </p:nvSpPr>
          <p:spPr bwMode="auto">
            <a:xfrm>
              <a:off x="5360985" y="5754688"/>
              <a:ext cx="341440"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144</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5" name="Rectangle 222"/>
            <p:cNvSpPr>
              <a:spLocks noChangeArrowheads="1"/>
            </p:cNvSpPr>
            <p:nvPr/>
          </p:nvSpPr>
          <p:spPr bwMode="auto">
            <a:xfrm>
              <a:off x="2370136" y="5969000"/>
              <a:ext cx="1833562" cy="2762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N, population size</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26" name="Oval 223"/>
            <p:cNvSpPr>
              <a:spLocks noChangeArrowheads="1"/>
            </p:cNvSpPr>
            <p:nvPr/>
          </p:nvSpPr>
          <p:spPr bwMode="auto">
            <a:xfrm>
              <a:off x="847724" y="2755900"/>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 name="Oval 224"/>
            <p:cNvSpPr>
              <a:spLocks noChangeArrowheads="1"/>
            </p:cNvSpPr>
            <p:nvPr/>
          </p:nvSpPr>
          <p:spPr bwMode="auto">
            <a:xfrm>
              <a:off x="979486" y="5014913"/>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Oval 225"/>
            <p:cNvSpPr>
              <a:spLocks noChangeArrowheads="1"/>
            </p:cNvSpPr>
            <p:nvPr/>
          </p:nvSpPr>
          <p:spPr bwMode="auto">
            <a:xfrm>
              <a:off x="1109661" y="5267325"/>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Oval 226"/>
            <p:cNvSpPr>
              <a:spLocks noChangeArrowheads="1"/>
            </p:cNvSpPr>
            <p:nvPr/>
          </p:nvSpPr>
          <p:spPr bwMode="auto">
            <a:xfrm>
              <a:off x="1239836" y="5362575"/>
              <a:ext cx="53975"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Oval 227"/>
            <p:cNvSpPr>
              <a:spLocks noChangeArrowheads="1"/>
            </p:cNvSpPr>
            <p:nvPr/>
          </p:nvSpPr>
          <p:spPr bwMode="auto">
            <a:xfrm>
              <a:off x="1371599" y="5413375"/>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Oval 228"/>
            <p:cNvSpPr>
              <a:spLocks noChangeArrowheads="1"/>
            </p:cNvSpPr>
            <p:nvPr/>
          </p:nvSpPr>
          <p:spPr bwMode="auto">
            <a:xfrm>
              <a:off x="1501774" y="544671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Oval 229"/>
            <p:cNvSpPr>
              <a:spLocks noChangeArrowheads="1"/>
            </p:cNvSpPr>
            <p:nvPr/>
          </p:nvSpPr>
          <p:spPr bwMode="auto">
            <a:xfrm>
              <a:off x="1631949" y="546576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Oval 230"/>
            <p:cNvSpPr>
              <a:spLocks noChangeArrowheads="1"/>
            </p:cNvSpPr>
            <p:nvPr/>
          </p:nvSpPr>
          <p:spPr bwMode="auto">
            <a:xfrm>
              <a:off x="1763711" y="5481638"/>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Oval 231"/>
            <p:cNvSpPr>
              <a:spLocks noChangeArrowheads="1"/>
            </p:cNvSpPr>
            <p:nvPr/>
          </p:nvSpPr>
          <p:spPr bwMode="auto">
            <a:xfrm>
              <a:off x="1893886" y="5492750"/>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 name="Oval 232"/>
            <p:cNvSpPr>
              <a:spLocks noChangeArrowheads="1"/>
            </p:cNvSpPr>
            <p:nvPr/>
          </p:nvSpPr>
          <p:spPr bwMode="auto">
            <a:xfrm>
              <a:off x="2024061" y="5502275"/>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6" name="Oval 233"/>
            <p:cNvSpPr>
              <a:spLocks noChangeArrowheads="1"/>
            </p:cNvSpPr>
            <p:nvPr/>
          </p:nvSpPr>
          <p:spPr bwMode="auto">
            <a:xfrm>
              <a:off x="2154236" y="550862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7" name="Oval 234"/>
            <p:cNvSpPr>
              <a:spLocks noChangeArrowheads="1"/>
            </p:cNvSpPr>
            <p:nvPr/>
          </p:nvSpPr>
          <p:spPr bwMode="auto">
            <a:xfrm>
              <a:off x="2284411" y="551497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Oval 235"/>
            <p:cNvSpPr>
              <a:spLocks noChangeArrowheads="1"/>
            </p:cNvSpPr>
            <p:nvPr/>
          </p:nvSpPr>
          <p:spPr bwMode="auto">
            <a:xfrm>
              <a:off x="2416173" y="5519738"/>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9" name="Oval 236"/>
            <p:cNvSpPr>
              <a:spLocks noChangeArrowheads="1"/>
            </p:cNvSpPr>
            <p:nvPr/>
          </p:nvSpPr>
          <p:spPr bwMode="auto">
            <a:xfrm>
              <a:off x="2546348" y="552291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0" name="Oval 237"/>
            <p:cNvSpPr>
              <a:spLocks noChangeArrowheads="1"/>
            </p:cNvSpPr>
            <p:nvPr/>
          </p:nvSpPr>
          <p:spPr bwMode="auto">
            <a:xfrm>
              <a:off x="2678111" y="5526088"/>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1" name="Oval 238"/>
            <p:cNvSpPr>
              <a:spLocks noChangeArrowheads="1"/>
            </p:cNvSpPr>
            <p:nvPr/>
          </p:nvSpPr>
          <p:spPr bwMode="auto">
            <a:xfrm>
              <a:off x="2808286" y="5530850"/>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2" name="Oval 239"/>
            <p:cNvSpPr>
              <a:spLocks noChangeArrowheads="1"/>
            </p:cNvSpPr>
            <p:nvPr/>
          </p:nvSpPr>
          <p:spPr bwMode="auto">
            <a:xfrm>
              <a:off x="2938461" y="5532438"/>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 name="Oval 240"/>
            <p:cNvSpPr>
              <a:spLocks noChangeArrowheads="1"/>
            </p:cNvSpPr>
            <p:nvPr/>
          </p:nvSpPr>
          <p:spPr bwMode="auto">
            <a:xfrm>
              <a:off x="3068636" y="553561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4" name="Oval 241"/>
            <p:cNvSpPr>
              <a:spLocks noChangeArrowheads="1"/>
            </p:cNvSpPr>
            <p:nvPr/>
          </p:nvSpPr>
          <p:spPr bwMode="auto">
            <a:xfrm>
              <a:off x="3200398" y="5535613"/>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5" name="Oval 242"/>
            <p:cNvSpPr>
              <a:spLocks noChangeArrowheads="1"/>
            </p:cNvSpPr>
            <p:nvPr/>
          </p:nvSpPr>
          <p:spPr bwMode="auto">
            <a:xfrm>
              <a:off x="3330573" y="5538788"/>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Oval 243"/>
            <p:cNvSpPr>
              <a:spLocks noChangeArrowheads="1"/>
            </p:cNvSpPr>
            <p:nvPr/>
          </p:nvSpPr>
          <p:spPr bwMode="auto">
            <a:xfrm>
              <a:off x="3460748" y="554037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Oval 244"/>
            <p:cNvSpPr>
              <a:spLocks noChangeArrowheads="1"/>
            </p:cNvSpPr>
            <p:nvPr/>
          </p:nvSpPr>
          <p:spPr bwMode="auto">
            <a:xfrm>
              <a:off x="3590923" y="5540375"/>
              <a:ext cx="53975"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8" name="Oval 245"/>
            <p:cNvSpPr>
              <a:spLocks noChangeArrowheads="1"/>
            </p:cNvSpPr>
            <p:nvPr/>
          </p:nvSpPr>
          <p:spPr bwMode="auto">
            <a:xfrm>
              <a:off x="3722685" y="554196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Oval 246"/>
            <p:cNvSpPr>
              <a:spLocks noChangeArrowheads="1"/>
            </p:cNvSpPr>
            <p:nvPr/>
          </p:nvSpPr>
          <p:spPr bwMode="auto">
            <a:xfrm>
              <a:off x="3852860" y="5543550"/>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 name="Oval 247"/>
            <p:cNvSpPr>
              <a:spLocks noChangeArrowheads="1"/>
            </p:cNvSpPr>
            <p:nvPr/>
          </p:nvSpPr>
          <p:spPr bwMode="auto">
            <a:xfrm>
              <a:off x="3984623" y="5545138"/>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 name="Oval 248"/>
            <p:cNvSpPr>
              <a:spLocks noChangeArrowheads="1"/>
            </p:cNvSpPr>
            <p:nvPr/>
          </p:nvSpPr>
          <p:spPr bwMode="auto">
            <a:xfrm>
              <a:off x="4114798" y="5545138"/>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Oval 249"/>
            <p:cNvSpPr>
              <a:spLocks noChangeArrowheads="1"/>
            </p:cNvSpPr>
            <p:nvPr/>
          </p:nvSpPr>
          <p:spPr bwMode="auto">
            <a:xfrm>
              <a:off x="4244973" y="5545138"/>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 name="Oval 250"/>
            <p:cNvSpPr>
              <a:spLocks noChangeArrowheads="1"/>
            </p:cNvSpPr>
            <p:nvPr/>
          </p:nvSpPr>
          <p:spPr bwMode="auto">
            <a:xfrm>
              <a:off x="4375148" y="554672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 name="Oval 251"/>
            <p:cNvSpPr>
              <a:spLocks noChangeArrowheads="1"/>
            </p:cNvSpPr>
            <p:nvPr/>
          </p:nvSpPr>
          <p:spPr bwMode="auto">
            <a:xfrm>
              <a:off x="4505323" y="554672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Oval 252"/>
            <p:cNvSpPr>
              <a:spLocks noChangeArrowheads="1"/>
            </p:cNvSpPr>
            <p:nvPr/>
          </p:nvSpPr>
          <p:spPr bwMode="auto">
            <a:xfrm>
              <a:off x="4637085" y="5548313"/>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6" name="Oval 253"/>
            <p:cNvSpPr>
              <a:spLocks noChangeArrowheads="1"/>
            </p:cNvSpPr>
            <p:nvPr/>
          </p:nvSpPr>
          <p:spPr bwMode="auto">
            <a:xfrm>
              <a:off x="4767260" y="554831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7" name="Oval 254"/>
            <p:cNvSpPr>
              <a:spLocks noChangeArrowheads="1"/>
            </p:cNvSpPr>
            <p:nvPr/>
          </p:nvSpPr>
          <p:spPr bwMode="auto">
            <a:xfrm>
              <a:off x="4899022" y="5548313"/>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8" name="Oval 255"/>
            <p:cNvSpPr>
              <a:spLocks noChangeArrowheads="1"/>
            </p:cNvSpPr>
            <p:nvPr/>
          </p:nvSpPr>
          <p:spPr bwMode="auto">
            <a:xfrm>
              <a:off x="5029197" y="5549900"/>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Oval 256"/>
            <p:cNvSpPr>
              <a:spLocks noChangeArrowheads="1"/>
            </p:cNvSpPr>
            <p:nvPr/>
          </p:nvSpPr>
          <p:spPr bwMode="auto">
            <a:xfrm>
              <a:off x="5159372" y="5549900"/>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0" name="Oval 257"/>
            <p:cNvSpPr>
              <a:spLocks noChangeArrowheads="1"/>
            </p:cNvSpPr>
            <p:nvPr/>
          </p:nvSpPr>
          <p:spPr bwMode="auto">
            <a:xfrm>
              <a:off x="5289547" y="5549900"/>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Oval 258"/>
            <p:cNvSpPr>
              <a:spLocks noChangeArrowheads="1"/>
            </p:cNvSpPr>
            <p:nvPr/>
          </p:nvSpPr>
          <p:spPr bwMode="auto">
            <a:xfrm>
              <a:off x="5421310" y="5549900"/>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 name="Freeform 259"/>
            <p:cNvSpPr>
              <a:spLocks/>
            </p:cNvSpPr>
            <p:nvPr/>
          </p:nvSpPr>
          <p:spPr bwMode="auto">
            <a:xfrm>
              <a:off x="874711" y="2789238"/>
              <a:ext cx="4605336" cy="2794000"/>
            </a:xfrm>
            <a:custGeom>
              <a:avLst/>
              <a:gdLst>
                <a:gd name="T0" fmla="*/ 83 w 5801"/>
                <a:gd name="T1" fmla="*/ 2373 h 3520"/>
                <a:gd name="T2" fmla="*/ 206 w 5801"/>
                <a:gd name="T3" fmla="*/ 2966 h 3520"/>
                <a:gd name="T4" fmla="*/ 330 w 5801"/>
                <a:gd name="T5" fmla="*/ 3164 h 3520"/>
                <a:gd name="T6" fmla="*/ 453 w 5801"/>
                <a:gd name="T7" fmla="*/ 3261 h 3520"/>
                <a:gd name="T8" fmla="*/ 576 w 5801"/>
                <a:gd name="T9" fmla="*/ 3321 h 3520"/>
                <a:gd name="T10" fmla="*/ 700 w 5801"/>
                <a:gd name="T11" fmla="*/ 3360 h 3520"/>
                <a:gd name="T12" fmla="*/ 823 w 5801"/>
                <a:gd name="T13" fmla="*/ 3388 h 3520"/>
                <a:gd name="T14" fmla="*/ 946 w 5801"/>
                <a:gd name="T15" fmla="*/ 3409 h 3520"/>
                <a:gd name="T16" fmla="*/ 1070 w 5801"/>
                <a:gd name="T17" fmla="*/ 3424 h 3520"/>
                <a:gd name="T18" fmla="*/ 1193 w 5801"/>
                <a:gd name="T19" fmla="*/ 3438 h 3520"/>
                <a:gd name="T20" fmla="*/ 1316 w 5801"/>
                <a:gd name="T21" fmla="*/ 3448 h 3520"/>
                <a:gd name="T22" fmla="*/ 1441 w 5801"/>
                <a:gd name="T23" fmla="*/ 3457 h 3520"/>
                <a:gd name="T24" fmla="*/ 1564 w 5801"/>
                <a:gd name="T25" fmla="*/ 3465 h 3520"/>
                <a:gd name="T26" fmla="*/ 1687 w 5801"/>
                <a:gd name="T27" fmla="*/ 3471 h 3520"/>
                <a:gd name="T28" fmla="*/ 1811 w 5801"/>
                <a:gd name="T29" fmla="*/ 3475 h 3520"/>
                <a:gd name="T30" fmla="*/ 1934 w 5801"/>
                <a:gd name="T31" fmla="*/ 3480 h 3520"/>
                <a:gd name="T32" fmla="*/ 2057 w 5801"/>
                <a:gd name="T33" fmla="*/ 3484 h 3520"/>
                <a:gd name="T34" fmla="*/ 2181 w 5801"/>
                <a:gd name="T35" fmla="*/ 3487 h 3520"/>
                <a:gd name="T36" fmla="*/ 2304 w 5801"/>
                <a:gd name="T37" fmla="*/ 3490 h 3520"/>
                <a:gd name="T38" fmla="*/ 2427 w 5801"/>
                <a:gd name="T39" fmla="*/ 3493 h 3520"/>
                <a:gd name="T40" fmla="*/ 2552 w 5801"/>
                <a:gd name="T41" fmla="*/ 3496 h 3520"/>
                <a:gd name="T42" fmla="*/ 2675 w 5801"/>
                <a:gd name="T43" fmla="*/ 3498 h 3520"/>
                <a:gd name="T44" fmla="*/ 2798 w 5801"/>
                <a:gd name="T45" fmla="*/ 3501 h 3520"/>
                <a:gd name="T46" fmla="*/ 2922 w 5801"/>
                <a:gd name="T47" fmla="*/ 3502 h 3520"/>
                <a:gd name="T48" fmla="*/ 3045 w 5801"/>
                <a:gd name="T49" fmla="*/ 3504 h 3520"/>
                <a:gd name="T50" fmla="*/ 3168 w 5801"/>
                <a:gd name="T51" fmla="*/ 3505 h 3520"/>
                <a:gd name="T52" fmla="*/ 3292 w 5801"/>
                <a:gd name="T53" fmla="*/ 3507 h 3520"/>
                <a:gd name="T54" fmla="*/ 3415 w 5801"/>
                <a:gd name="T55" fmla="*/ 3508 h 3520"/>
                <a:gd name="T56" fmla="*/ 3538 w 5801"/>
                <a:gd name="T57" fmla="*/ 3510 h 3520"/>
                <a:gd name="T58" fmla="*/ 3662 w 5801"/>
                <a:gd name="T59" fmla="*/ 3510 h 3520"/>
                <a:gd name="T60" fmla="*/ 3786 w 5801"/>
                <a:gd name="T61" fmla="*/ 3511 h 3520"/>
                <a:gd name="T62" fmla="*/ 3909 w 5801"/>
                <a:gd name="T63" fmla="*/ 3513 h 3520"/>
                <a:gd name="T64" fmla="*/ 4033 w 5801"/>
                <a:gd name="T65" fmla="*/ 3513 h 3520"/>
                <a:gd name="T66" fmla="*/ 4156 w 5801"/>
                <a:gd name="T67" fmla="*/ 3514 h 3520"/>
                <a:gd name="T68" fmla="*/ 4279 w 5801"/>
                <a:gd name="T69" fmla="*/ 3514 h 3520"/>
                <a:gd name="T70" fmla="*/ 4403 w 5801"/>
                <a:gd name="T71" fmla="*/ 3516 h 3520"/>
                <a:gd name="T72" fmla="*/ 4526 w 5801"/>
                <a:gd name="T73" fmla="*/ 3516 h 3520"/>
                <a:gd name="T74" fmla="*/ 4649 w 5801"/>
                <a:gd name="T75" fmla="*/ 3516 h 3520"/>
                <a:gd name="T76" fmla="*/ 4773 w 5801"/>
                <a:gd name="T77" fmla="*/ 3517 h 3520"/>
                <a:gd name="T78" fmla="*/ 4896 w 5801"/>
                <a:gd name="T79" fmla="*/ 3517 h 3520"/>
                <a:gd name="T80" fmla="*/ 5019 w 5801"/>
                <a:gd name="T81" fmla="*/ 3517 h 3520"/>
                <a:gd name="T82" fmla="*/ 5144 w 5801"/>
                <a:gd name="T83" fmla="*/ 3519 h 3520"/>
                <a:gd name="T84" fmla="*/ 5267 w 5801"/>
                <a:gd name="T85" fmla="*/ 3519 h 3520"/>
                <a:gd name="T86" fmla="*/ 5390 w 5801"/>
                <a:gd name="T87" fmla="*/ 3519 h 3520"/>
                <a:gd name="T88" fmla="*/ 5514 w 5801"/>
                <a:gd name="T89" fmla="*/ 3519 h 3520"/>
                <a:gd name="T90" fmla="*/ 5637 w 5801"/>
                <a:gd name="T91" fmla="*/ 3520 h 3520"/>
                <a:gd name="T92" fmla="*/ 5760 w 5801"/>
                <a:gd name="T93" fmla="*/ 3520 h 3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3520">
                  <a:moveTo>
                    <a:pt x="0" y="0"/>
                  </a:moveTo>
                  <a:lnTo>
                    <a:pt x="41" y="1780"/>
                  </a:lnTo>
                  <a:lnTo>
                    <a:pt x="83" y="2373"/>
                  </a:lnTo>
                  <a:lnTo>
                    <a:pt x="124" y="2670"/>
                  </a:lnTo>
                  <a:lnTo>
                    <a:pt x="164" y="2848"/>
                  </a:lnTo>
                  <a:lnTo>
                    <a:pt x="206" y="2966"/>
                  </a:lnTo>
                  <a:lnTo>
                    <a:pt x="247" y="3050"/>
                  </a:lnTo>
                  <a:lnTo>
                    <a:pt x="288" y="3114"/>
                  </a:lnTo>
                  <a:lnTo>
                    <a:pt x="330" y="3164"/>
                  </a:lnTo>
                  <a:lnTo>
                    <a:pt x="370" y="3203"/>
                  </a:lnTo>
                  <a:lnTo>
                    <a:pt x="411" y="3236"/>
                  </a:lnTo>
                  <a:lnTo>
                    <a:pt x="453" y="3261"/>
                  </a:lnTo>
                  <a:lnTo>
                    <a:pt x="494" y="3285"/>
                  </a:lnTo>
                  <a:lnTo>
                    <a:pt x="534" y="3305"/>
                  </a:lnTo>
                  <a:lnTo>
                    <a:pt x="576" y="3321"/>
                  </a:lnTo>
                  <a:lnTo>
                    <a:pt x="617" y="3336"/>
                  </a:lnTo>
                  <a:lnTo>
                    <a:pt x="659" y="3348"/>
                  </a:lnTo>
                  <a:lnTo>
                    <a:pt x="700" y="3360"/>
                  </a:lnTo>
                  <a:lnTo>
                    <a:pt x="740" y="3370"/>
                  </a:lnTo>
                  <a:lnTo>
                    <a:pt x="782" y="3379"/>
                  </a:lnTo>
                  <a:lnTo>
                    <a:pt x="823" y="3388"/>
                  </a:lnTo>
                  <a:lnTo>
                    <a:pt x="865" y="3396"/>
                  </a:lnTo>
                  <a:lnTo>
                    <a:pt x="905" y="3402"/>
                  </a:lnTo>
                  <a:lnTo>
                    <a:pt x="946" y="3409"/>
                  </a:lnTo>
                  <a:lnTo>
                    <a:pt x="988" y="3414"/>
                  </a:lnTo>
                  <a:lnTo>
                    <a:pt x="1029" y="3420"/>
                  </a:lnTo>
                  <a:lnTo>
                    <a:pt x="1070" y="3424"/>
                  </a:lnTo>
                  <a:lnTo>
                    <a:pt x="1111" y="3429"/>
                  </a:lnTo>
                  <a:lnTo>
                    <a:pt x="1152" y="3433"/>
                  </a:lnTo>
                  <a:lnTo>
                    <a:pt x="1193" y="3438"/>
                  </a:lnTo>
                  <a:lnTo>
                    <a:pt x="1235" y="3441"/>
                  </a:lnTo>
                  <a:lnTo>
                    <a:pt x="1275" y="3445"/>
                  </a:lnTo>
                  <a:lnTo>
                    <a:pt x="1316" y="3448"/>
                  </a:lnTo>
                  <a:lnTo>
                    <a:pt x="1358" y="3451"/>
                  </a:lnTo>
                  <a:lnTo>
                    <a:pt x="1399" y="3454"/>
                  </a:lnTo>
                  <a:lnTo>
                    <a:pt x="1441" y="3457"/>
                  </a:lnTo>
                  <a:lnTo>
                    <a:pt x="1481" y="3459"/>
                  </a:lnTo>
                  <a:lnTo>
                    <a:pt x="1522" y="3462"/>
                  </a:lnTo>
                  <a:lnTo>
                    <a:pt x="1564" y="3465"/>
                  </a:lnTo>
                  <a:lnTo>
                    <a:pt x="1605" y="3466"/>
                  </a:lnTo>
                  <a:lnTo>
                    <a:pt x="1645" y="3468"/>
                  </a:lnTo>
                  <a:lnTo>
                    <a:pt x="1687" y="3471"/>
                  </a:lnTo>
                  <a:lnTo>
                    <a:pt x="1728" y="3472"/>
                  </a:lnTo>
                  <a:lnTo>
                    <a:pt x="1770" y="3474"/>
                  </a:lnTo>
                  <a:lnTo>
                    <a:pt x="1811" y="3475"/>
                  </a:lnTo>
                  <a:lnTo>
                    <a:pt x="1851" y="3477"/>
                  </a:lnTo>
                  <a:lnTo>
                    <a:pt x="1893" y="3478"/>
                  </a:lnTo>
                  <a:lnTo>
                    <a:pt x="1934" y="3480"/>
                  </a:lnTo>
                  <a:lnTo>
                    <a:pt x="1975" y="3481"/>
                  </a:lnTo>
                  <a:lnTo>
                    <a:pt x="2016" y="3483"/>
                  </a:lnTo>
                  <a:lnTo>
                    <a:pt x="2057" y="3484"/>
                  </a:lnTo>
                  <a:lnTo>
                    <a:pt x="2098" y="3486"/>
                  </a:lnTo>
                  <a:lnTo>
                    <a:pt x="2140" y="3487"/>
                  </a:lnTo>
                  <a:lnTo>
                    <a:pt x="2181" y="3487"/>
                  </a:lnTo>
                  <a:lnTo>
                    <a:pt x="2221" y="3489"/>
                  </a:lnTo>
                  <a:lnTo>
                    <a:pt x="2263" y="3490"/>
                  </a:lnTo>
                  <a:lnTo>
                    <a:pt x="2304" y="3490"/>
                  </a:lnTo>
                  <a:lnTo>
                    <a:pt x="2346" y="3492"/>
                  </a:lnTo>
                  <a:lnTo>
                    <a:pt x="2386" y="3493"/>
                  </a:lnTo>
                  <a:lnTo>
                    <a:pt x="2427" y="3493"/>
                  </a:lnTo>
                  <a:lnTo>
                    <a:pt x="2469" y="3495"/>
                  </a:lnTo>
                  <a:lnTo>
                    <a:pt x="2510" y="3495"/>
                  </a:lnTo>
                  <a:lnTo>
                    <a:pt x="2552" y="3496"/>
                  </a:lnTo>
                  <a:lnTo>
                    <a:pt x="2592" y="3496"/>
                  </a:lnTo>
                  <a:lnTo>
                    <a:pt x="2633" y="3498"/>
                  </a:lnTo>
                  <a:lnTo>
                    <a:pt x="2675" y="3498"/>
                  </a:lnTo>
                  <a:lnTo>
                    <a:pt x="2716" y="3499"/>
                  </a:lnTo>
                  <a:lnTo>
                    <a:pt x="2756" y="3499"/>
                  </a:lnTo>
                  <a:lnTo>
                    <a:pt x="2798" y="3501"/>
                  </a:lnTo>
                  <a:lnTo>
                    <a:pt x="2839" y="3501"/>
                  </a:lnTo>
                  <a:lnTo>
                    <a:pt x="2880" y="3502"/>
                  </a:lnTo>
                  <a:lnTo>
                    <a:pt x="2922" y="3502"/>
                  </a:lnTo>
                  <a:lnTo>
                    <a:pt x="2962" y="3502"/>
                  </a:lnTo>
                  <a:lnTo>
                    <a:pt x="3003" y="3504"/>
                  </a:lnTo>
                  <a:lnTo>
                    <a:pt x="3045" y="3504"/>
                  </a:lnTo>
                  <a:lnTo>
                    <a:pt x="3086" y="3504"/>
                  </a:lnTo>
                  <a:lnTo>
                    <a:pt x="3127" y="3505"/>
                  </a:lnTo>
                  <a:lnTo>
                    <a:pt x="3168" y="3505"/>
                  </a:lnTo>
                  <a:lnTo>
                    <a:pt x="3209" y="3505"/>
                  </a:lnTo>
                  <a:lnTo>
                    <a:pt x="3251" y="3507"/>
                  </a:lnTo>
                  <a:lnTo>
                    <a:pt x="3292" y="3507"/>
                  </a:lnTo>
                  <a:lnTo>
                    <a:pt x="3332" y="3507"/>
                  </a:lnTo>
                  <a:lnTo>
                    <a:pt x="3374" y="3508"/>
                  </a:lnTo>
                  <a:lnTo>
                    <a:pt x="3415" y="3508"/>
                  </a:lnTo>
                  <a:lnTo>
                    <a:pt x="3457" y="3508"/>
                  </a:lnTo>
                  <a:lnTo>
                    <a:pt x="3497" y="3508"/>
                  </a:lnTo>
                  <a:lnTo>
                    <a:pt x="3538" y="3510"/>
                  </a:lnTo>
                  <a:lnTo>
                    <a:pt x="3580" y="3510"/>
                  </a:lnTo>
                  <a:lnTo>
                    <a:pt x="3621" y="3510"/>
                  </a:lnTo>
                  <a:lnTo>
                    <a:pt x="3662" y="3510"/>
                  </a:lnTo>
                  <a:lnTo>
                    <a:pt x="3703" y="3511"/>
                  </a:lnTo>
                  <a:lnTo>
                    <a:pt x="3744" y="3511"/>
                  </a:lnTo>
                  <a:lnTo>
                    <a:pt x="3786" y="3511"/>
                  </a:lnTo>
                  <a:lnTo>
                    <a:pt x="3827" y="3511"/>
                  </a:lnTo>
                  <a:lnTo>
                    <a:pt x="3867" y="3511"/>
                  </a:lnTo>
                  <a:lnTo>
                    <a:pt x="3909" y="3513"/>
                  </a:lnTo>
                  <a:lnTo>
                    <a:pt x="3950" y="3513"/>
                  </a:lnTo>
                  <a:lnTo>
                    <a:pt x="3991" y="3513"/>
                  </a:lnTo>
                  <a:lnTo>
                    <a:pt x="4033" y="3513"/>
                  </a:lnTo>
                  <a:lnTo>
                    <a:pt x="4073" y="3513"/>
                  </a:lnTo>
                  <a:lnTo>
                    <a:pt x="4114" y="3513"/>
                  </a:lnTo>
                  <a:lnTo>
                    <a:pt x="4156" y="3514"/>
                  </a:lnTo>
                  <a:lnTo>
                    <a:pt x="4197" y="3514"/>
                  </a:lnTo>
                  <a:lnTo>
                    <a:pt x="4237" y="3514"/>
                  </a:lnTo>
                  <a:lnTo>
                    <a:pt x="4279" y="3514"/>
                  </a:lnTo>
                  <a:lnTo>
                    <a:pt x="4320" y="3514"/>
                  </a:lnTo>
                  <a:lnTo>
                    <a:pt x="4362" y="3514"/>
                  </a:lnTo>
                  <a:lnTo>
                    <a:pt x="4403" y="3516"/>
                  </a:lnTo>
                  <a:lnTo>
                    <a:pt x="4443" y="3516"/>
                  </a:lnTo>
                  <a:lnTo>
                    <a:pt x="4485" y="3516"/>
                  </a:lnTo>
                  <a:lnTo>
                    <a:pt x="4526" y="3516"/>
                  </a:lnTo>
                  <a:lnTo>
                    <a:pt x="4568" y="3516"/>
                  </a:lnTo>
                  <a:lnTo>
                    <a:pt x="4608" y="3516"/>
                  </a:lnTo>
                  <a:lnTo>
                    <a:pt x="4649" y="3516"/>
                  </a:lnTo>
                  <a:lnTo>
                    <a:pt x="4691" y="3516"/>
                  </a:lnTo>
                  <a:lnTo>
                    <a:pt x="4732" y="3517"/>
                  </a:lnTo>
                  <a:lnTo>
                    <a:pt x="4773" y="3517"/>
                  </a:lnTo>
                  <a:lnTo>
                    <a:pt x="4814" y="3517"/>
                  </a:lnTo>
                  <a:lnTo>
                    <a:pt x="4855" y="3517"/>
                  </a:lnTo>
                  <a:lnTo>
                    <a:pt x="4896" y="3517"/>
                  </a:lnTo>
                  <a:lnTo>
                    <a:pt x="4938" y="3517"/>
                  </a:lnTo>
                  <a:lnTo>
                    <a:pt x="4978" y="3517"/>
                  </a:lnTo>
                  <a:lnTo>
                    <a:pt x="5019" y="3517"/>
                  </a:lnTo>
                  <a:lnTo>
                    <a:pt x="5061" y="3517"/>
                  </a:lnTo>
                  <a:lnTo>
                    <a:pt x="5102" y="3517"/>
                  </a:lnTo>
                  <a:lnTo>
                    <a:pt x="5144" y="3519"/>
                  </a:lnTo>
                  <a:lnTo>
                    <a:pt x="5184" y="3519"/>
                  </a:lnTo>
                  <a:lnTo>
                    <a:pt x="5225" y="3519"/>
                  </a:lnTo>
                  <a:lnTo>
                    <a:pt x="5267" y="3519"/>
                  </a:lnTo>
                  <a:lnTo>
                    <a:pt x="5308" y="3519"/>
                  </a:lnTo>
                  <a:lnTo>
                    <a:pt x="5348" y="3519"/>
                  </a:lnTo>
                  <a:lnTo>
                    <a:pt x="5390" y="3519"/>
                  </a:lnTo>
                  <a:lnTo>
                    <a:pt x="5431" y="3519"/>
                  </a:lnTo>
                  <a:lnTo>
                    <a:pt x="5473" y="3519"/>
                  </a:lnTo>
                  <a:lnTo>
                    <a:pt x="5514" y="3519"/>
                  </a:lnTo>
                  <a:lnTo>
                    <a:pt x="5554" y="3519"/>
                  </a:lnTo>
                  <a:lnTo>
                    <a:pt x="5596" y="3519"/>
                  </a:lnTo>
                  <a:lnTo>
                    <a:pt x="5637" y="3520"/>
                  </a:lnTo>
                  <a:lnTo>
                    <a:pt x="5678" y="3520"/>
                  </a:lnTo>
                  <a:lnTo>
                    <a:pt x="5719" y="3520"/>
                  </a:lnTo>
                  <a:lnTo>
                    <a:pt x="5760" y="3520"/>
                  </a:lnTo>
                  <a:lnTo>
                    <a:pt x="5801" y="3520"/>
                  </a:lnTo>
                </a:path>
              </a:pathLst>
            </a:cu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3" name="Freeform 260"/>
            <p:cNvSpPr>
              <a:spLocks/>
            </p:cNvSpPr>
            <p:nvPr/>
          </p:nvSpPr>
          <p:spPr bwMode="auto">
            <a:xfrm>
              <a:off x="5480047" y="5583238"/>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261"/>
            <p:cNvSpPr>
              <a:spLocks/>
            </p:cNvSpPr>
            <p:nvPr/>
          </p:nvSpPr>
          <p:spPr bwMode="auto">
            <a:xfrm>
              <a:off x="874711" y="2732088"/>
              <a:ext cx="4605336" cy="2633662"/>
            </a:xfrm>
            <a:custGeom>
              <a:avLst/>
              <a:gdLst>
                <a:gd name="T0" fmla="*/ 83 w 5801"/>
                <a:gd name="T1" fmla="*/ 2321 h 3318"/>
                <a:gd name="T2" fmla="*/ 206 w 5801"/>
                <a:gd name="T3" fmla="*/ 2894 h 3318"/>
                <a:gd name="T4" fmla="*/ 330 w 5801"/>
                <a:gd name="T5" fmla="*/ 3080 h 3318"/>
                <a:gd name="T6" fmla="*/ 453 w 5801"/>
                <a:gd name="T7" fmla="*/ 3168 h 3318"/>
                <a:gd name="T8" fmla="*/ 576 w 5801"/>
                <a:gd name="T9" fmla="*/ 3218 h 3318"/>
                <a:gd name="T10" fmla="*/ 700 w 5801"/>
                <a:gd name="T11" fmla="*/ 3249 h 3318"/>
                <a:gd name="T12" fmla="*/ 823 w 5801"/>
                <a:gd name="T13" fmla="*/ 3270 h 3318"/>
                <a:gd name="T14" fmla="*/ 946 w 5801"/>
                <a:gd name="T15" fmla="*/ 3284 h 3318"/>
                <a:gd name="T16" fmla="*/ 1111 w 5801"/>
                <a:gd name="T17" fmla="*/ 3296 h 3318"/>
                <a:gd name="T18" fmla="*/ 1235 w 5801"/>
                <a:gd name="T19" fmla="*/ 3302 h 3318"/>
                <a:gd name="T20" fmla="*/ 1358 w 5801"/>
                <a:gd name="T21" fmla="*/ 3306 h 3318"/>
                <a:gd name="T22" fmla="*/ 1481 w 5801"/>
                <a:gd name="T23" fmla="*/ 3309 h 3318"/>
                <a:gd name="T24" fmla="*/ 1605 w 5801"/>
                <a:gd name="T25" fmla="*/ 3312 h 3318"/>
                <a:gd name="T26" fmla="*/ 1728 w 5801"/>
                <a:gd name="T27" fmla="*/ 3314 h 3318"/>
                <a:gd name="T28" fmla="*/ 1851 w 5801"/>
                <a:gd name="T29" fmla="*/ 3315 h 3318"/>
                <a:gd name="T30" fmla="*/ 1975 w 5801"/>
                <a:gd name="T31" fmla="*/ 3315 h 3318"/>
                <a:gd name="T32" fmla="*/ 2098 w 5801"/>
                <a:gd name="T33" fmla="*/ 3317 h 3318"/>
                <a:gd name="T34" fmla="*/ 2221 w 5801"/>
                <a:gd name="T35" fmla="*/ 3317 h 3318"/>
                <a:gd name="T36" fmla="*/ 2346 w 5801"/>
                <a:gd name="T37" fmla="*/ 3318 h 3318"/>
                <a:gd name="T38" fmla="*/ 2469 w 5801"/>
                <a:gd name="T39" fmla="*/ 3318 h 3318"/>
                <a:gd name="T40" fmla="*/ 2592 w 5801"/>
                <a:gd name="T41" fmla="*/ 3318 h 3318"/>
                <a:gd name="T42" fmla="*/ 2716 w 5801"/>
                <a:gd name="T43" fmla="*/ 3318 h 3318"/>
                <a:gd name="T44" fmla="*/ 2839 w 5801"/>
                <a:gd name="T45" fmla="*/ 3318 h 3318"/>
                <a:gd name="T46" fmla="*/ 2962 w 5801"/>
                <a:gd name="T47" fmla="*/ 3318 h 3318"/>
                <a:gd name="T48" fmla="*/ 3086 w 5801"/>
                <a:gd name="T49" fmla="*/ 3318 h 3318"/>
                <a:gd name="T50" fmla="*/ 3209 w 5801"/>
                <a:gd name="T51" fmla="*/ 3318 h 3318"/>
                <a:gd name="T52" fmla="*/ 3332 w 5801"/>
                <a:gd name="T53" fmla="*/ 3318 h 3318"/>
                <a:gd name="T54" fmla="*/ 3457 w 5801"/>
                <a:gd name="T55" fmla="*/ 3318 h 3318"/>
                <a:gd name="T56" fmla="*/ 3580 w 5801"/>
                <a:gd name="T57" fmla="*/ 3318 h 3318"/>
                <a:gd name="T58" fmla="*/ 3703 w 5801"/>
                <a:gd name="T59" fmla="*/ 3318 h 3318"/>
                <a:gd name="T60" fmla="*/ 3827 w 5801"/>
                <a:gd name="T61" fmla="*/ 3318 h 3318"/>
                <a:gd name="T62" fmla="*/ 3950 w 5801"/>
                <a:gd name="T63" fmla="*/ 3318 h 3318"/>
                <a:gd name="T64" fmla="*/ 4073 w 5801"/>
                <a:gd name="T65" fmla="*/ 3318 h 3318"/>
                <a:gd name="T66" fmla="*/ 4197 w 5801"/>
                <a:gd name="T67" fmla="*/ 3318 h 3318"/>
                <a:gd name="T68" fmla="*/ 4320 w 5801"/>
                <a:gd name="T69" fmla="*/ 3318 h 3318"/>
                <a:gd name="T70" fmla="*/ 4443 w 5801"/>
                <a:gd name="T71" fmla="*/ 3318 h 3318"/>
                <a:gd name="T72" fmla="*/ 4568 w 5801"/>
                <a:gd name="T73" fmla="*/ 3318 h 3318"/>
                <a:gd name="T74" fmla="*/ 4691 w 5801"/>
                <a:gd name="T75" fmla="*/ 3318 h 3318"/>
                <a:gd name="T76" fmla="*/ 4814 w 5801"/>
                <a:gd name="T77" fmla="*/ 3318 h 3318"/>
                <a:gd name="T78" fmla="*/ 4938 w 5801"/>
                <a:gd name="T79" fmla="*/ 3318 h 3318"/>
                <a:gd name="T80" fmla="*/ 5061 w 5801"/>
                <a:gd name="T81" fmla="*/ 3318 h 3318"/>
                <a:gd name="T82" fmla="*/ 5184 w 5801"/>
                <a:gd name="T83" fmla="*/ 3318 h 3318"/>
                <a:gd name="T84" fmla="*/ 5308 w 5801"/>
                <a:gd name="T85" fmla="*/ 3318 h 3318"/>
                <a:gd name="T86" fmla="*/ 5431 w 5801"/>
                <a:gd name="T87" fmla="*/ 3318 h 3318"/>
                <a:gd name="T88" fmla="*/ 5554 w 5801"/>
                <a:gd name="T89" fmla="*/ 3318 h 3318"/>
                <a:gd name="T90" fmla="*/ 5678 w 5801"/>
                <a:gd name="T91" fmla="*/ 3318 h 3318"/>
                <a:gd name="T92" fmla="*/ 5801 w 5801"/>
                <a:gd name="T93" fmla="*/ 3318 h 3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3318">
                  <a:moveTo>
                    <a:pt x="0" y="0"/>
                  </a:moveTo>
                  <a:lnTo>
                    <a:pt x="41" y="1743"/>
                  </a:lnTo>
                  <a:lnTo>
                    <a:pt x="83" y="2321"/>
                  </a:lnTo>
                  <a:lnTo>
                    <a:pt x="124" y="2608"/>
                  </a:lnTo>
                  <a:lnTo>
                    <a:pt x="164" y="2781"/>
                  </a:lnTo>
                  <a:lnTo>
                    <a:pt x="206" y="2894"/>
                  </a:lnTo>
                  <a:lnTo>
                    <a:pt x="247" y="2974"/>
                  </a:lnTo>
                  <a:lnTo>
                    <a:pt x="288" y="3034"/>
                  </a:lnTo>
                  <a:lnTo>
                    <a:pt x="330" y="3080"/>
                  </a:lnTo>
                  <a:lnTo>
                    <a:pt x="370" y="3116"/>
                  </a:lnTo>
                  <a:lnTo>
                    <a:pt x="411" y="3145"/>
                  </a:lnTo>
                  <a:lnTo>
                    <a:pt x="453" y="3168"/>
                  </a:lnTo>
                  <a:lnTo>
                    <a:pt x="494" y="3188"/>
                  </a:lnTo>
                  <a:lnTo>
                    <a:pt x="534" y="3204"/>
                  </a:lnTo>
                  <a:lnTo>
                    <a:pt x="576" y="3218"/>
                  </a:lnTo>
                  <a:lnTo>
                    <a:pt x="617" y="3230"/>
                  </a:lnTo>
                  <a:lnTo>
                    <a:pt x="659" y="3240"/>
                  </a:lnTo>
                  <a:lnTo>
                    <a:pt x="700" y="3249"/>
                  </a:lnTo>
                  <a:lnTo>
                    <a:pt x="740" y="3257"/>
                  </a:lnTo>
                  <a:lnTo>
                    <a:pt x="782" y="3264"/>
                  </a:lnTo>
                  <a:lnTo>
                    <a:pt x="823" y="3270"/>
                  </a:lnTo>
                  <a:lnTo>
                    <a:pt x="865" y="3275"/>
                  </a:lnTo>
                  <a:lnTo>
                    <a:pt x="905" y="3279"/>
                  </a:lnTo>
                  <a:lnTo>
                    <a:pt x="946" y="3284"/>
                  </a:lnTo>
                  <a:lnTo>
                    <a:pt x="1029" y="3291"/>
                  </a:lnTo>
                  <a:lnTo>
                    <a:pt x="1070" y="3293"/>
                  </a:lnTo>
                  <a:lnTo>
                    <a:pt x="1111" y="3296"/>
                  </a:lnTo>
                  <a:lnTo>
                    <a:pt x="1152" y="3299"/>
                  </a:lnTo>
                  <a:lnTo>
                    <a:pt x="1193" y="3300"/>
                  </a:lnTo>
                  <a:lnTo>
                    <a:pt x="1235" y="3302"/>
                  </a:lnTo>
                  <a:lnTo>
                    <a:pt x="1275" y="3303"/>
                  </a:lnTo>
                  <a:lnTo>
                    <a:pt x="1316" y="3305"/>
                  </a:lnTo>
                  <a:lnTo>
                    <a:pt x="1358" y="3306"/>
                  </a:lnTo>
                  <a:lnTo>
                    <a:pt x="1399" y="3308"/>
                  </a:lnTo>
                  <a:lnTo>
                    <a:pt x="1441" y="3309"/>
                  </a:lnTo>
                  <a:lnTo>
                    <a:pt x="1481" y="3309"/>
                  </a:lnTo>
                  <a:lnTo>
                    <a:pt x="1522" y="3311"/>
                  </a:lnTo>
                  <a:lnTo>
                    <a:pt x="1564" y="3311"/>
                  </a:lnTo>
                  <a:lnTo>
                    <a:pt x="1605" y="3312"/>
                  </a:lnTo>
                  <a:lnTo>
                    <a:pt x="1645" y="3312"/>
                  </a:lnTo>
                  <a:lnTo>
                    <a:pt x="1687" y="3314"/>
                  </a:lnTo>
                  <a:lnTo>
                    <a:pt x="1728" y="3314"/>
                  </a:lnTo>
                  <a:lnTo>
                    <a:pt x="1770" y="3314"/>
                  </a:lnTo>
                  <a:lnTo>
                    <a:pt x="1811" y="3315"/>
                  </a:lnTo>
                  <a:lnTo>
                    <a:pt x="1851" y="3315"/>
                  </a:lnTo>
                  <a:lnTo>
                    <a:pt x="1893" y="3315"/>
                  </a:lnTo>
                  <a:lnTo>
                    <a:pt x="1934" y="3315"/>
                  </a:lnTo>
                  <a:lnTo>
                    <a:pt x="1975" y="3315"/>
                  </a:lnTo>
                  <a:lnTo>
                    <a:pt x="2016" y="3317"/>
                  </a:lnTo>
                  <a:lnTo>
                    <a:pt x="2057" y="3317"/>
                  </a:lnTo>
                  <a:lnTo>
                    <a:pt x="2098" y="3317"/>
                  </a:lnTo>
                  <a:lnTo>
                    <a:pt x="2140" y="3317"/>
                  </a:lnTo>
                  <a:lnTo>
                    <a:pt x="2181" y="3317"/>
                  </a:lnTo>
                  <a:lnTo>
                    <a:pt x="2221" y="3317"/>
                  </a:lnTo>
                  <a:lnTo>
                    <a:pt x="2263" y="3317"/>
                  </a:lnTo>
                  <a:lnTo>
                    <a:pt x="2304" y="3317"/>
                  </a:lnTo>
                  <a:lnTo>
                    <a:pt x="2346" y="3318"/>
                  </a:lnTo>
                  <a:lnTo>
                    <a:pt x="2386" y="3318"/>
                  </a:lnTo>
                  <a:lnTo>
                    <a:pt x="2427" y="3318"/>
                  </a:lnTo>
                  <a:lnTo>
                    <a:pt x="2469" y="3318"/>
                  </a:lnTo>
                  <a:lnTo>
                    <a:pt x="2510" y="3318"/>
                  </a:lnTo>
                  <a:lnTo>
                    <a:pt x="2552" y="3318"/>
                  </a:lnTo>
                  <a:lnTo>
                    <a:pt x="2592" y="3318"/>
                  </a:lnTo>
                  <a:lnTo>
                    <a:pt x="2633" y="3318"/>
                  </a:lnTo>
                  <a:lnTo>
                    <a:pt x="2675" y="3318"/>
                  </a:lnTo>
                  <a:lnTo>
                    <a:pt x="2716" y="3318"/>
                  </a:lnTo>
                  <a:lnTo>
                    <a:pt x="2756" y="3318"/>
                  </a:lnTo>
                  <a:lnTo>
                    <a:pt x="2798" y="3318"/>
                  </a:lnTo>
                  <a:lnTo>
                    <a:pt x="2839" y="3318"/>
                  </a:lnTo>
                  <a:lnTo>
                    <a:pt x="2880" y="3318"/>
                  </a:lnTo>
                  <a:lnTo>
                    <a:pt x="2922" y="3318"/>
                  </a:lnTo>
                  <a:lnTo>
                    <a:pt x="2962" y="3318"/>
                  </a:lnTo>
                  <a:lnTo>
                    <a:pt x="3003" y="3318"/>
                  </a:lnTo>
                  <a:lnTo>
                    <a:pt x="3045" y="3318"/>
                  </a:lnTo>
                  <a:lnTo>
                    <a:pt x="3086" y="3318"/>
                  </a:lnTo>
                  <a:lnTo>
                    <a:pt x="3127" y="3318"/>
                  </a:lnTo>
                  <a:lnTo>
                    <a:pt x="3168" y="3318"/>
                  </a:lnTo>
                  <a:lnTo>
                    <a:pt x="3209" y="3318"/>
                  </a:lnTo>
                  <a:lnTo>
                    <a:pt x="3251" y="3318"/>
                  </a:lnTo>
                  <a:lnTo>
                    <a:pt x="3292" y="3318"/>
                  </a:lnTo>
                  <a:lnTo>
                    <a:pt x="3332" y="3318"/>
                  </a:lnTo>
                  <a:lnTo>
                    <a:pt x="3374" y="3318"/>
                  </a:lnTo>
                  <a:lnTo>
                    <a:pt x="3415" y="3318"/>
                  </a:lnTo>
                  <a:lnTo>
                    <a:pt x="3457" y="3318"/>
                  </a:lnTo>
                  <a:lnTo>
                    <a:pt x="3497" y="3318"/>
                  </a:lnTo>
                  <a:lnTo>
                    <a:pt x="3538" y="3318"/>
                  </a:lnTo>
                  <a:lnTo>
                    <a:pt x="3580" y="3318"/>
                  </a:lnTo>
                  <a:lnTo>
                    <a:pt x="3621" y="3318"/>
                  </a:lnTo>
                  <a:lnTo>
                    <a:pt x="3662" y="3318"/>
                  </a:lnTo>
                  <a:lnTo>
                    <a:pt x="3703" y="3318"/>
                  </a:lnTo>
                  <a:lnTo>
                    <a:pt x="3744" y="3318"/>
                  </a:lnTo>
                  <a:lnTo>
                    <a:pt x="3786" y="3318"/>
                  </a:lnTo>
                  <a:lnTo>
                    <a:pt x="3827" y="3318"/>
                  </a:lnTo>
                  <a:lnTo>
                    <a:pt x="3867" y="3318"/>
                  </a:lnTo>
                  <a:lnTo>
                    <a:pt x="3909" y="3318"/>
                  </a:lnTo>
                  <a:lnTo>
                    <a:pt x="3950" y="3318"/>
                  </a:lnTo>
                  <a:lnTo>
                    <a:pt x="3991" y="3318"/>
                  </a:lnTo>
                  <a:lnTo>
                    <a:pt x="4033" y="3318"/>
                  </a:lnTo>
                  <a:lnTo>
                    <a:pt x="4073" y="3318"/>
                  </a:lnTo>
                  <a:lnTo>
                    <a:pt x="4114" y="3318"/>
                  </a:lnTo>
                  <a:lnTo>
                    <a:pt x="4156" y="3318"/>
                  </a:lnTo>
                  <a:lnTo>
                    <a:pt x="4197" y="3318"/>
                  </a:lnTo>
                  <a:lnTo>
                    <a:pt x="4237" y="3318"/>
                  </a:lnTo>
                  <a:lnTo>
                    <a:pt x="4279" y="3318"/>
                  </a:lnTo>
                  <a:lnTo>
                    <a:pt x="4320" y="3318"/>
                  </a:lnTo>
                  <a:lnTo>
                    <a:pt x="4362" y="3318"/>
                  </a:lnTo>
                  <a:lnTo>
                    <a:pt x="4403" y="3318"/>
                  </a:lnTo>
                  <a:lnTo>
                    <a:pt x="4443" y="3318"/>
                  </a:lnTo>
                  <a:lnTo>
                    <a:pt x="4485" y="3318"/>
                  </a:lnTo>
                  <a:lnTo>
                    <a:pt x="4526" y="3318"/>
                  </a:lnTo>
                  <a:lnTo>
                    <a:pt x="4568" y="3318"/>
                  </a:lnTo>
                  <a:lnTo>
                    <a:pt x="4608" y="3318"/>
                  </a:lnTo>
                  <a:lnTo>
                    <a:pt x="4649" y="3318"/>
                  </a:lnTo>
                  <a:lnTo>
                    <a:pt x="4691" y="3318"/>
                  </a:lnTo>
                  <a:lnTo>
                    <a:pt x="4732" y="3318"/>
                  </a:lnTo>
                  <a:lnTo>
                    <a:pt x="4773" y="3318"/>
                  </a:lnTo>
                  <a:lnTo>
                    <a:pt x="4814" y="3318"/>
                  </a:lnTo>
                  <a:lnTo>
                    <a:pt x="4855" y="3318"/>
                  </a:lnTo>
                  <a:lnTo>
                    <a:pt x="4896" y="3318"/>
                  </a:lnTo>
                  <a:lnTo>
                    <a:pt x="4938" y="3318"/>
                  </a:lnTo>
                  <a:lnTo>
                    <a:pt x="4978" y="3318"/>
                  </a:lnTo>
                  <a:lnTo>
                    <a:pt x="5019" y="3318"/>
                  </a:lnTo>
                  <a:lnTo>
                    <a:pt x="5061" y="3318"/>
                  </a:lnTo>
                  <a:lnTo>
                    <a:pt x="5102" y="3318"/>
                  </a:lnTo>
                  <a:lnTo>
                    <a:pt x="5144" y="3318"/>
                  </a:lnTo>
                  <a:lnTo>
                    <a:pt x="5184" y="3318"/>
                  </a:lnTo>
                  <a:lnTo>
                    <a:pt x="5225" y="3318"/>
                  </a:lnTo>
                  <a:lnTo>
                    <a:pt x="5267" y="3318"/>
                  </a:lnTo>
                  <a:lnTo>
                    <a:pt x="5308" y="3318"/>
                  </a:lnTo>
                  <a:lnTo>
                    <a:pt x="5348" y="3318"/>
                  </a:lnTo>
                  <a:lnTo>
                    <a:pt x="5390" y="3318"/>
                  </a:lnTo>
                  <a:lnTo>
                    <a:pt x="5431" y="3318"/>
                  </a:lnTo>
                  <a:lnTo>
                    <a:pt x="5473" y="3318"/>
                  </a:lnTo>
                  <a:lnTo>
                    <a:pt x="5514" y="3318"/>
                  </a:lnTo>
                  <a:lnTo>
                    <a:pt x="5554" y="3318"/>
                  </a:lnTo>
                  <a:lnTo>
                    <a:pt x="5596" y="3318"/>
                  </a:lnTo>
                  <a:lnTo>
                    <a:pt x="5637" y="3318"/>
                  </a:lnTo>
                  <a:lnTo>
                    <a:pt x="5678" y="3318"/>
                  </a:lnTo>
                  <a:lnTo>
                    <a:pt x="5719" y="3318"/>
                  </a:lnTo>
                  <a:lnTo>
                    <a:pt x="5760" y="3318"/>
                  </a:lnTo>
                  <a:lnTo>
                    <a:pt x="5801" y="3318"/>
                  </a:lnTo>
                </a:path>
              </a:pathLst>
            </a:custGeom>
            <a:noFill/>
            <a:ln w="23813">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262"/>
            <p:cNvSpPr>
              <a:spLocks/>
            </p:cNvSpPr>
            <p:nvPr/>
          </p:nvSpPr>
          <p:spPr bwMode="auto">
            <a:xfrm>
              <a:off x="5480047" y="5365750"/>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263"/>
            <p:cNvSpPr>
              <a:spLocks/>
            </p:cNvSpPr>
            <p:nvPr/>
          </p:nvSpPr>
          <p:spPr bwMode="auto">
            <a:xfrm>
              <a:off x="874711" y="2660650"/>
              <a:ext cx="4605336" cy="2441575"/>
            </a:xfrm>
            <a:custGeom>
              <a:avLst/>
              <a:gdLst>
                <a:gd name="T0" fmla="*/ 83 w 5801"/>
                <a:gd name="T1" fmla="*/ 2246 h 3075"/>
                <a:gd name="T2" fmla="*/ 206 w 5801"/>
                <a:gd name="T3" fmla="*/ 2782 h 3075"/>
                <a:gd name="T4" fmla="*/ 330 w 5801"/>
                <a:gd name="T5" fmla="*/ 2939 h 3075"/>
                <a:gd name="T6" fmla="*/ 453 w 5801"/>
                <a:gd name="T7" fmla="*/ 3006 h 3075"/>
                <a:gd name="T8" fmla="*/ 576 w 5801"/>
                <a:gd name="T9" fmla="*/ 3039 h 3075"/>
                <a:gd name="T10" fmla="*/ 700 w 5801"/>
                <a:gd name="T11" fmla="*/ 3056 h 3075"/>
                <a:gd name="T12" fmla="*/ 823 w 5801"/>
                <a:gd name="T13" fmla="*/ 3065 h 3075"/>
                <a:gd name="T14" fmla="*/ 946 w 5801"/>
                <a:gd name="T15" fmla="*/ 3069 h 3075"/>
                <a:gd name="T16" fmla="*/ 1111 w 5801"/>
                <a:gd name="T17" fmla="*/ 3072 h 3075"/>
                <a:gd name="T18" fmla="*/ 1235 w 5801"/>
                <a:gd name="T19" fmla="*/ 3074 h 3075"/>
                <a:gd name="T20" fmla="*/ 1358 w 5801"/>
                <a:gd name="T21" fmla="*/ 3074 h 3075"/>
                <a:gd name="T22" fmla="*/ 1481 w 5801"/>
                <a:gd name="T23" fmla="*/ 3074 h 3075"/>
                <a:gd name="T24" fmla="*/ 1605 w 5801"/>
                <a:gd name="T25" fmla="*/ 3074 h 3075"/>
                <a:gd name="T26" fmla="*/ 1728 w 5801"/>
                <a:gd name="T27" fmla="*/ 3074 h 3075"/>
                <a:gd name="T28" fmla="*/ 1851 w 5801"/>
                <a:gd name="T29" fmla="*/ 3075 h 3075"/>
                <a:gd name="T30" fmla="*/ 1975 w 5801"/>
                <a:gd name="T31" fmla="*/ 3075 h 3075"/>
                <a:gd name="T32" fmla="*/ 2098 w 5801"/>
                <a:gd name="T33" fmla="*/ 3075 h 3075"/>
                <a:gd name="T34" fmla="*/ 2221 w 5801"/>
                <a:gd name="T35" fmla="*/ 3075 h 3075"/>
                <a:gd name="T36" fmla="*/ 2346 w 5801"/>
                <a:gd name="T37" fmla="*/ 3075 h 3075"/>
                <a:gd name="T38" fmla="*/ 2469 w 5801"/>
                <a:gd name="T39" fmla="*/ 3075 h 3075"/>
                <a:gd name="T40" fmla="*/ 2592 w 5801"/>
                <a:gd name="T41" fmla="*/ 3075 h 3075"/>
                <a:gd name="T42" fmla="*/ 2716 w 5801"/>
                <a:gd name="T43" fmla="*/ 3075 h 3075"/>
                <a:gd name="T44" fmla="*/ 2839 w 5801"/>
                <a:gd name="T45" fmla="*/ 3075 h 3075"/>
                <a:gd name="T46" fmla="*/ 2962 w 5801"/>
                <a:gd name="T47" fmla="*/ 3075 h 3075"/>
                <a:gd name="T48" fmla="*/ 3086 w 5801"/>
                <a:gd name="T49" fmla="*/ 3075 h 3075"/>
                <a:gd name="T50" fmla="*/ 3209 w 5801"/>
                <a:gd name="T51" fmla="*/ 3075 h 3075"/>
                <a:gd name="T52" fmla="*/ 3332 w 5801"/>
                <a:gd name="T53" fmla="*/ 3075 h 3075"/>
                <a:gd name="T54" fmla="*/ 3457 w 5801"/>
                <a:gd name="T55" fmla="*/ 3075 h 3075"/>
                <a:gd name="T56" fmla="*/ 3580 w 5801"/>
                <a:gd name="T57" fmla="*/ 3075 h 3075"/>
                <a:gd name="T58" fmla="*/ 3703 w 5801"/>
                <a:gd name="T59" fmla="*/ 3075 h 3075"/>
                <a:gd name="T60" fmla="*/ 3827 w 5801"/>
                <a:gd name="T61" fmla="*/ 3075 h 3075"/>
                <a:gd name="T62" fmla="*/ 3950 w 5801"/>
                <a:gd name="T63" fmla="*/ 3075 h 3075"/>
                <a:gd name="T64" fmla="*/ 4073 w 5801"/>
                <a:gd name="T65" fmla="*/ 3075 h 3075"/>
                <a:gd name="T66" fmla="*/ 4197 w 5801"/>
                <a:gd name="T67" fmla="*/ 3075 h 3075"/>
                <a:gd name="T68" fmla="*/ 4320 w 5801"/>
                <a:gd name="T69" fmla="*/ 3075 h 3075"/>
                <a:gd name="T70" fmla="*/ 4443 w 5801"/>
                <a:gd name="T71" fmla="*/ 3075 h 3075"/>
                <a:gd name="T72" fmla="*/ 4568 w 5801"/>
                <a:gd name="T73" fmla="*/ 3075 h 3075"/>
                <a:gd name="T74" fmla="*/ 4691 w 5801"/>
                <a:gd name="T75" fmla="*/ 3075 h 3075"/>
                <a:gd name="T76" fmla="*/ 4814 w 5801"/>
                <a:gd name="T77" fmla="*/ 3075 h 3075"/>
                <a:gd name="T78" fmla="*/ 4938 w 5801"/>
                <a:gd name="T79" fmla="*/ 3075 h 3075"/>
                <a:gd name="T80" fmla="*/ 5061 w 5801"/>
                <a:gd name="T81" fmla="*/ 3075 h 3075"/>
                <a:gd name="T82" fmla="*/ 5184 w 5801"/>
                <a:gd name="T83" fmla="*/ 3075 h 3075"/>
                <a:gd name="T84" fmla="*/ 5308 w 5801"/>
                <a:gd name="T85" fmla="*/ 3075 h 3075"/>
                <a:gd name="T86" fmla="*/ 5431 w 5801"/>
                <a:gd name="T87" fmla="*/ 3075 h 3075"/>
                <a:gd name="T88" fmla="*/ 5554 w 5801"/>
                <a:gd name="T89" fmla="*/ 3075 h 3075"/>
                <a:gd name="T90" fmla="*/ 5678 w 5801"/>
                <a:gd name="T91" fmla="*/ 3075 h 3075"/>
                <a:gd name="T92" fmla="*/ 5801 w 5801"/>
                <a:gd name="T93" fmla="*/ 3075 h 3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3075">
                  <a:moveTo>
                    <a:pt x="0" y="0"/>
                  </a:moveTo>
                  <a:lnTo>
                    <a:pt x="41" y="1690"/>
                  </a:lnTo>
                  <a:lnTo>
                    <a:pt x="83" y="2246"/>
                  </a:lnTo>
                  <a:lnTo>
                    <a:pt x="124" y="2518"/>
                  </a:lnTo>
                  <a:lnTo>
                    <a:pt x="164" y="2679"/>
                  </a:lnTo>
                  <a:lnTo>
                    <a:pt x="206" y="2782"/>
                  </a:lnTo>
                  <a:lnTo>
                    <a:pt x="247" y="2852"/>
                  </a:lnTo>
                  <a:lnTo>
                    <a:pt x="288" y="2903"/>
                  </a:lnTo>
                  <a:lnTo>
                    <a:pt x="330" y="2939"/>
                  </a:lnTo>
                  <a:lnTo>
                    <a:pt x="370" y="2967"/>
                  </a:lnTo>
                  <a:lnTo>
                    <a:pt x="411" y="2990"/>
                  </a:lnTo>
                  <a:lnTo>
                    <a:pt x="453" y="3006"/>
                  </a:lnTo>
                  <a:lnTo>
                    <a:pt x="494" y="3020"/>
                  </a:lnTo>
                  <a:lnTo>
                    <a:pt x="534" y="3030"/>
                  </a:lnTo>
                  <a:lnTo>
                    <a:pt x="576" y="3039"/>
                  </a:lnTo>
                  <a:lnTo>
                    <a:pt x="617" y="3045"/>
                  </a:lnTo>
                  <a:lnTo>
                    <a:pt x="659" y="3051"/>
                  </a:lnTo>
                  <a:lnTo>
                    <a:pt x="700" y="3056"/>
                  </a:lnTo>
                  <a:lnTo>
                    <a:pt x="740" y="3059"/>
                  </a:lnTo>
                  <a:lnTo>
                    <a:pt x="782" y="3062"/>
                  </a:lnTo>
                  <a:lnTo>
                    <a:pt x="823" y="3065"/>
                  </a:lnTo>
                  <a:lnTo>
                    <a:pt x="865" y="3066"/>
                  </a:lnTo>
                  <a:lnTo>
                    <a:pt x="905" y="3068"/>
                  </a:lnTo>
                  <a:lnTo>
                    <a:pt x="946" y="3069"/>
                  </a:lnTo>
                  <a:lnTo>
                    <a:pt x="1029" y="3071"/>
                  </a:lnTo>
                  <a:lnTo>
                    <a:pt x="1070" y="3071"/>
                  </a:lnTo>
                  <a:lnTo>
                    <a:pt x="1111" y="3072"/>
                  </a:lnTo>
                  <a:lnTo>
                    <a:pt x="1152" y="3072"/>
                  </a:lnTo>
                  <a:lnTo>
                    <a:pt x="1193" y="3072"/>
                  </a:lnTo>
                  <a:lnTo>
                    <a:pt x="1235" y="3074"/>
                  </a:lnTo>
                  <a:lnTo>
                    <a:pt x="1275" y="3074"/>
                  </a:lnTo>
                  <a:lnTo>
                    <a:pt x="1316" y="3074"/>
                  </a:lnTo>
                  <a:lnTo>
                    <a:pt x="1358" y="3074"/>
                  </a:lnTo>
                  <a:lnTo>
                    <a:pt x="1399" y="3074"/>
                  </a:lnTo>
                  <a:lnTo>
                    <a:pt x="1441" y="3074"/>
                  </a:lnTo>
                  <a:lnTo>
                    <a:pt x="1481" y="3074"/>
                  </a:lnTo>
                  <a:lnTo>
                    <a:pt x="1522" y="3074"/>
                  </a:lnTo>
                  <a:lnTo>
                    <a:pt x="1564" y="3074"/>
                  </a:lnTo>
                  <a:lnTo>
                    <a:pt x="1605" y="3074"/>
                  </a:lnTo>
                  <a:lnTo>
                    <a:pt x="1645" y="3074"/>
                  </a:lnTo>
                  <a:lnTo>
                    <a:pt x="1687" y="3074"/>
                  </a:lnTo>
                  <a:lnTo>
                    <a:pt x="1728" y="3074"/>
                  </a:lnTo>
                  <a:lnTo>
                    <a:pt x="1770" y="3074"/>
                  </a:lnTo>
                  <a:lnTo>
                    <a:pt x="1811" y="3074"/>
                  </a:lnTo>
                  <a:lnTo>
                    <a:pt x="1851" y="3075"/>
                  </a:lnTo>
                  <a:lnTo>
                    <a:pt x="1893" y="3075"/>
                  </a:lnTo>
                  <a:lnTo>
                    <a:pt x="1934" y="3075"/>
                  </a:lnTo>
                  <a:lnTo>
                    <a:pt x="1975" y="3075"/>
                  </a:lnTo>
                  <a:lnTo>
                    <a:pt x="2016" y="3075"/>
                  </a:lnTo>
                  <a:lnTo>
                    <a:pt x="2057" y="3075"/>
                  </a:lnTo>
                  <a:lnTo>
                    <a:pt x="2098" y="3075"/>
                  </a:lnTo>
                  <a:lnTo>
                    <a:pt x="2140" y="3075"/>
                  </a:lnTo>
                  <a:lnTo>
                    <a:pt x="2181" y="3075"/>
                  </a:lnTo>
                  <a:lnTo>
                    <a:pt x="2221" y="3075"/>
                  </a:lnTo>
                  <a:lnTo>
                    <a:pt x="2263" y="3075"/>
                  </a:lnTo>
                  <a:lnTo>
                    <a:pt x="2304" y="3075"/>
                  </a:lnTo>
                  <a:lnTo>
                    <a:pt x="2346" y="3075"/>
                  </a:lnTo>
                  <a:lnTo>
                    <a:pt x="2386" y="3075"/>
                  </a:lnTo>
                  <a:lnTo>
                    <a:pt x="2427" y="3075"/>
                  </a:lnTo>
                  <a:lnTo>
                    <a:pt x="2469" y="3075"/>
                  </a:lnTo>
                  <a:lnTo>
                    <a:pt x="2510" y="3075"/>
                  </a:lnTo>
                  <a:lnTo>
                    <a:pt x="2552" y="3075"/>
                  </a:lnTo>
                  <a:lnTo>
                    <a:pt x="2592" y="3075"/>
                  </a:lnTo>
                  <a:lnTo>
                    <a:pt x="2633" y="3075"/>
                  </a:lnTo>
                  <a:lnTo>
                    <a:pt x="2675" y="3075"/>
                  </a:lnTo>
                  <a:lnTo>
                    <a:pt x="2716" y="3075"/>
                  </a:lnTo>
                  <a:lnTo>
                    <a:pt x="2756" y="3075"/>
                  </a:lnTo>
                  <a:lnTo>
                    <a:pt x="2798" y="3075"/>
                  </a:lnTo>
                  <a:lnTo>
                    <a:pt x="2839" y="3075"/>
                  </a:lnTo>
                  <a:lnTo>
                    <a:pt x="2880" y="3075"/>
                  </a:lnTo>
                  <a:lnTo>
                    <a:pt x="2922" y="3075"/>
                  </a:lnTo>
                  <a:lnTo>
                    <a:pt x="2962" y="3075"/>
                  </a:lnTo>
                  <a:lnTo>
                    <a:pt x="3003" y="3075"/>
                  </a:lnTo>
                  <a:lnTo>
                    <a:pt x="3045" y="3075"/>
                  </a:lnTo>
                  <a:lnTo>
                    <a:pt x="3086" y="3075"/>
                  </a:lnTo>
                  <a:lnTo>
                    <a:pt x="3127" y="3075"/>
                  </a:lnTo>
                  <a:lnTo>
                    <a:pt x="3168" y="3075"/>
                  </a:lnTo>
                  <a:lnTo>
                    <a:pt x="3209" y="3075"/>
                  </a:lnTo>
                  <a:lnTo>
                    <a:pt x="3251" y="3075"/>
                  </a:lnTo>
                  <a:lnTo>
                    <a:pt x="3292" y="3075"/>
                  </a:lnTo>
                  <a:lnTo>
                    <a:pt x="3332" y="3075"/>
                  </a:lnTo>
                  <a:lnTo>
                    <a:pt x="3374" y="3075"/>
                  </a:lnTo>
                  <a:lnTo>
                    <a:pt x="3415" y="3075"/>
                  </a:lnTo>
                  <a:lnTo>
                    <a:pt x="3457" y="3075"/>
                  </a:lnTo>
                  <a:lnTo>
                    <a:pt x="3497" y="3075"/>
                  </a:lnTo>
                  <a:lnTo>
                    <a:pt x="3538" y="3075"/>
                  </a:lnTo>
                  <a:lnTo>
                    <a:pt x="3580" y="3075"/>
                  </a:lnTo>
                  <a:lnTo>
                    <a:pt x="3621" y="3075"/>
                  </a:lnTo>
                  <a:lnTo>
                    <a:pt x="3662" y="3075"/>
                  </a:lnTo>
                  <a:lnTo>
                    <a:pt x="3703" y="3075"/>
                  </a:lnTo>
                  <a:lnTo>
                    <a:pt x="3744" y="3075"/>
                  </a:lnTo>
                  <a:lnTo>
                    <a:pt x="3786" y="3075"/>
                  </a:lnTo>
                  <a:lnTo>
                    <a:pt x="3827" y="3075"/>
                  </a:lnTo>
                  <a:lnTo>
                    <a:pt x="3867" y="3075"/>
                  </a:lnTo>
                  <a:lnTo>
                    <a:pt x="3909" y="3075"/>
                  </a:lnTo>
                  <a:lnTo>
                    <a:pt x="3950" y="3075"/>
                  </a:lnTo>
                  <a:lnTo>
                    <a:pt x="3991" y="3075"/>
                  </a:lnTo>
                  <a:lnTo>
                    <a:pt x="4033" y="3075"/>
                  </a:lnTo>
                  <a:lnTo>
                    <a:pt x="4073" y="3075"/>
                  </a:lnTo>
                  <a:lnTo>
                    <a:pt x="4114" y="3075"/>
                  </a:lnTo>
                  <a:lnTo>
                    <a:pt x="4156" y="3075"/>
                  </a:lnTo>
                  <a:lnTo>
                    <a:pt x="4197" y="3075"/>
                  </a:lnTo>
                  <a:lnTo>
                    <a:pt x="4237" y="3075"/>
                  </a:lnTo>
                  <a:lnTo>
                    <a:pt x="4279" y="3075"/>
                  </a:lnTo>
                  <a:lnTo>
                    <a:pt x="4320" y="3075"/>
                  </a:lnTo>
                  <a:lnTo>
                    <a:pt x="4362" y="3075"/>
                  </a:lnTo>
                  <a:lnTo>
                    <a:pt x="4403" y="3075"/>
                  </a:lnTo>
                  <a:lnTo>
                    <a:pt x="4443" y="3075"/>
                  </a:lnTo>
                  <a:lnTo>
                    <a:pt x="4485" y="3075"/>
                  </a:lnTo>
                  <a:lnTo>
                    <a:pt x="4526" y="3075"/>
                  </a:lnTo>
                  <a:lnTo>
                    <a:pt x="4568" y="3075"/>
                  </a:lnTo>
                  <a:lnTo>
                    <a:pt x="4608" y="3075"/>
                  </a:lnTo>
                  <a:lnTo>
                    <a:pt x="4649" y="3075"/>
                  </a:lnTo>
                  <a:lnTo>
                    <a:pt x="4691" y="3075"/>
                  </a:lnTo>
                  <a:lnTo>
                    <a:pt x="4732" y="3075"/>
                  </a:lnTo>
                  <a:lnTo>
                    <a:pt x="4773" y="3075"/>
                  </a:lnTo>
                  <a:lnTo>
                    <a:pt x="4814" y="3075"/>
                  </a:lnTo>
                  <a:lnTo>
                    <a:pt x="4855" y="3075"/>
                  </a:lnTo>
                  <a:lnTo>
                    <a:pt x="4896" y="3075"/>
                  </a:lnTo>
                  <a:lnTo>
                    <a:pt x="4938" y="3075"/>
                  </a:lnTo>
                  <a:lnTo>
                    <a:pt x="4978" y="3075"/>
                  </a:lnTo>
                  <a:lnTo>
                    <a:pt x="5019" y="3075"/>
                  </a:lnTo>
                  <a:lnTo>
                    <a:pt x="5061" y="3075"/>
                  </a:lnTo>
                  <a:lnTo>
                    <a:pt x="5102" y="3075"/>
                  </a:lnTo>
                  <a:lnTo>
                    <a:pt x="5144" y="3075"/>
                  </a:lnTo>
                  <a:lnTo>
                    <a:pt x="5184" y="3075"/>
                  </a:lnTo>
                  <a:lnTo>
                    <a:pt x="5225" y="3075"/>
                  </a:lnTo>
                  <a:lnTo>
                    <a:pt x="5267" y="3075"/>
                  </a:lnTo>
                  <a:lnTo>
                    <a:pt x="5308" y="3075"/>
                  </a:lnTo>
                  <a:lnTo>
                    <a:pt x="5348" y="3075"/>
                  </a:lnTo>
                  <a:lnTo>
                    <a:pt x="5390" y="3075"/>
                  </a:lnTo>
                  <a:lnTo>
                    <a:pt x="5431" y="3075"/>
                  </a:lnTo>
                  <a:lnTo>
                    <a:pt x="5473" y="3075"/>
                  </a:lnTo>
                  <a:lnTo>
                    <a:pt x="5514" y="3075"/>
                  </a:lnTo>
                  <a:lnTo>
                    <a:pt x="5554" y="3075"/>
                  </a:lnTo>
                  <a:lnTo>
                    <a:pt x="5596" y="3075"/>
                  </a:lnTo>
                  <a:lnTo>
                    <a:pt x="5637" y="3075"/>
                  </a:lnTo>
                  <a:lnTo>
                    <a:pt x="5678" y="3075"/>
                  </a:lnTo>
                  <a:lnTo>
                    <a:pt x="5719" y="3075"/>
                  </a:lnTo>
                  <a:lnTo>
                    <a:pt x="5760" y="3075"/>
                  </a:lnTo>
                  <a:lnTo>
                    <a:pt x="5801" y="3075"/>
                  </a:lnTo>
                </a:path>
              </a:pathLst>
            </a:custGeom>
            <a:noFill/>
            <a:ln w="23813">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264"/>
            <p:cNvSpPr>
              <a:spLocks/>
            </p:cNvSpPr>
            <p:nvPr/>
          </p:nvSpPr>
          <p:spPr bwMode="auto">
            <a:xfrm>
              <a:off x="5480047" y="5102225"/>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265"/>
            <p:cNvSpPr>
              <a:spLocks/>
            </p:cNvSpPr>
            <p:nvPr/>
          </p:nvSpPr>
          <p:spPr bwMode="auto">
            <a:xfrm>
              <a:off x="874711" y="2519363"/>
              <a:ext cx="4605336" cy="2093912"/>
            </a:xfrm>
            <a:custGeom>
              <a:avLst/>
              <a:gdLst>
                <a:gd name="T0" fmla="*/ 83 w 5801"/>
                <a:gd name="T1" fmla="*/ 2078 h 2636"/>
                <a:gd name="T2" fmla="*/ 206 w 5801"/>
                <a:gd name="T3" fmla="*/ 2508 h 2636"/>
                <a:gd name="T4" fmla="*/ 330 w 5801"/>
                <a:gd name="T5" fmla="*/ 2600 h 2636"/>
                <a:gd name="T6" fmla="*/ 453 w 5801"/>
                <a:gd name="T7" fmla="*/ 2626 h 2636"/>
                <a:gd name="T8" fmla="*/ 576 w 5801"/>
                <a:gd name="T9" fmla="*/ 2633 h 2636"/>
                <a:gd name="T10" fmla="*/ 700 w 5801"/>
                <a:gd name="T11" fmla="*/ 2635 h 2636"/>
                <a:gd name="T12" fmla="*/ 823 w 5801"/>
                <a:gd name="T13" fmla="*/ 2636 h 2636"/>
                <a:gd name="T14" fmla="*/ 946 w 5801"/>
                <a:gd name="T15" fmla="*/ 2636 h 2636"/>
                <a:gd name="T16" fmla="*/ 1111 w 5801"/>
                <a:gd name="T17" fmla="*/ 2636 h 2636"/>
                <a:gd name="T18" fmla="*/ 1235 w 5801"/>
                <a:gd name="T19" fmla="*/ 2636 h 2636"/>
                <a:gd name="T20" fmla="*/ 1358 w 5801"/>
                <a:gd name="T21" fmla="*/ 2636 h 2636"/>
                <a:gd name="T22" fmla="*/ 1481 w 5801"/>
                <a:gd name="T23" fmla="*/ 2636 h 2636"/>
                <a:gd name="T24" fmla="*/ 1605 w 5801"/>
                <a:gd name="T25" fmla="*/ 2636 h 2636"/>
                <a:gd name="T26" fmla="*/ 1728 w 5801"/>
                <a:gd name="T27" fmla="*/ 2636 h 2636"/>
                <a:gd name="T28" fmla="*/ 1851 w 5801"/>
                <a:gd name="T29" fmla="*/ 2636 h 2636"/>
                <a:gd name="T30" fmla="*/ 1975 w 5801"/>
                <a:gd name="T31" fmla="*/ 2636 h 2636"/>
                <a:gd name="T32" fmla="*/ 2098 w 5801"/>
                <a:gd name="T33" fmla="*/ 2636 h 2636"/>
                <a:gd name="T34" fmla="*/ 2221 w 5801"/>
                <a:gd name="T35" fmla="*/ 2636 h 2636"/>
                <a:gd name="T36" fmla="*/ 2346 w 5801"/>
                <a:gd name="T37" fmla="*/ 2636 h 2636"/>
                <a:gd name="T38" fmla="*/ 2469 w 5801"/>
                <a:gd name="T39" fmla="*/ 2636 h 2636"/>
                <a:gd name="T40" fmla="*/ 2592 w 5801"/>
                <a:gd name="T41" fmla="*/ 2636 h 2636"/>
                <a:gd name="T42" fmla="*/ 2716 w 5801"/>
                <a:gd name="T43" fmla="*/ 2636 h 2636"/>
                <a:gd name="T44" fmla="*/ 2839 w 5801"/>
                <a:gd name="T45" fmla="*/ 2636 h 2636"/>
                <a:gd name="T46" fmla="*/ 2962 w 5801"/>
                <a:gd name="T47" fmla="*/ 2636 h 2636"/>
                <a:gd name="T48" fmla="*/ 3086 w 5801"/>
                <a:gd name="T49" fmla="*/ 2636 h 2636"/>
                <a:gd name="T50" fmla="*/ 3209 w 5801"/>
                <a:gd name="T51" fmla="*/ 2636 h 2636"/>
                <a:gd name="T52" fmla="*/ 3332 w 5801"/>
                <a:gd name="T53" fmla="*/ 2636 h 2636"/>
                <a:gd name="T54" fmla="*/ 3457 w 5801"/>
                <a:gd name="T55" fmla="*/ 2636 h 2636"/>
                <a:gd name="T56" fmla="*/ 3580 w 5801"/>
                <a:gd name="T57" fmla="*/ 2636 h 2636"/>
                <a:gd name="T58" fmla="*/ 3703 w 5801"/>
                <a:gd name="T59" fmla="*/ 2636 h 2636"/>
                <a:gd name="T60" fmla="*/ 3827 w 5801"/>
                <a:gd name="T61" fmla="*/ 2636 h 2636"/>
                <a:gd name="T62" fmla="*/ 3950 w 5801"/>
                <a:gd name="T63" fmla="*/ 2636 h 2636"/>
                <a:gd name="T64" fmla="*/ 4073 w 5801"/>
                <a:gd name="T65" fmla="*/ 2636 h 2636"/>
                <a:gd name="T66" fmla="*/ 4197 w 5801"/>
                <a:gd name="T67" fmla="*/ 2636 h 2636"/>
                <a:gd name="T68" fmla="*/ 4320 w 5801"/>
                <a:gd name="T69" fmla="*/ 2636 h 2636"/>
                <a:gd name="T70" fmla="*/ 4443 w 5801"/>
                <a:gd name="T71" fmla="*/ 2636 h 2636"/>
                <a:gd name="T72" fmla="*/ 4568 w 5801"/>
                <a:gd name="T73" fmla="*/ 2636 h 2636"/>
                <a:gd name="T74" fmla="*/ 4691 w 5801"/>
                <a:gd name="T75" fmla="*/ 2636 h 2636"/>
                <a:gd name="T76" fmla="*/ 4814 w 5801"/>
                <a:gd name="T77" fmla="*/ 2636 h 2636"/>
                <a:gd name="T78" fmla="*/ 4938 w 5801"/>
                <a:gd name="T79" fmla="*/ 2636 h 2636"/>
                <a:gd name="T80" fmla="*/ 5061 w 5801"/>
                <a:gd name="T81" fmla="*/ 2636 h 2636"/>
                <a:gd name="T82" fmla="*/ 5184 w 5801"/>
                <a:gd name="T83" fmla="*/ 2636 h 2636"/>
                <a:gd name="T84" fmla="*/ 5308 w 5801"/>
                <a:gd name="T85" fmla="*/ 2636 h 2636"/>
                <a:gd name="T86" fmla="*/ 5431 w 5801"/>
                <a:gd name="T87" fmla="*/ 2636 h 2636"/>
                <a:gd name="T88" fmla="*/ 5554 w 5801"/>
                <a:gd name="T89" fmla="*/ 2636 h 2636"/>
                <a:gd name="T90" fmla="*/ 5678 w 5801"/>
                <a:gd name="T91" fmla="*/ 2636 h 2636"/>
                <a:gd name="T92" fmla="*/ 5801 w 5801"/>
                <a:gd name="T93" fmla="*/ 2636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2636">
                  <a:moveTo>
                    <a:pt x="0" y="0"/>
                  </a:moveTo>
                  <a:lnTo>
                    <a:pt x="41" y="1578"/>
                  </a:lnTo>
                  <a:lnTo>
                    <a:pt x="83" y="2078"/>
                  </a:lnTo>
                  <a:lnTo>
                    <a:pt x="124" y="2308"/>
                  </a:lnTo>
                  <a:lnTo>
                    <a:pt x="164" y="2433"/>
                  </a:lnTo>
                  <a:lnTo>
                    <a:pt x="206" y="2508"/>
                  </a:lnTo>
                  <a:lnTo>
                    <a:pt x="247" y="2553"/>
                  </a:lnTo>
                  <a:lnTo>
                    <a:pt x="288" y="2581"/>
                  </a:lnTo>
                  <a:lnTo>
                    <a:pt x="330" y="2600"/>
                  </a:lnTo>
                  <a:lnTo>
                    <a:pt x="370" y="2612"/>
                  </a:lnTo>
                  <a:lnTo>
                    <a:pt x="411" y="2620"/>
                  </a:lnTo>
                  <a:lnTo>
                    <a:pt x="453" y="2626"/>
                  </a:lnTo>
                  <a:lnTo>
                    <a:pt x="494" y="2629"/>
                  </a:lnTo>
                  <a:lnTo>
                    <a:pt x="534" y="2632"/>
                  </a:lnTo>
                  <a:lnTo>
                    <a:pt x="576" y="2633"/>
                  </a:lnTo>
                  <a:lnTo>
                    <a:pt x="617" y="2635"/>
                  </a:lnTo>
                  <a:lnTo>
                    <a:pt x="659" y="2635"/>
                  </a:lnTo>
                  <a:lnTo>
                    <a:pt x="700" y="2635"/>
                  </a:lnTo>
                  <a:lnTo>
                    <a:pt x="740" y="2636"/>
                  </a:lnTo>
                  <a:lnTo>
                    <a:pt x="782" y="2636"/>
                  </a:lnTo>
                  <a:lnTo>
                    <a:pt x="823" y="2636"/>
                  </a:lnTo>
                  <a:lnTo>
                    <a:pt x="865" y="2636"/>
                  </a:lnTo>
                  <a:lnTo>
                    <a:pt x="905" y="2636"/>
                  </a:lnTo>
                  <a:lnTo>
                    <a:pt x="946" y="2636"/>
                  </a:lnTo>
                  <a:lnTo>
                    <a:pt x="1029" y="2636"/>
                  </a:lnTo>
                  <a:lnTo>
                    <a:pt x="1070" y="2636"/>
                  </a:lnTo>
                  <a:lnTo>
                    <a:pt x="1111" y="2636"/>
                  </a:lnTo>
                  <a:lnTo>
                    <a:pt x="1152" y="2636"/>
                  </a:lnTo>
                  <a:lnTo>
                    <a:pt x="1193" y="2636"/>
                  </a:lnTo>
                  <a:lnTo>
                    <a:pt x="1235" y="2636"/>
                  </a:lnTo>
                  <a:lnTo>
                    <a:pt x="1275" y="2636"/>
                  </a:lnTo>
                  <a:lnTo>
                    <a:pt x="1316" y="2636"/>
                  </a:lnTo>
                  <a:lnTo>
                    <a:pt x="1358" y="2636"/>
                  </a:lnTo>
                  <a:lnTo>
                    <a:pt x="1399" y="2636"/>
                  </a:lnTo>
                  <a:lnTo>
                    <a:pt x="1441" y="2636"/>
                  </a:lnTo>
                  <a:lnTo>
                    <a:pt x="1481" y="2636"/>
                  </a:lnTo>
                  <a:lnTo>
                    <a:pt x="1522" y="2636"/>
                  </a:lnTo>
                  <a:lnTo>
                    <a:pt x="1564" y="2636"/>
                  </a:lnTo>
                  <a:lnTo>
                    <a:pt x="1605" y="2636"/>
                  </a:lnTo>
                  <a:lnTo>
                    <a:pt x="1645" y="2636"/>
                  </a:lnTo>
                  <a:lnTo>
                    <a:pt x="1687" y="2636"/>
                  </a:lnTo>
                  <a:lnTo>
                    <a:pt x="1728" y="2636"/>
                  </a:lnTo>
                  <a:lnTo>
                    <a:pt x="1770" y="2636"/>
                  </a:lnTo>
                  <a:lnTo>
                    <a:pt x="1811" y="2636"/>
                  </a:lnTo>
                  <a:lnTo>
                    <a:pt x="1851" y="2636"/>
                  </a:lnTo>
                  <a:lnTo>
                    <a:pt x="1893" y="2636"/>
                  </a:lnTo>
                  <a:lnTo>
                    <a:pt x="1934" y="2636"/>
                  </a:lnTo>
                  <a:lnTo>
                    <a:pt x="1975" y="2636"/>
                  </a:lnTo>
                  <a:lnTo>
                    <a:pt x="2016" y="2636"/>
                  </a:lnTo>
                  <a:lnTo>
                    <a:pt x="2057" y="2636"/>
                  </a:lnTo>
                  <a:lnTo>
                    <a:pt x="2098" y="2636"/>
                  </a:lnTo>
                  <a:lnTo>
                    <a:pt x="2140" y="2636"/>
                  </a:lnTo>
                  <a:lnTo>
                    <a:pt x="2181" y="2636"/>
                  </a:lnTo>
                  <a:lnTo>
                    <a:pt x="2221" y="2636"/>
                  </a:lnTo>
                  <a:lnTo>
                    <a:pt x="2263" y="2636"/>
                  </a:lnTo>
                  <a:lnTo>
                    <a:pt x="2304" y="2636"/>
                  </a:lnTo>
                  <a:lnTo>
                    <a:pt x="2346" y="2636"/>
                  </a:lnTo>
                  <a:lnTo>
                    <a:pt x="2386" y="2636"/>
                  </a:lnTo>
                  <a:lnTo>
                    <a:pt x="2427" y="2636"/>
                  </a:lnTo>
                  <a:lnTo>
                    <a:pt x="2469" y="2636"/>
                  </a:lnTo>
                  <a:lnTo>
                    <a:pt x="2510" y="2636"/>
                  </a:lnTo>
                  <a:lnTo>
                    <a:pt x="2552" y="2636"/>
                  </a:lnTo>
                  <a:lnTo>
                    <a:pt x="2592" y="2636"/>
                  </a:lnTo>
                  <a:lnTo>
                    <a:pt x="2633" y="2636"/>
                  </a:lnTo>
                  <a:lnTo>
                    <a:pt x="2675" y="2636"/>
                  </a:lnTo>
                  <a:lnTo>
                    <a:pt x="2716" y="2636"/>
                  </a:lnTo>
                  <a:lnTo>
                    <a:pt x="2756" y="2636"/>
                  </a:lnTo>
                  <a:lnTo>
                    <a:pt x="2798" y="2636"/>
                  </a:lnTo>
                  <a:lnTo>
                    <a:pt x="2839" y="2636"/>
                  </a:lnTo>
                  <a:lnTo>
                    <a:pt x="2880" y="2636"/>
                  </a:lnTo>
                  <a:lnTo>
                    <a:pt x="2922" y="2636"/>
                  </a:lnTo>
                  <a:lnTo>
                    <a:pt x="2962" y="2636"/>
                  </a:lnTo>
                  <a:lnTo>
                    <a:pt x="3003" y="2636"/>
                  </a:lnTo>
                  <a:lnTo>
                    <a:pt x="3045" y="2636"/>
                  </a:lnTo>
                  <a:lnTo>
                    <a:pt x="3086" y="2636"/>
                  </a:lnTo>
                  <a:lnTo>
                    <a:pt x="3127" y="2636"/>
                  </a:lnTo>
                  <a:lnTo>
                    <a:pt x="3168" y="2636"/>
                  </a:lnTo>
                  <a:lnTo>
                    <a:pt x="3209" y="2636"/>
                  </a:lnTo>
                  <a:lnTo>
                    <a:pt x="3251" y="2636"/>
                  </a:lnTo>
                  <a:lnTo>
                    <a:pt x="3292" y="2636"/>
                  </a:lnTo>
                  <a:lnTo>
                    <a:pt x="3332" y="2636"/>
                  </a:lnTo>
                  <a:lnTo>
                    <a:pt x="3374" y="2636"/>
                  </a:lnTo>
                  <a:lnTo>
                    <a:pt x="3415" y="2636"/>
                  </a:lnTo>
                  <a:lnTo>
                    <a:pt x="3457" y="2636"/>
                  </a:lnTo>
                  <a:lnTo>
                    <a:pt x="3497" y="2636"/>
                  </a:lnTo>
                  <a:lnTo>
                    <a:pt x="3538" y="2636"/>
                  </a:lnTo>
                  <a:lnTo>
                    <a:pt x="3580" y="2636"/>
                  </a:lnTo>
                  <a:lnTo>
                    <a:pt x="3621" y="2636"/>
                  </a:lnTo>
                  <a:lnTo>
                    <a:pt x="3662" y="2636"/>
                  </a:lnTo>
                  <a:lnTo>
                    <a:pt x="3703" y="2636"/>
                  </a:lnTo>
                  <a:lnTo>
                    <a:pt x="3744" y="2636"/>
                  </a:lnTo>
                  <a:lnTo>
                    <a:pt x="3786" y="2636"/>
                  </a:lnTo>
                  <a:lnTo>
                    <a:pt x="3827" y="2636"/>
                  </a:lnTo>
                  <a:lnTo>
                    <a:pt x="3867" y="2636"/>
                  </a:lnTo>
                  <a:lnTo>
                    <a:pt x="3909" y="2636"/>
                  </a:lnTo>
                  <a:lnTo>
                    <a:pt x="3950" y="2636"/>
                  </a:lnTo>
                  <a:lnTo>
                    <a:pt x="3991" y="2636"/>
                  </a:lnTo>
                  <a:lnTo>
                    <a:pt x="4033" y="2636"/>
                  </a:lnTo>
                  <a:lnTo>
                    <a:pt x="4073" y="2636"/>
                  </a:lnTo>
                  <a:lnTo>
                    <a:pt x="4114" y="2636"/>
                  </a:lnTo>
                  <a:lnTo>
                    <a:pt x="4156" y="2636"/>
                  </a:lnTo>
                  <a:lnTo>
                    <a:pt x="4197" y="2636"/>
                  </a:lnTo>
                  <a:lnTo>
                    <a:pt x="4237" y="2636"/>
                  </a:lnTo>
                  <a:lnTo>
                    <a:pt x="4279" y="2636"/>
                  </a:lnTo>
                  <a:lnTo>
                    <a:pt x="4320" y="2636"/>
                  </a:lnTo>
                  <a:lnTo>
                    <a:pt x="4362" y="2636"/>
                  </a:lnTo>
                  <a:lnTo>
                    <a:pt x="4403" y="2636"/>
                  </a:lnTo>
                  <a:lnTo>
                    <a:pt x="4443" y="2636"/>
                  </a:lnTo>
                  <a:lnTo>
                    <a:pt x="4485" y="2636"/>
                  </a:lnTo>
                  <a:lnTo>
                    <a:pt x="4526" y="2636"/>
                  </a:lnTo>
                  <a:lnTo>
                    <a:pt x="4568" y="2636"/>
                  </a:lnTo>
                  <a:lnTo>
                    <a:pt x="4608" y="2636"/>
                  </a:lnTo>
                  <a:lnTo>
                    <a:pt x="4649" y="2636"/>
                  </a:lnTo>
                  <a:lnTo>
                    <a:pt x="4691" y="2636"/>
                  </a:lnTo>
                  <a:lnTo>
                    <a:pt x="4732" y="2636"/>
                  </a:lnTo>
                  <a:lnTo>
                    <a:pt x="4773" y="2636"/>
                  </a:lnTo>
                  <a:lnTo>
                    <a:pt x="4814" y="2636"/>
                  </a:lnTo>
                  <a:lnTo>
                    <a:pt x="4855" y="2636"/>
                  </a:lnTo>
                  <a:lnTo>
                    <a:pt x="4896" y="2636"/>
                  </a:lnTo>
                  <a:lnTo>
                    <a:pt x="4938" y="2636"/>
                  </a:lnTo>
                  <a:lnTo>
                    <a:pt x="4978" y="2636"/>
                  </a:lnTo>
                  <a:lnTo>
                    <a:pt x="5019" y="2636"/>
                  </a:lnTo>
                  <a:lnTo>
                    <a:pt x="5061" y="2636"/>
                  </a:lnTo>
                  <a:lnTo>
                    <a:pt x="5102" y="2636"/>
                  </a:lnTo>
                  <a:lnTo>
                    <a:pt x="5144" y="2636"/>
                  </a:lnTo>
                  <a:lnTo>
                    <a:pt x="5184" y="2636"/>
                  </a:lnTo>
                  <a:lnTo>
                    <a:pt x="5225" y="2636"/>
                  </a:lnTo>
                  <a:lnTo>
                    <a:pt x="5267" y="2636"/>
                  </a:lnTo>
                  <a:lnTo>
                    <a:pt x="5308" y="2636"/>
                  </a:lnTo>
                  <a:lnTo>
                    <a:pt x="5348" y="2636"/>
                  </a:lnTo>
                  <a:lnTo>
                    <a:pt x="5390" y="2636"/>
                  </a:lnTo>
                  <a:lnTo>
                    <a:pt x="5431" y="2636"/>
                  </a:lnTo>
                  <a:lnTo>
                    <a:pt x="5473" y="2636"/>
                  </a:lnTo>
                  <a:lnTo>
                    <a:pt x="5514" y="2636"/>
                  </a:lnTo>
                  <a:lnTo>
                    <a:pt x="5554" y="2636"/>
                  </a:lnTo>
                  <a:lnTo>
                    <a:pt x="5596" y="2636"/>
                  </a:lnTo>
                  <a:lnTo>
                    <a:pt x="5637" y="2636"/>
                  </a:lnTo>
                  <a:lnTo>
                    <a:pt x="5678" y="2636"/>
                  </a:lnTo>
                  <a:lnTo>
                    <a:pt x="5719" y="2636"/>
                  </a:lnTo>
                  <a:lnTo>
                    <a:pt x="5760" y="2636"/>
                  </a:lnTo>
                  <a:lnTo>
                    <a:pt x="5801" y="2636"/>
                  </a:lnTo>
                </a:path>
              </a:pathLst>
            </a:custGeom>
            <a:noFill/>
            <a:ln w="23813">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266"/>
            <p:cNvSpPr>
              <a:spLocks/>
            </p:cNvSpPr>
            <p:nvPr/>
          </p:nvSpPr>
          <p:spPr bwMode="auto">
            <a:xfrm>
              <a:off x="5480047" y="4613275"/>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267"/>
            <p:cNvSpPr>
              <a:spLocks/>
            </p:cNvSpPr>
            <p:nvPr/>
          </p:nvSpPr>
          <p:spPr bwMode="auto">
            <a:xfrm>
              <a:off x="874711" y="2108200"/>
              <a:ext cx="4605336" cy="1300162"/>
            </a:xfrm>
            <a:custGeom>
              <a:avLst/>
              <a:gdLst>
                <a:gd name="T0" fmla="*/ 83 w 5801"/>
                <a:gd name="T1" fmla="*/ 1491 h 1638"/>
                <a:gd name="T2" fmla="*/ 206 w 5801"/>
                <a:gd name="T3" fmla="*/ 1631 h 1638"/>
                <a:gd name="T4" fmla="*/ 330 w 5801"/>
                <a:gd name="T5" fmla="*/ 1638 h 1638"/>
                <a:gd name="T6" fmla="*/ 453 w 5801"/>
                <a:gd name="T7" fmla="*/ 1638 h 1638"/>
                <a:gd name="T8" fmla="*/ 576 w 5801"/>
                <a:gd name="T9" fmla="*/ 1638 h 1638"/>
                <a:gd name="T10" fmla="*/ 700 w 5801"/>
                <a:gd name="T11" fmla="*/ 1638 h 1638"/>
                <a:gd name="T12" fmla="*/ 823 w 5801"/>
                <a:gd name="T13" fmla="*/ 1638 h 1638"/>
                <a:gd name="T14" fmla="*/ 946 w 5801"/>
                <a:gd name="T15" fmla="*/ 1638 h 1638"/>
                <a:gd name="T16" fmla="*/ 1111 w 5801"/>
                <a:gd name="T17" fmla="*/ 1638 h 1638"/>
                <a:gd name="T18" fmla="*/ 1235 w 5801"/>
                <a:gd name="T19" fmla="*/ 1638 h 1638"/>
                <a:gd name="T20" fmla="*/ 1358 w 5801"/>
                <a:gd name="T21" fmla="*/ 1638 h 1638"/>
                <a:gd name="T22" fmla="*/ 1481 w 5801"/>
                <a:gd name="T23" fmla="*/ 1638 h 1638"/>
                <a:gd name="T24" fmla="*/ 1605 w 5801"/>
                <a:gd name="T25" fmla="*/ 1638 h 1638"/>
                <a:gd name="T26" fmla="*/ 1728 w 5801"/>
                <a:gd name="T27" fmla="*/ 1638 h 1638"/>
                <a:gd name="T28" fmla="*/ 1851 w 5801"/>
                <a:gd name="T29" fmla="*/ 1638 h 1638"/>
                <a:gd name="T30" fmla="*/ 1975 w 5801"/>
                <a:gd name="T31" fmla="*/ 1638 h 1638"/>
                <a:gd name="T32" fmla="*/ 2098 w 5801"/>
                <a:gd name="T33" fmla="*/ 1638 h 1638"/>
                <a:gd name="T34" fmla="*/ 2221 w 5801"/>
                <a:gd name="T35" fmla="*/ 1638 h 1638"/>
                <a:gd name="T36" fmla="*/ 2346 w 5801"/>
                <a:gd name="T37" fmla="*/ 1638 h 1638"/>
                <a:gd name="T38" fmla="*/ 2469 w 5801"/>
                <a:gd name="T39" fmla="*/ 1638 h 1638"/>
                <a:gd name="T40" fmla="*/ 2592 w 5801"/>
                <a:gd name="T41" fmla="*/ 1638 h 1638"/>
                <a:gd name="T42" fmla="*/ 2716 w 5801"/>
                <a:gd name="T43" fmla="*/ 1638 h 1638"/>
                <a:gd name="T44" fmla="*/ 2839 w 5801"/>
                <a:gd name="T45" fmla="*/ 1638 h 1638"/>
                <a:gd name="T46" fmla="*/ 2962 w 5801"/>
                <a:gd name="T47" fmla="*/ 1638 h 1638"/>
                <a:gd name="T48" fmla="*/ 3086 w 5801"/>
                <a:gd name="T49" fmla="*/ 1638 h 1638"/>
                <a:gd name="T50" fmla="*/ 3209 w 5801"/>
                <a:gd name="T51" fmla="*/ 1638 h 1638"/>
                <a:gd name="T52" fmla="*/ 3332 w 5801"/>
                <a:gd name="T53" fmla="*/ 1638 h 1638"/>
                <a:gd name="T54" fmla="*/ 3457 w 5801"/>
                <a:gd name="T55" fmla="*/ 1638 h 1638"/>
                <a:gd name="T56" fmla="*/ 3580 w 5801"/>
                <a:gd name="T57" fmla="*/ 1638 h 1638"/>
                <a:gd name="T58" fmla="*/ 3703 w 5801"/>
                <a:gd name="T59" fmla="*/ 1638 h 1638"/>
                <a:gd name="T60" fmla="*/ 3827 w 5801"/>
                <a:gd name="T61" fmla="*/ 1638 h 1638"/>
                <a:gd name="T62" fmla="*/ 3950 w 5801"/>
                <a:gd name="T63" fmla="*/ 1638 h 1638"/>
                <a:gd name="T64" fmla="*/ 4073 w 5801"/>
                <a:gd name="T65" fmla="*/ 1638 h 1638"/>
                <a:gd name="T66" fmla="*/ 4197 w 5801"/>
                <a:gd name="T67" fmla="*/ 1638 h 1638"/>
                <a:gd name="T68" fmla="*/ 4320 w 5801"/>
                <a:gd name="T69" fmla="*/ 1638 h 1638"/>
                <a:gd name="T70" fmla="*/ 4443 w 5801"/>
                <a:gd name="T71" fmla="*/ 1638 h 1638"/>
                <a:gd name="T72" fmla="*/ 4568 w 5801"/>
                <a:gd name="T73" fmla="*/ 1638 h 1638"/>
                <a:gd name="T74" fmla="*/ 4691 w 5801"/>
                <a:gd name="T75" fmla="*/ 1638 h 1638"/>
                <a:gd name="T76" fmla="*/ 4814 w 5801"/>
                <a:gd name="T77" fmla="*/ 1638 h 1638"/>
                <a:gd name="T78" fmla="*/ 4938 w 5801"/>
                <a:gd name="T79" fmla="*/ 1638 h 1638"/>
                <a:gd name="T80" fmla="*/ 5061 w 5801"/>
                <a:gd name="T81" fmla="*/ 1638 h 1638"/>
                <a:gd name="T82" fmla="*/ 5184 w 5801"/>
                <a:gd name="T83" fmla="*/ 1638 h 1638"/>
                <a:gd name="T84" fmla="*/ 5308 w 5801"/>
                <a:gd name="T85" fmla="*/ 1638 h 1638"/>
                <a:gd name="T86" fmla="*/ 5431 w 5801"/>
                <a:gd name="T87" fmla="*/ 1638 h 1638"/>
                <a:gd name="T88" fmla="*/ 5554 w 5801"/>
                <a:gd name="T89" fmla="*/ 1638 h 1638"/>
                <a:gd name="T90" fmla="*/ 5678 w 5801"/>
                <a:gd name="T91" fmla="*/ 1638 h 1638"/>
                <a:gd name="T92" fmla="*/ 5801 w 5801"/>
                <a:gd name="T93" fmla="*/ 163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1638">
                  <a:moveTo>
                    <a:pt x="0" y="0"/>
                  </a:moveTo>
                  <a:lnTo>
                    <a:pt x="41" y="1198"/>
                  </a:lnTo>
                  <a:lnTo>
                    <a:pt x="83" y="1491"/>
                  </a:lnTo>
                  <a:lnTo>
                    <a:pt x="124" y="1586"/>
                  </a:lnTo>
                  <a:lnTo>
                    <a:pt x="164" y="1619"/>
                  </a:lnTo>
                  <a:lnTo>
                    <a:pt x="206" y="1631"/>
                  </a:lnTo>
                  <a:lnTo>
                    <a:pt x="247" y="1635"/>
                  </a:lnTo>
                  <a:lnTo>
                    <a:pt x="288" y="1637"/>
                  </a:lnTo>
                  <a:lnTo>
                    <a:pt x="330" y="1638"/>
                  </a:lnTo>
                  <a:lnTo>
                    <a:pt x="370" y="1638"/>
                  </a:lnTo>
                  <a:lnTo>
                    <a:pt x="411" y="1638"/>
                  </a:lnTo>
                  <a:lnTo>
                    <a:pt x="453" y="1638"/>
                  </a:lnTo>
                  <a:lnTo>
                    <a:pt x="494" y="1638"/>
                  </a:lnTo>
                  <a:lnTo>
                    <a:pt x="534" y="1638"/>
                  </a:lnTo>
                  <a:lnTo>
                    <a:pt x="576" y="1638"/>
                  </a:lnTo>
                  <a:lnTo>
                    <a:pt x="617" y="1638"/>
                  </a:lnTo>
                  <a:lnTo>
                    <a:pt x="659" y="1638"/>
                  </a:lnTo>
                  <a:lnTo>
                    <a:pt x="700" y="1638"/>
                  </a:lnTo>
                  <a:lnTo>
                    <a:pt x="740" y="1638"/>
                  </a:lnTo>
                  <a:lnTo>
                    <a:pt x="782" y="1638"/>
                  </a:lnTo>
                  <a:lnTo>
                    <a:pt x="823" y="1638"/>
                  </a:lnTo>
                  <a:lnTo>
                    <a:pt x="865" y="1638"/>
                  </a:lnTo>
                  <a:lnTo>
                    <a:pt x="905" y="1638"/>
                  </a:lnTo>
                  <a:lnTo>
                    <a:pt x="946" y="1638"/>
                  </a:lnTo>
                  <a:lnTo>
                    <a:pt x="1029" y="1638"/>
                  </a:lnTo>
                  <a:lnTo>
                    <a:pt x="1070" y="1638"/>
                  </a:lnTo>
                  <a:lnTo>
                    <a:pt x="1111" y="1638"/>
                  </a:lnTo>
                  <a:lnTo>
                    <a:pt x="1152" y="1638"/>
                  </a:lnTo>
                  <a:lnTo>
                    <a:pt x="1193" y="1638"/>
                  </a:lnTo>
                  <a:lnTo>
                    <a:pt x="1235" y="1638"/>
                  </a:lnTo>
                  <a:lnTo>
                    <a:pt x="1275" y="1638"/>
                  </a:lnTo>
                  <a:lnTo>
                    <a:pt x="1316" y="1638"/>
                  </a:lnTo>
                  <a:lnTo>
                    <a:pt x="1358" y="1638"/>
                  </a:lnTo>
                  <a:lnTo>
                    <a:pt x="1399" y="1638"/>
                  </a:lnTo>
                  <a:lnTo>
                    <a:pt x="1441" y="1638"/>
                  </a:lnTo>
                  <a:lnTo>
                    <a:pt x="1481" y="1638"/>
                  </a:lnTo>
                  <a:lnTo>
                    <a:pt x="1522" y="1638"/>
                  </a:lnTo>
                  <a:lnTo>
                    <a:pt x="1564" y="1638"/>
                  </a:lnTo>
                  <a:lnTo>
                    <a:pt x="1605" y="1638"/>
                  </a:lnTo>
                  <a:lnTo>
                    <a:pt x="1645" y="1638"/>
                  </a:lnTo>
                  <a:lnTo>
                    <a:pt x="1687" y="1638"/>
                  </a:lnTo>
                  <a:lnTo>
                    <a:pt x="1728" y="1638"/>
                  </a:lnTo>
                  <a:lnTo>
                    <a:pt x="1770" y="1638"/>
                  </a:lnTo>
                  <a:lnTo>
                    <a:pt x="1811" y="1638"/>
                  </a:lnTo>
                  <a:lnTo>
                    <a:pt x="1851" y="1638"/>
                  </a:lnTo>
                  <a:lnTo>
                    <a:pt x="1893" y="1638"/>
                  </a:lnTo>
                  <a:lnTo>
                    <a:pt x="1934" y="1638"/>
                  </a:lnTo>
                  <a:lnTo>
                    <a:pt x="1975" y="1638"/>
                  </a:lnTo>
                  <a:lnTo>
                    <a:pt x="2016" y="1638"/>
                  </a:lnTo>
                  <a:lnTo>
                    <a:pt x="2057" y="1638"/>
                  </a:lnTo>
                  <a:lnTo>
                    <a:pt x="2098" y="1638"/>
                  </a:lnTo>
                  <a:lnTo>
                    <a:pt x="2140" y="1638"/>
                  </a:lnTo>
                  <a:lnTo>
                    <a:pt x="2181" y="1638"/>
                  </a:lnTo>
                  <a:lnTo>
                    <a:pt x="2221" y="1638"/>
                  </a:lnTo>
                  <a:lnTo>
                    <a:pt x="2263" y="1638"/>
                  </a:lnTo>
                  <a:lnTo>
                    <a:pt x="2304" y="1638"/>
                  </a:lnTo>
                  <a:lnTo>
                    <a:pt x="2346" y="1638"/>
                  </a:lnTo>
                  <a:lnTo>
                    <a:pt x="2386" y="1638"/>
                  </a:lnTo>
                  <a:lnTo>
                    <a:pt x="2427" y="1638"/>
                  </a:lnTo>
                  <a:lnTo>
                    <a:pt x="2469" y="1638"/>
                  </a:lnTo>
                  <a:lnTo>
                    <a:pt x="2510" y="1638"/>
                  </a:lnTo>
                  <a:lnTo>
                    <a:pt x="2552" y="1638"/>
                  </a:lnTo>
                  <a:lnTo>
                    <a:pt x="2592" y="1638"/>
                  </a:lnTo>
                  <a:lnTo>
                    <a:pt x="2633" y="1638"/>
                  </a:lnTo>
                  <a:lnTo>
                    <a:pt x="2675" y="1638"/>
                  </a:lnTo>
                  <a:lnTo>
                    <a:pt x="2716" y="1638"/>
                  </a:lnTo>
                  <a:lnTo>
                    <a:pt x="2756" y="1638"/>
                  </a:lnTo>
                  <a:lnTo>
                    <a:pt x="2798" y="1638"/>
                  </a:lnTo>
                  <a:lnTo>
                    <a:pt x="2839" y="1638"/>
                  </a:lnTo>
                  <a:lnTo>
                    <a:pt x="2880" y="1638"/>
                  </a:lnTo>
                  <a:lnTo>
                    <a:pt x="2922" y="1638"/>
                  </a:lnTo>
                  <a:lnTo>
                    <a:pt x="2962" y="1638"/>
                  </a:lnTo>
                  <a:lnTo>
                    <a:pt x="3003" y="1638"/>
                  </a:lnTo>
                  <a:lnTo>
                    <a:pt x="3045" y="1638"/>
                  </a:lnTo>
                  <a:lnTo>
                    <a:pt x="3086" y="1638"/>
                  </a:lnTo>
                  <a:lnTo>
                    <a:pt x="3127" y="1638"/>
                  </a:lnTo>
                  <a:lnTo>
                    <a:pt x="3168" y="1638"/>
                  </a:lnTo>
                  <a:lnTo>
                    <a:pt x="3209" y="1638"/>
                  </a:lnTo>
                  <a:lnTo>
                    <a:pt x="3251" y="1638"/>
                  </a:lnTo>
                  <a:lnTo>
                    <a:pt x="3292" y="1638"/>
                  </a:lnTo>
                  <a:lnTo>
                    <a:pt x="3332" y="1638"/>
                  </a:lnTo>
                  <a:lnTo>
                    <a:pt x="3374" y="1638"/>
                  </a:lnTo>
                  <a:lnTo>
                    <a:pt x="3415" y="1638"/>
                  </a:lnTo>
                  <a:lnTo>
                    <a:pt x="3457" y="1638"/>
                  </a:lnTo>
                  <a:lnTo>
                    <a:pt x="3497" y="1638"/>
                  </a:lnTo>
                  <a:lnTo>
                    <a:pt x="3538" y="1638"/>
                  </a:lnTo>
                  <a:lnTo>
                    <a:pt x="3580" y="1638"/>
                  </a:lnTo>
                  <a:lnTo>
                    <a:pt x="3621" y="1638"/>
                  </a:lnTo>
                  <a:lnTo>
                    <a:pt x="3662" y="1638"/>
                  </a:lnTo>
                  <a:lnTo>
                    <a:pt x="3703" y="1638"/>
                  </a:lnTo>
                  <a:lnTo>
                    <a:pt x="3744" y="1638"/>
                  </a:lnTo>
                  <a:lnTo>
                    <a:pt x="3786" y="1638"/>
                  </a:lnTo>
                  <a:lnTo>
                    <a:pt x="3827" y="1638"/>
                  </a:lnTo>
                  <a:lnTo>
                    <a:pt x="3867" y="1638"/>
                  </a:lnTo>
                  <a:lnTo>
                    <a:pt x="3909" y="1638"/>
                  </a:lnTo>
                  <a:lnTo>
                    <a:pt x="3950" y="1638"/>
                  </a:lnTo>
                  <a:lnTo>
                    <a:pt x="3991" y="1638"/>
                  </a:lnTo>
                  <a:lnTo>
                    <a:pt x="4033" y="1638"/>
                  </a:lnTo>
                  <a:lnTo>
                    <a:pt x="4073" y="1638"/>
                  </a:lnTo>
                  <a:lnTo>
                    <a:pt x="4114" y="1638"/>
                  </a:lnTo>
                  <a:lnTo>
                    <a:pt x="4156" y="1638"/>
                  </a:lnTo>
                  <a:lnTo>
                    <a:pt x="4197" y="1638"/>
                  </a:lnTo>
                  <a:lnTo>
                    <a:pt x="4237" y="1638"/>
                  </a:lnTo>
                  <a:lnTo>
                    <a:pt x="4279" y="1638"/>
                  </a:lnTo>
                  <a:lnTo>
                    <a:pt x="4320" y="1638"/>
                  </a:lnTo>
                  <a:lnTo>
                    <a:pt x="4362" y="1638"/>
                  </a:lnTo>
                  <a:lnTo>
                    <a:pt x="4403" y="1638"/>
                  </a:lnTo>
                  <a:lnTo>
                    <a:pt x="4443" y="1638"/>
                  </a:lnTo>
                  <a:lnTo>
                    <a:pt x="4485" y="1638"/>
                  </a:lnTo>
                  <a:lnTo>
                    <a:pt x="4526" y="1638"/>
                  </a:lnTo>
                  <a:lnTo>
                    <a:pt x="4568" y="1638"/>
                  </a:lnTo>
                  <a:lnTo>
                    <a:pt x="4608" y="1638"/>
                  </a:lnTo>
                  <a:lnTo>
                    <a:pt x="4649" y="1638"/>
                  </a:lnTo>
                  <a:lnTo>
                    <a:pt x="4691" y="1638"/>
                  </a:lnTo>
                  <a:lnTo>
                    <a:pt x="4732" y="1638"/>
                  </a:lnTo>
                  <a:lnTo>
                    <a:pt x="4773" y="1638"/>
                  </a:lnTo>
                  <a:lnTo>
                    <a:pt x="4814" y="1638"/>
                  </a:lnTo>
                  <a:lnTo>
                    <a:pt x="4855" y="1638"/>
                  </a:lnTo>
                  <a:lnTo>
                    <a:pt x="4896" y="1638"/>
                  </a:lnTo>
                  <a:lnTo>
                    <a:pt x="4938" y="1638"/>
                  </a:lnTo>
                  <a:lnTo>
                    <a:pt x="4978" y="1638"/>
                  </a:lnTo>
                  <a:lnTo>
                    <a:pt x="5019" y="1638"/>
                  </a:lnTo>
                  <a:lnTo>
                    <a:pt x="5061" y="1638"/>
                  </a:lnTo>
                  <a:lnTo>
                    <a:pt x="5102" y="1638"/>
                  </a:lnTo>
                  <a:lnTo>
                    <a:pt x="5144" y="1638"/>
                  </a:lnTo>
                  <a:lnTo>
                    <a:pt x="5184" y="1638"/>
                  </a:lnTo>
                  <a:lnTo>
                    <a:pt x="5225" y="1638"/>
                  </a:lnTo>
                  <a:lnTo>
                    <a:pt x="5267" y="1638"/>
                  </a:lnTo>
                  <a:lnTo>
                    <a:pt x="5308" y="1638"/>
                  </a:lnTo>
                  <a:lnTo>
                    <a:pt x="5348" y="1638"/>
                  </a:lnTo>
                  <a:lnTo>
                    <a:pt x="5390" y="1638"/>
                  </a:lnTo>
                  <a:lnTo>
                    <a:pt x="5431" y="1638"/>
                  </a:lnTo>
                  <a:lnTo>
                    <a:pt x="5473" y="1638"/>
                  </a:lnTo>
                  <a:lnTo>
                    <a:pt x="5514" y="1638"/>
                  </a:lnTo>
                  <a:lnTo>
                    <a:pt x="5554" y="1638"/>
                  </a:lnTo>
                  <a:lnTo>
                    <a:pt x="5596" y="1638"/>
                  </a:lnTo>
                  <a:lnTo>
                    <a:pt x="5637" y="1638"/>
                  </a:lnTo>
                  <a:lnTo>
                    <a:pt x="5678" y="1638"/>
                  </a:lnTo>
                  <a:lnTo>
                    <a:pt x="5719" y="1638"/>
                  </a:lnTo>
                  <a:lnTo>
                    <a:pt x="5760" y="1638"/>
                  </a:lnTo>
                  <a:lnTo>
                    <a:pt x="5801" y="1638"/>
                  </a:lnTo>
                </a:path>
              </a:pathLst>
            </a:custGeom>
            <a:noFill/>
            <a:ln w="23813">
              <a:solidFill>
                <a:srgbClr val="990033"/>
              </a:solidFill>
              <a:prstDash val="dash"/>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Freeform 268"/>
            <p:cNvSpPr>
              <a:spLocks/>
            </p:cNvSpPr>
            <p:nvPr/>
          </p:nvSpPr>
          <p:spPr bwMode="auto">
            <a:xfrm>
              <a:off x="5471330" y="3408347"/>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269"/>
            <p:cNvSpPr>
              <a:spLocks/>
            </p:cNvSpPr>
            <p:nvPr/>
          </p:nvSpPr>
          <p:spPr bwMode="auto">
            <a:xfrm>
              <a:off x="874711" y="1490663"/>
              <a:ext cx="4605336" cy="561975"/>
            </a:xfrm>
            <a:custGeom>
              <a:avLst/>
              <a:gdLst>
                <a:gd name="T0" fmla="*/ 83 w 5801"/>
                <a:gd name="T1" fmla="*/ 696 h 708"/>
                <a:gd name="T2" fmla="*/ 206 w 5801"/>
                <a:gd name="T3" fmla="*/ 708 h 708"/>
                <a:gd name="T4" fmla="*/ 330 w 5801"/>
                <a:gd name="T5" fmla="*/ 708 h 708"/>
                <a:gd name="T6" fmla="*/ 453 w 5801"/>
                <a:gd name="T7" fmla="*/ 708 h 708"/>
                <a:gd name="T8" fmla="*/ 576 w 5801"/>
                <a:gd name="T9" fmla="*/ 708 h 708"/>
                <a:gd name="T10" fmla="*/ 700 w 5801"/>
                <a:gd name="T11" fmla="*/ 708 h 708"/>
                <a:gd name="T12" fmla="*/ 823 w 5801"/>
                <a:gd name="T13" fmla="*/ 708 h 708"/>
                <a:gd name="T14" fmla="*/ 946 w 5801"/>
                <a:gd name="T15" fmla="*/ 708 h 708"/>
                <a:gd name="T16" fmla="*/ 1111 w 5801"/>
                <a:gd name="T17" fmla="*/ 708 h 708"/>
                <a:gd name="T18" fmla="*/ 1235 w 5801"/>
                <a:gd name="T19" fmla="*/ 708 h 708"/>
                <a:gd name="T20" fmla="*/ 1358 w 5801"/>
                <a:gd name="T21" fmla="*/ 708 h 708"/>
                <a:gd name="T22" fmla="*/ 1481 w 5801"/>
                <a:gd name="T23" fmla="*/ 708 h 708"/>
                <a:gd name="T24" fmla="*/ 1605 w 5801"/>
                <a:gd name="T25" fmla="*/ 708 h 708"/>
                <a:gd name="T26" fmla="*/ 1728 w 5801"/>
                <a:gd name="T27" fmla="*/ 708 h 708"/>
                <a:gd name="T28" fmla="*/ 1851 w 5801"/>
                <a:gd name="T29" fmla="*/ 708 h 708"/>
                <a:gd name="T30" fmla="*/ 1975 w 5801"/>
                <a:gd name="T31" fmla="*/ 708 h 708"/>
                <a:gd name="T32" fmla="*/ 2098 w 5801"/>
                <a:gd name="T33" fmla="*/ 708 h 708"/>
                <a:gd name="T34" fmla="*/ 2221 w 5801"/>
                <a:gd name="T35" fmla="*/ 708 h 708"/>
                <a:gd name="T36" fmla="*/ 2346 w 5801"/>
                <a:gd name="T37" fmla="*/ 708 h 708"/>
                <a:gd name="T38" fmla="*/ 2469 w 5801"/>
                <a:gd name="T39" fmla="*/ 708 h 708"/>
                <a:gd name="T40" fmla="*/ 2592 w 5801"/>
                <a:gd name="T41" fmla="*/ 708 h 708"/>
                <a:gd name="T42" fmla="*/ 2716 w 5801"/>
                <a:gd name="T43" fmla="*/ 708 h 708"/>
                <a:gd name="T44" fmla="*/ 2839 w 5801"/>
                <a:gd name="T45" fmla="*/ 708 h 708"/>
                <a:gd name="T46" fmla="*/ 2962 w 5801"/>
                <a:gd name="T47" fmla="*/ 708 h 708"/>
                <a:gd name="T48" fmla="*/ 3086 w 5801"/>
                <a:gd name="T49" fmla="*/ 708 h 708"/>
                <a:gd name="T50" fmla="*/ 3209 w 5801"/>
                <a:gd name="T51" fmla="*/ 708 h 708"/>
                <a:gd name="T52" fmla="*/ 3332 w 5801"/>
                <a:gd name="T53" fmla="*/ 708 h 708"/>
                <a:gd name="T54" fmla="*/ 3457 w 5801"/>
                <a:gd name="T55" fmla="*/ 708 h 708"/>
                <a:gd name="T56" fmla="*/ 3580 w 5801"/>
                <a:gd name="T57" fmla="*/ 708 h 708"/>
                <a:gd name="T58" fmla="*/ 3703 w 5801"/>
                <a:gd name="T59" fmla="*/ 708 h 708"/>
                <a:gd name="T60" fmla="*/ 3827 w 5801"/>
                <a:gd name="T61" fmla="*/ 708 h 708"/>
                <a:gd name="T62" fmla="*/ 3950 w 5801"/>
                <a:gd name="T63" fmla="*/ 708 h 708"/>
                <a:gd name="T64" fmla="*/ 4073 w 5801"/>
                <a:gd name="T65" fmla="*/ 708 h 708"/>
                <a:gd name="T66" fmla="*/ 4197 w 5801"/>
                <a:gd name="T67" fmla="*/ 708 h 708"/>
                <a:gd name="T68" fmla="*/ 4320 w 5801"/>
                <a:gd name="T69" fmla="*/ 708 h 708"/>
                <a:gd name="T70" fmla="*/ 4443 w 5801"/>
                <a:gd name="T71" fmla="*/ 708 h 708"/>
                <a:gd name="T72" fmla="*/ 4568 w 5801"/>
                <a:gd name="T73" fmla="*/ 708 h 708"/>
                <a:gd name="T74" fmla="*/ 4691 w 5801"/>
                <a:gd name="T75" fmla="*/ 708 h 708"/>
                <a:gd name="T76" fmla="*/ 4814 w 5801"/>
                <a:gd name="T77" fmla="*/ 708 h 708"/>
                <a:gd name="T78" fmla="*/ 4938 w 5801"/>
                <a:gd name="T79" fmla="*/ 708 h 708"/>
                <a:gd name="T80" fmla="*/ 5061 w 5801"/>
                <a:gd name="T81" fmla="*/ 708 h 708"/>
                <a:gd name="T82" fmla="*/ 5184 w 5801"/>
                <a:gd name="T83" fmla="*/ 708 h 708"/>
                <a:gd name="T84" fmla="*/ 5308 w 5801"/>
                <a:gd name="T85" fmla="*/ 708 h 708"/>
                <a:gd name="T86" fmla="*/ 5431 w 5801"/>
                <a:gd name="T87" fmla="*/ 708 h 708"/>
                <a:gd name="T88" fmla="*/ 5554 w 5801"/>
                <a:gd name="T89" fmla="*/ 708 h 708"/>
                <a:gd name="T90" fmla="*/ 5678 w 5801"/>
                <a:gd name="T91" fmla="*/ 708 h 708"/>
                <a:gd name="T92" fmla="*/ 5801 w 5801"/>
                <a:gd name="T93"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708">
                  <a:moveTo>
                    <a:pt x="0" y="0"/>
                  </a:moveTo>
                  <a:lnTo>
                    <a:pt x="41" y="623"/>
                  </a:lnTo>
                  <a:lnTo>
                    <a:pt x="83" y="696"/>
                  </a:lnTo>
                  <a:lnTo>
                    <a:pt x="124" y="707"/>
                  </a:lnTo>
                  <a:lnTo>
                    <a:pt x="164" y="707"/>
                  </a:lnTo>
                  <a:lnTo>
                    <a:pt x="206" y="708"/>
                  </a:lnTo>
                  <a:lnTo>
                    <a:pt x="247" y="708"/>
                  </a:lnTo>
                  <a:lnTo>
                    <a:pt x="288" y="708"/>
                  </a:lnTo>
                  <a:lnTo>
                    <a:pt x="330" y="708"/>
                  </a:lnTo>
                  <a:lnTo>
                    <a:pt x="370" y="708"/>
                  </a:lnTo>
                  <a:lnTo>
                    <a:pt x="411" y="708"/>
                  </a:lnTo>
                  <a:lnTo>
                    <a:pt x="453" y="708"/>
                  </a:lnTo>
                  <a:lnTo>
                    <a:pt x="494" y="708"/>
                  </a:lnTo>
                  <a:lnTo>
                    <a:pt x="534" y="708"/>
                  </a:lnTo>
                  <a:lnTo>
                    <a:pt x="576" y="708"/>
                  </a:lnTo>
                  <a:lnTo>
                    <a:pt x="617" y="708"/>
                  </a:lnTo>
                  <a:lnTo>
                    <a:pt x="659" y="708"/>
                  </a:lnTo>
                  <a:lnTo>
                    <a:pt x="700" y="708"/>
                  </a:lnTo>
                  <a:lnTo>
                    <a:pt x="740" y="708"/>
                  </a:lnTo>
                  <a:lnTo>
                    <a:pt x="782" y="708"/>
                  </a:lnTo>
                  <a:lnTo>
                    <a:pt x="823" y="708"/>
                  </a:lnTo>
                  <a:lnTo>
                    <a:pt x="865" y="708"/>
                  </a:lnTo>
                  <a:lnTo>
                    <a:pt x="905" y="708"/>
                  </a:lnTo>
                  <a:lnTo>
                    <a:pt x="946" y="708"/>
                  </a:lnTo>
                  <a:lnTo>
                    <a:pt x="1029" y="708"/>
                  </a:lnTo>
                  <a:lnTo>
                    <a:pt x="1070" y="708"/>
                  </a:lnTo>
                  <a:lnTo>
                    <a:pt x="1111" y="708"/>
                  </a:lnTo>
                  <a:lnTo>
                    <a:pt x="1152" y="708"/>
                  </a:lnTo>
                  <a:lnTo>
                    <a:pt x="1193" y="708"/>
                  </a:lnTo>
                  <a:lnTo>
                    <a:pt x="1235" y="708"/>
                  </a:lnTo>
                  <a:lnTo>
                    <a:pt x="1275" y="708"/>
                  </a:lnTo>
                  <a:lnTo>
                    <a:pt x="1316" y="708"/>
                  </a:lnTo>
                  <a:lnTo>
                    <a:pt x="1358" y="708"/>
                  </a:lnTo>
                  <a:lnTo>
                    <a:pt x="1399" y="708"/>
                  </a:lnTo>
                  <a:lnTo>
                    <a:pt x="1441" y="708"/>
                  </a:lnTo>
                  <a:lnTo>
                    <a:pt x="1481" y="708"/>
                  </a:lnTo>
                  <a:lnTo>
                    <a:pt x="1522" y="708"/>
                  </a:lnTo>
                  <a:lnTo>
                    <a:pt x="1564" y="708"/>
                  </a:lnTo>
                  <a:lnTo>
                    <a:pt x="1605" y="708"/>
                  </a:lnTo>
                  <a:lnTo>
                    <a:pt x="1645" y="708"/>
                  </a:lnTo>
                  <a:lnTo>
                    <a:pt x="1687" y="708"/>
                  </a:lnTo>
                  <a:lnTo>
                    <a:pt x="1728" y="708"/>
                  </a:lnTo>
                  <a:lnTo>
                    <a:pt x="1770" y="708"/>
                  </a:lnTo>
                  <a:lnTo>
                    <a:pt x="1811" y="708"/>
                  </a:lnTo>
                  <a:lnTo>
                    <a:pt x="1851" y="708"/>
                  </a:lnTo>
                  <a:lnTo>
                    <a:pt x="1893" y="708"/>
                  </a:lnTo>
                  <a:lnTo>
                    <a:pt x="1934" y="708"/>
                  </a:lnTo>
                  <a:lnTo>
                    <a:pt x="1975" y="708"/>
                  </a:lnTo>
                  <a:lnTo>
                    <a:pt x="2016" y="708"/>
                  </a:lnTo>
                  <a:lnTo>
                    <a:pt x="2057" y="708"/>
                  </a:lnTo>
                  <a:lnTo>
                    <a:pt x="2098" y="708"/>
                  </a:lnTo>
                  <a:lnTo>
                    <a:pt x="2140" y="708"/>
                  </a:lnTo>
                  <a:lnTo>
                    <a:pt x="2181" y="708"/>
                  </a:lnTo>
                  <a:lnTo>
                    <a:pt x="2221" y="708"/>
                  </a:lnTo>
                  <a:lnTo>
                    <a:pt x="2263" y="708"/>
                  </a:lnTo>
                  <a:lnTo>
                    <a:pt x="2304" y="708"/>
                  </a:lnTo>
                  <a:lnTo>
                    <a:pt x="2346" y="708"/>
                  </a:lnTo>
                  <a:lnTo>
                    <a:pt x="2386" y="708"/>
                  </a:lnTo>
                  <a:lnTo>
                    <a:pt x="2427" y="708"/>
                  </a:lnTo>
                  <a:lnTo>
                    <a:pt x="2469" y="708"/>
                  </a:lnTo>
                  <a:lnTo>
                    <a:pt x="2510" y="708"/>
                  </a:lnTo>
                  <a:lnTo>
                    <a:pt x="2552" y="708"/>
                  </a:lnTo>
                  <a:lnTo>
                    <a:pt x="2592" y="708"/>
                  </a:lnTo>
                  <a:lnTo>
                    <a:pt x="2633" y="708"/>
                  </a:lnTo>
                  <a:lnTo>
                    <a:pt x="2675" y="708"/>
                  </a:lnTo>
                  <a:lnTo>
                    <a:pt x="2716" y="708"/>
                  </a:lnTo>
                  <a:lnTo>
                    <a:pt x="2756" y="708"/>
                  </a:lnTo>
                  <a:lnTo>
                    <a:pt x="2798" y="708"/>
                  </a:lnTo>
                  <a:lnTo>
                    <a:pt x="2839" y="708"/>
                  </a:lnTo>
                  <a:lnTo>
                    <a:pt x="2880" y="708"/>
                  </a:lnTo>
                  <a:lnTo>
                    <a:pt x="2922" y="708"/>
                  </a:lnTo>
                  <a:lnTo>
                    <a:pt x="2962" y="708"/>
                  </a:lnTo>
                  <a:lnTo>
                    <a:pt x="3003" y="708"/>
                  </a:lnTo>
                  <a:lnTo>
                    <a:pt x="3045" y="708"/>
                  </a:lnTo>
                  <a:lnTo>
                    <a:pt x="3086" y="708"/>
                  </a:lnTo>
                  <a:lnTo>
                    <a:pt x="3127" y="708"/>
                  </a:lnTo>
                  <a:lnTo>
                    <a:pt x="3168" y="708"/>
                  </a:lnTo>
                  <a:lnTo>
                    <a:pt x="3209" y="708"/>
                  </a:lnTo>
                  <a:lnTo>
                    <a:pt x="3251" y="708"/>
                  </a:lnTo>
                  <a:lnTo>
                    <a:pt x="3292" y="708"/>
                  </a:lnTo>
                  <a:lnTo>
                    <a:pt x="3332" y="708"/>
                  </a:lnTo>
                  <a:lnTo>
                    <a:pt x="3374" y="708"/>
                  </a:lnTo>
                  <a:lnTo>
                    <a:pt x="3415" y="708"/>
                  </a:lnTo>
                  <a:lnTo>
                    <a:pt x="3457" y="708"/>
                  </a:lnTo>
                  <a:lnTo>
                    <a:pt x="3497" y="708"/>
                  </a:lnTo>
                  <a:lnTo>
                    <a:pt x="3538" y="708"/>
                  </a:lnTo>
                  <a:lnTo>
                    <a:pt x="3580" y="708"/>
                  </a:lnTo>
                  <a:lnTo>
                    <a:pt x="3621" y="708"/>
                  </a:lnTo>
                  <a:lnTo>
                    <a:pt x="3662" y="708"/>
                  </a:lnTo>
                  <a:lnTo>
                    <a:pt x="3703" y="708"/>
                  </a:lnTo>
                  <a:lnTo>
                    <a:pt x="3744" y="708"/>
                  </a:lnTo>
                  <a:lnTo>
                    <a:pt x="3786" y="708"/>
                  </a:lnTo>
                  <a:lnTo>
                    <a:pt x="3827" y="708"/>
                  </a:lnTo>
                  <a:lnTo>
                    <a:pt x="3867" y="708"/>
                  </a:lnTo>
                  <a:lnTo>
                    <a:pt x="3909" y="708"/>
                  </a:lnTo>
                  <a:lnTo>
                    <a:pt x="3950" y="708"/>
                  </a:lnTo>
                  <a:lnTo>
                    <a:pt x="3991" y="708"/>
                  </a:lnTo>
                  <a:lnTo>
                    <a:pt x="4033" y="708"/>
                  </a:lnTo>
                  <a:lnTo>
                    <a:pt x="4073" y="708"/>
                  </a:lnTo>
                  <a:lnTo>
                    <a:pt x="4114" y="708"/>
                  </a:lnTo>
                  <a:lnTo>
                    <a:pt x="4156" y="708"/>
                  </a:lnTo>
                  <a:lnTo>
                    <a:pt x="4197" y="708"/>
                  </a:lnTo>
                  <a:lnTo>
                    <a:pt x="4237" y="708"/>
                  </a:lnTo>
                  <a:lnTo>
                    <a:pt x="4279" y="708"/>
                  </a:lnTo>
                  <a:lnTo>
                    <a:pt x="4320" y="708"/>
                  </a:lnTo>
                  <a:lnTo>
                    <a:pt x="4362" y="708"/>
                  </a:lnTo>
                  <a:lnTo>
                    <a:pt x="4403" y="708"/>
                  </a:lnTo>
                  <a:lnTo>
                    <a:pt x="4443" y="708"/>
                  </a:lnTo>
                  <a:lnTo>
                    <a:pt x="4485" y="708"/>
                  </a:lnTo>
                  <a:lnTo>
                    <a:pt x="4526" y="708"/>
                  </a:lnTo>
                  <a:lnTo>
                    <a:pt x="4568" y="708"/>
                  </a:lnTo>
                  <a:lnTo>
                    <a:pt x="4608" y="708"/>
                  </a:lnTo>
                  <a:lnTo>
                    <a:pt x="4649" y="708"/>
                  </a:lnTo>
                  <a:lnTo>
                    <a:pt x="4691" y="708"/>
                  </a:lnTo>
                  <a:lnTo>
                    <a:pt x="4732" y="708"/>
                  </a:lnTo>
                  <a:lnTo>
                    <a:pt x="4773" y="708"/>
                  </a:lnTo>
                  <a:lnTo>
                    <a:pt x="4814" y="708"/>
                  </a:lnTo>
                  <a:lnTo>
                    <a:pt x="4855" y="708"/>
                  </a:lnTo>
                  <a:lnTo>
                    <a:pt x="4896" y="708"/>
                  </a:lnTo>
                  <a:lnTo>
                    <a:pt x="4938" y="708"/>
                  </a:lnTo>
                  <a:lnTo>
                    <a:pt x="4978" y="708"/>
                  </a:lnTo>
                  <a:lnTo>
                    <a:pt x="5019" y="708"/>
                  </a:lnTo>
                  <a:lnTo>
                    <a:pt x="5061" y="708"/>
                  </a:lnTo>
                  <a:lnTo>
                    <a:pt x="5102" y="708"/>
                  </a:lnTo>
                  <a:lnTo>
                    <a:pt x="5144" y="708"/>
                  </a:lnTo>
                  <a:lnTo>
                    <a:pt x="5184" y="708"/>
                  </a:lnTo>
                  <a:lnTo>
                    <a:pt x="5225" y="708"/>
                  </a:lnTo>
                  <a:lnTo>
                    <a:pt x="5267" y="708"/>
                  </a:lnTo>
                  <a:lnTo>
                    <a:pt x="5308" y="708"/>
                  </a:lnTo>
                  <a:lnTo>
                    <a:pt x="5348" y="708"/>
                  </a:lnTo>
                  <a:lnTo>
                    <a:pt x="5390" y="708"/>
                  </a:lnTo>
                  <a:lnTo>
                    <a:pt x="5431" y="708"/>
                  </a:lnTo>
                  <a:lnTo>
                    <a:pt x="5473" y="708"/>
                  </a:lnTo>
                  <a:lnTo>
                    <a:pt x="5514" y="708"/>
                  </a:lnTo>
                  <a:lnTo>
                    <a:pt x="5554" y="708"/>
                  </a:lnTo>
                  <a:lnTo>
                    <a:pt x="5596" y="708"/>
                  </a:lnTo>
                  <a:lnTo>
                    <a:pt x="5637" y="708"/>
                  </a:lnTo>
                  <a:lnTo>
                    <a:pt x="5678" y="708"/>
                  </a:lnTo>
                  <a:lnTo>
                    <a:pt x="5719" y="708"/>
                  </a:lnTo>
                  <a:lnTo>
                    <a:pt x="5760" y="708"/>
                  </a:lnTo>
                  <a:lnTo>
                    <a:pt x="5801" y="708"/>
                  </a:lnTo>
                </a:path>
              </a:pathLst>
            </a:custGeom>
            <a:noFill/>
            <a:ln w="23813">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270"/>
            <p:cNvSpPr>
              <a:spLocks/>
            </p:cNvSpPr>
            <p:nvPr/>
          </p:nvSpPr>
          <p:spPr bwMode="auto">
            <a:xfrm>
              <a:off x="5480047" y="2052638"/>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4" name="Rectangle 271"/>
            <p:cNvSpPr>
              <a:spLocks noChangeArrowheads="1"/>
            </p:cNvSpPr>
            <p:nvPr/>
          </p:nvSpPr>
          <p:spPr bwMode="auto">
            <a:xfrm>
              <a:off x="2600323" y="2943225"/>
              <a:ext cx="1317625" cy="1528762"/>
            </a:xfrm>
            <a:prstGeom prst="rect">
              <a:avLst/>
            </a:prstGeom>
            <a:solidFill>
              <a:schemeClr val="bg1"/>
            </a:solidFill>
            <a:ln w="19050">
              <a:solidFill>
                <a:srgbClr val="FF0000"/>
              </a:solid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p>
          </p:txBody>
        </p:sp>
        <p:grpSp>
          <p:nvGrpSpPr>
            <p:cNvPr id="293" name="Gruppieren 292"/>
            <p:cNvGrpSpPr/>
            <p:nvPr/>
          </p:nvGrpSpPr>
          <p:grpSpPr>
            <a:xfrm>
              <a:off x="2735489" y="4148604"/>
              <a:ext cx="1018840" cy="246221"/>
              <a:chOff x="2725736" y="2987675"/>
              <a:chExt cx="1018840" cy="246221"/>
            </a:xfrm>
            <a:noFill/>
          </p:grpSpPr>
          <p:sp>
            <p:nvSpPr>
              <p:cNvPr id="75" name="Rectangle 272"/>
              <p:cNvSpPr>
                <a:spLocks noChangeArrowheads="1"/>
              </p:cNvSpPr>
              <p:nvPr/>
            </p:nvSpPr>
            <p:spPr bwMode="auto">
              <a:xfrm>
                <a:off x="3122611" y="2987675"/>
                <a:ext cx="621965"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00"/>
                    </a:solidFill>
                    <a:effectLst/>
                    <a:latin typeface="Arial" panose="020B0604020202020204" pitchFamily="34" charset="0"/>
                  </a:rPr>
                  <a:t>s=0.01</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76" name="Line 273"/>
              <p:cNvSpPr>
                <a:spLocks noChangeShapeType="1"/>
              </p:cNvSpPr>
              <p:nvPr/>
            </p:nvSpPr>
            <p:spPr bwMode="auto">
              <a:xfrm>
                <a:off x="2725736" y="3095625"/>
                <a:ext cx="296862" cy="0"/>
              </a:xfrm>
              <a:prstGeom prst="line">
                <a:avLst/>
              </a:prstGeom>
              <a:grp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7" name="Oval 274"/>
              <p:cNvSpPr>
                <a:spLocks noChangeArrowheads="1"/>
              </p:cNvSpPr>
              <p:nvPr/>
            </p:nvSpPr>
            <p:spPr bwMode="auto">
              <a:xfrm>
                <a:off x="2819398" y="3028950"/>
                <a:ext cx="109537" cy="133350"/>
              </a:xfrm>
              <a:prstGeom prst="ellipse">
                <a:avLst/>
              </a:prstGeom>
              <a:solidFill>
                <a:schemeClr val="tx1"/>
              </a:solid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294" name="Gruppieren 293"/>
            <p:cNvGrpSpPr/>
            <p:nvPr/>
          </p:nvGrpSpPr>
          <p:grpSpPr>
            <a:xfrm>
              <a:off x="2717570" y="3912224"/>
              <a:ext cx="1018840" cy="246221"/>
              <a:chOff x="2725736" y="3232150"/>
              <a:chExt cx="1018840" cy="246221"/>
            </a:xfrm>
            <a:noFill/>
          </p:grpSpPr>
          <p:sp>
            <p:nvSpPr>
              <p:cNvPr id="78" name="Rectangle 275"/>
              <p:cNvSpPr>
                <a:spLocks noChangeArrowheads="1"/>
              </p:cNvSpPr>
              <p:nvPr/>
            </p:nvSpPr>
            <p:spPr bwMode="auto">
              <a:xfrm>
                <a:off x="3122611" y="3232150"/>
                <a:ext cx="621965"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FF"/>
                    </a:solidFill>
                    <a:effectLst/>
                    <a:latin typeface="Arial" panose="020B0604020202020204" pitchFamily="34" charset="0"/>
                  </a:rPr>
                  <a:t>s=0.05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79" name="Line 276"/>
              <p:cNvSpPr>
                <a:spLocks noChangeShapeType="1"/>
              </p:cNvSpPr>
              <p:nvPr/>
            </p:nvSpPr>
            <p:spPr bwMode="auto">
              <a:xfrm>
                <a:off x="2725736" y="3340100"/>
                <a:ext cx="296862" cy="0"/>
              </a:xfrm>
              <a:prstGeom prst="line">
                <a:avLst/>
              </a:prstGeom>
              <a:grpFill/>
              <a:ln w="23813">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295" name="Gruppieren 294"/>
            <p:cNvGrpSpPr/>
            <p:nvPr/>
          </p:nvGrpSpPr>
          <p:grpSpPr>
            <a:xfrm>
              <a:off x="2717570" y="3703381"/>
              <a:ext cx="905027" cy="246221"/>
              <a:chOff x="2725736" y="3476625"/>
              <a:chExt cx="905027" cy="246221"/>
            </a:xfrm>
            <a:noFill/>
          </p:grpSpPr>
          <p:sp>
            <p:nvSpPr>
              <p:cNvPr id="80" name="Rectangle 277"/>
              <p:cNvSpPr>
                <a:spLocks noChangeArrowheads="1"/>
              </p:cNvSpPr>
              <p:nvPr/>
            </p:nvSpPr>
            <p:spPr bwMode="auto">
              <a:xfrm>
                <a:off x="3122611" y="3476625"/>
                <a:ext cx="508152"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8000"/>
                    </a:solidFill>
                    <a:effectLst/>
                    <a:latin typeface="Arial" panose="020B0604020202020204" pitchFamily="34" charset="0"/>
                  </a:rPr>
                  <a:t>s=0.1</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81" name="Line 278"/>
              <p:cNvSpPr>
                <a:spLocks noChangeShapeType="1"/>
              </p:cNvSpPr>
              <p:nvPr/>
            </p:nvSpPr>
            <p:spPr bwMode="auto">
              <a:xfrm>
                <a:off x="2725736" y="3584575"/>
                <a:ext cx="296862" cy="0"/>
              </a:xfrm>
              <a:prstGeom prst="line">
                <a:avLst/>
              </a:prstGeom>
              <a:grpFill/>
              <a:ln w="23813">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296" name="Gruppieren 295"/>
            <p:cNvGrpSpPr/>
            <p:nvPr/>
          </p:nvGrpSpPr>
          <p:grpSpPr>
            <a:xfrm>
              <a:off x="2717570" y="3454435"/>
              <a:ext cx="905027" cy="246221"/>
              <a:chOff x="2725736" y="3722688"/>
              <a:chExt cx="905027" cy="246221"/>
            </a:xfrm>
            <a:noFill/>
          </p:grpSpPr>
          <p:sp>
            <p:nvSpPr>
              <p:cNvPr id="82" name="Rectangle 279"/>
              <p:cNvSpPr>
                <a:spLocks noChangeArrowheads="1"/>
              </p:cNvSpPr>
              <p:nvPr/>
            </p:nvSpPr>
            <p:spPr bwMode="auto">
              <a:xfrm>
                <a:off x="3122611" y="3722688"/>
                <a:ext cx="508152"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800080"/>
                    </a:solidFill>
                    <a:effectLst/>
                    <a:latin typeface="Arial" panose="020B0604020202020204" pitchFamily="34" charset="0"/>
                  </a:rPr>
                  <a:t>s=0.2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83" name="Line 280"/>
              <p:cNvSpPr>
                <a:spLocks noChangeShapeType="1"/>
              </p:cNvSpPr>
              <p:nvPr/>
            </p:nvSpPr>
            <p:spPr bwMode="auto">
              <a:xfrm>
                <a:off x="2725736" y="3829050"/>
                <a:ext cx="296862" cy="0"/>
              </a:xfrm>
              <a:prstGeom prst="line">
                <a:avLst/>
              </a:prstGeom>
              <a:grpFill/>
              <a:ln w="23813">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297" name="Gruppieren 296"/>
            <p:cNvGrpSpPr/>
            <p:nvPr/>
          </p:nvGrpSpPr>
          <p:grpSpPr>
            <a:xfrm>
              <a:off x="2717570" y="3219985"/>
              <a:ext cx="905027" cy="246221"/>
              <a:chOff x="2725736" y="3967163"/>
              <a:chExt cx="905027" cy="246221"/>
            </a:xfrm>
            <a:noFill/>
          </p:grpSpPr>
          <p:sp>
            <p:nvSpPr>
              <p:cNvPr id="84" name="Rectangle 281"/>
              <p:cNvSpPr>
                <a:spLocks noChangeArrowheads="1"/>
              </p:cNvSpPr>
              <p:nvPr/>
            </p:nvSpPr>
            <p:spPr bwMode="auto">
              <a:xfrm>
                <a:off x="3122611" y="3967163"/>
                <a:ext cx="508152"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990033"/>
                    </a:solidFill>
                    <a:effectLst/>
                    <a:latin typeface="Arial" panose="020B0604020202020204" pitchFamily="34" charset="0"/>
                  </a:rPr>
                  <a:t>s=0.5</a:t>
                </a:r>
                <a:endParaRPr kumimoji="0" lang="en-GB" altLang="de-DE" sz="1800" b="0" i="0" u="none" strike="noStrike" cap="none" normalizeH="0" baseline="0" dirty="0">
                  <a:ln>
                    <a:noFill/>
                  </a:ln>
                  <a:solidFill>
                    <a:srgbClr val="990033"/>
                  </a:solidFill>
                  <a:effectLst/>
                  <a:latin typeface="Arial" panose="020B0604020202020204" pitchFamily="34" charset="0"/>
                </a:endParaRPr>
              </a:p>
            </p:txBody>
          </p:sp>
          <p:sp>
            <p:nvSpPr>
              <p:cNvPr id="85" name="Line 282"/>
              <p:cNvSpPr>
                <a:spLocks noChangeShapeType="1"/>
              </p:cNvSpPr>
              <p:nvPr/>
            </p:nvSpPr>
            <p:spPr bwMode="auto">
              <a:xfrm>
                <a:off x="2725736" y="4075113"/>
                <a:ext cx="296862" cy="0"/>
              </a:xfrm>
              <a:prstGeom prst="line">
                <a:avLst/>
              </a:prstGeom>
              <a:grpFill/>
              <a:ln w="23813">
                <a:solidFill>
                  <a:srgbClr val="990033"/>
                </a:solidFill>
                <a:prstDash val="dash"/>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298" name="Gruppieren 297"/>
            <p:cNvGrpSpPr/>
            <p:nvPr/>
          </p:nvGrpSpPr>
          <p:grpSpPr>
            <a:xfrm>
              <a:off x="2727553" y="3013610"/>
              <a:ext cx="905027" cy="246221"/>
              <a:chOff x="2725736" y="4211638"/>
              <a:chExt cx="905027" cy="246221"/>
            </a:xfrm>
            <a:noFill/>
          </p:grpSpPr>
          <p:sp>
            <p:nvSpPr>
              <p:cNvPr id="86" name="Rectangle 283"/>
              <p:cNvSpPr>
                <a:spLocks noChangeArrowheads="1"/>
              </p:cNvSpPr>
              <p:nvPr/>
            </p:nvSpPr>
            <p:spPr bwMode="auto">
              <a:xfrm>
                <a:off x="3122611" y="4211638"/>
                <a:ext cx="508152"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baseline="0" dirty="0">
                    <a:ln>
                      <a:noFill/>
                    </a:ln>
                    <a:solidFill>
                      <a:srgbClr val="000099"/>
                    </a:solidFill>
                    <a:effectLst/>
                    <a:latin typeface="Arial" panose="020B0604020202020204" pitchFamily="34" charset="0"/>
                  </a:rPr>
                  <a:t>s=1.0</a:t>
                </a:r>
                <a:endParaRPr kumimoji="0" lang="en-GB" altLang="de-DE" sz="1800" b="0" i="0" u="none" strike="noStrike" cap="none" normalizeH="0" baseline="0" dirty="0">
                  <a:ln>
                    <a:noFill/>
                  </a:ln>
                  <a:solidFill>
                    <a:srgbClr val="000099"/>
                  </a:solidFill>
                  <a:effectLst/>
                  <a:latin typeface="Arial" panose="020B0604020202020204" pitchFamily="34" charset="0"/>
                </a:endParaRPr>
              </a:p>
            </p:txBody>
          </p:sp>
          <p:sp>
            <p:nvSpPr>
              <p:cNvPr id="87" name="Line 284"/>
              <p:cNvSpPr>
                <a:spLocks noChangeShapeType="1"/>
              </p:cNvSpPr>
              <p:nvPr/>
            </p:nvSpPr>
            <p:spPr bwMode="auto">
              <a:xfrm>
                <a:off x="2725736" y="4319588"/>
                <a:ext cx="296862" cy="0"/>
              </a:xfrm>
              <a:prstGeom prst="line">
                <a:avLst/>
              </a:prstGeom>
              <a:grpFill/>
              <a:ln w="23813">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en-GB" dirty="0">
                  <a:highlight>
                    <a:srgbClr val="000099"/>
                  </a:highlight>
                </a:endParaRPr>
              </a:p>
            </p:txBody>
          </p:sp>
        </p:grpSp>
        <p:sp>
          <p:nvSpPr>
            <p:cNvPr id="88" name="Line 285"/>
            <p:cNvSpPr>
              <a:spLocks noChangeShapeType="1"/>
            </p:cNvSpPr>
            <p:nvPr/>
          </p:nvSpPr>
          <p:spPr bwMode="auto">
            <a:xfrm>
              <a:off x="842961" y="5586413"/>
              <a:ext cx="4702174" cy="0"/>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9" name="Line 286"/>
            <p:cNvSpPr>
              <a:spLocks noChangeShapeType="1"/>
            </p:cNvSpPr>
            <p:nvPr/>
          </p:nvSpPr>
          <p:spPr bwMode="auto">
            <a:xfrm>
              <a:off x="842961" y="5357813"/>
              <a:ext cx="4702174" cy="0"/>
            </a:xfrm>
            <a:prstGeom prst="line">
              <a:avLst/>
            </a:prstGeom>
            <a:noFill/>
            <a:ln w="635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0" name="Line 287"/>
            <p:cNvSpPr>
              <a:spLocks noChangeShapeType="1"/>
            </p:cNvSpPr>
            <p:nvPr/>
          </p:nvSpPr>
          <p:spPr bwMode="auto">
            <a:xfrm>
              <a:off x="842961" y="5073650"/>
              <a:ext cx="4702174" cy="0"/>
            </a:xfrm>
            <a:prstGeom prst="line">
              <a:avLst/>
            </a:pr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1" name="Line 288"/>
            <p:cNvSpPr>
              <a:spLocks noChangeShapeType="1"/>
            </p:cNvSpPr>
            <p:nvPr/>
          </p:nvSpPr>
          <p:spPr bwMode="auto">
            <a:xfrm>
              <a:off x="842961" y="4506913"/>
              <a:ext cx="4702174" cy="0"/>
            </a:xfrm>
            <a:prstGeom prst="line">
              <a:avLst/>
            </a:prstGeom>
            <a:noFill/>
            <a:ln w="6350">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2" name="Rectangle 289"/>
            <p:cNvSpPr>
              <a:spLocks noChangeArrowheads="1"/>
            </p:cNvSpPr>
            <p:nvPr/>
          </p:nvSpPr>
          <p:spPr bwMode="auto">
            <a:xfrm>
              <a:off x="1049336" y="946237"/>
              <a:ext cx="4403723" cy="830997"/>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Superior allele A</a:t>
              </a:r>
              <a:r>
                <a:rPr kumimoji="0" lang="en-GB" altLang="de-DE" b="0" i="0" u="none" strike="noStrike" cap="none" normalizeH="0" baseline="-25000" dirty="0">
                  <a:ln>
                    <a:noFill/>
                  </a:ln>
                  <a:solidFill>
                    <a:srgbClr val="000000"/>
                  </a:solidFill>
                  <a:effectLst/>
                  <a:latin typeface="Arial" panose="020B0604020202020204" pitchFamily="34" charset="0"/>
                </a:rPr>
                <a:t>1 </a:t>
              </a:r>
              <a:r>
                <a:rPr kumimoji="0" lang="en-GB" altLang="de-DE" b="0" i="0" u="none" strike="noStrike" cap="none" normalizeH="0" baseline="0" dirty="0">
                  <a:ln>
                    <a:noFill/>
                  </a:ln>
                  <a:solidFill>
                    <a:srgbClr val="000000"/>
                  </a:solidFill>
                  <a:effectLst/>
                  <a:latin typeface="Arial" panose="020B0604020202020204" pitchFamily="34" charset="0"/>
                </a:rPr>
                <a:t>is initially rare, only 1 in N has it, and only heterozygously, hence P(A</a:t>
              </a:r>
              <a:r>
                <a:rPr kumimoji="0" lang="en-GB" altLang="de-DE" b="0" i="0" u="none" strike="noStrike" cap="none" normalizeH="0" baseline="-25000" dirty="0">
                  <a:ln>
                    <a:noFill/>
                  </a:ln>
                  <a:solidFill>
                    <a:srgbClr val="000000"/>
                  </a:solidFill>
                  <a:effectLst/>
                  <a:latin typeface="Arial" panose="020B0604020202020204" pitchFamily="34" charset="0"/>
                </a:rPr>
                <a:t>1</a:t>
              </a:r>
              <a:r>
                <a:rPr kumimoji="0" lang="en-GB" altLang="de-DE" b="0" i="0" u="none" strike="noStrike" cap="none" normalizeH="0" baseline="0" dirty="0">
                  <a:ln>
                    <a:noFill/>
                  </a:ln>
                  <a:solidFill>
                    <a:srgbClr val="000000"/>
                  </a:solidFill>
                  <a:effectLst/>
                  <a:latin typeface="Arial" panose="020B0604020202020204" pitchFamily="34" charset="0"/>
                </a:rPr>
                <a:t>)</a:t>
              </a:r>
              <a:r>
                <a:rPr kumimoji="0" lang="en-GB" altLang="de-DE" b="0" i="0" u="none" strike="noStrike" cap="none" normalizeH="0" baseline="-25000" dirty="0">
                  <a:ln>
                    <a:noFill/>
                  </a:ln>
                  <a:solidFill>
                    <a:srgbClr val="000000"/>
                  </a:solidFill>
                  <a:effectLst/>
                  <a:latin typeface="Arial" panose="020B0604020202020204" pitchFamily="34" charset="0"/>
                </a:rPr>
                <a:t>initial</a:t>
              </a:r>
              <a:r>
                <a:rPr kumimoji="0" lang="en-GB" altLang="de-DE" b="0" i="0" u="none" strike="noStrike" cap="none" normalizeH="0" baseline="0" dirty="0">
                  <a:ln>
                    <a:noFill/>
                  </a:ln>
                  <a:solidFill>
                    <a:srgbClr val="000000"/>
                  </a:solidFill>
                  <a:effectLst/>
                  <a:latin typeface="Arial" panose="020B0604020202020204" pitchFamily="34" charset="0"/>
                </a:rPr>
                <a:t>=1/(2N).</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3" name="TextBox 2"/>
            <p:cNvSpPr txBox="1"/>
            <p:nvPr/>
          </p:nvSpPr>
          <p:spPr>
            <a:xfrm>
              <a:off x="4378073" y="6237851"/>
              <a:ext cx="115834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b="1" u="sng" dirty="0" err="1">
                  <a:latin typeface="Arial" panose="020B0604020202020204" pitchFamily="34" charset="0"/>
                  <a:cs typeface="Arial" panose="020B0604020202020204" pitchFamily="34" charset="0"/>
                </a:rPr>
                <a:t>P</a:t>
              </a:r>
              <a:r>
                <a:rPr lang="en-GB" b="1" u="sng" baseline="-25000" dirty="0" err="1">
                  <a:latin typeface="Arial" panose="020B0604020202020204" pitchFamily="34" charset="0"/>
                  <a:cs typeface="Arial" panose="020B0604020202020204" pitchFamily="34" charset="0"/>
                </a:rPr>
                <a:t>fix</a:t>
              </a:r>
              <a:r>
                <a:rPr lang="en-GB" b="1" u="sng" dirty="0">
                  <a:latin typeface="Arial" panose="020B0604020202020204" pitchFamily="34" charset="0"/>
                  <a:cs typeface="Arial" panose="020B0604020202020204" pitchFamily="34" charset="0"/>
                </a:rPr>
                <a:t> ≈ s</a:t>
              </a:r>
              <a:endParaRPr lang="en-GB" dirty="0"/>
            </a:p>
          </p:txBody>
        </p:sp>
      </p:grpSp>
      <p:cxnSp>
        <p:nvCxnSpPr>
          <p:cNvPr id="8" name="Elbow Connector 7"/>
          <p:cNvCxnSpPr>
            <a:cxnSpLocks/>
            <a:stCxn id="92" idx="3"/>
            <a:endCxn id="5" idx="1"/>
          </p:cNvCxnSpPr>
          <p:nvPr/>
        </p:nvCxnSpPr>
        <p:spPr>
          <a:xfrm>
            <a:off x="5453059" y="1361736"/>
            <a:ext cx="674687" cy="2384964"/>
          </a:xfrm>
          <a:prstGeom prst="bentConnector3">
            <a:avLst>
              <a:gd name="adj1" fmla="val 50000"/>
            </a:avLst>
          </a:prstGeom>
          <a:ln w="28575">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1"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16</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211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21407"/>
            <a:ext cx="1207008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An excellent teacher of Population Genetics:  Kent </a:t>
            </a:r>
            <a:r>
              <a:rPr lang="en-GB" sz="2400" dirty="0" err="1">
                <a:latin typeface="Arial" panose="020B0604020202020204" pitchFamily="34" charset="0"/>
                <a:cs typeface="Arial" panose="020B0604020202020204" pitchFamily="34" charset="0"/>
              </a:rPr>
              <a:t>Holsinger</a:t>
            </a:r>
            <a:r>
              <a:rPr lang="en-GB" sz="2400" dirty="0">
                <a:latin typeface="Arial" panose="020B0604020202020204" pitchFamily="34" charset="0"/>
                <a:cs typeface="Arial" panose="020B0604020202020204" pitchFamily="34" charset="0"/>
              </a:rPr>
              <a:t>, Connecticut, USA. www.academia.edu/2808838/Lecture_Notes_in_Population_Genetics</a:t>
            </a:r>
          </a:p>
        </p:txBody>
      </p:sp>
      <mc:AlternateContent xmlns:mc="http://schemas.openxmlformats.org/markup-compatibility/2006" xmlns:a14="http://schemas.microsoft.com/office/drawing/2010/main">
        <mc:Choice Requires="a14">
          <p:sp>
            <p:nvSpPr>
              <p:cNvPr id="5" name="Textfeld 4"/>
              <p:cNvSpPr txBox="1"/>
              <p:nvPr/>
            </p:nvSpPr>
            <p:spPr>
              <a:xfrm>
                <a:off x="6048373" y="1053768"/>
                <a:ext cx="6000221" cy="532453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With pure Drift  (</a:t>
                </a:r>
                <a:r>
                  <a:rPr lang="en-GB" dirty="0">
                    <a:solidFill>
                      <a:srgbClr val="FF0000"/>
                    </a:solidFill>
                    <a:latin typeface="Arial" panose="020B0604020202020204" pitchFamily="34" charset="0"/>
                    <a:cs typeface="Arial" panose="020B0604020202020204" pitchFamily="34" charset="0"/>
                  </a:rPr>
                  <a:t>s=0</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et cetera</a:t>
                </a:r>
                <a:r>
                  <a:rPr lang="en-GB" dirty="0">
                    <a:latin typeface="Arial" panose="020B0604020202020204" pitchFamily="34" charset="0"/>
                    <a:cs typeface="Arial" panose="020B0604020202020204" pitchFamily="34" charset="0"/>
                  </a:rPr>
                  <a:t>), we saw that the </a:t>
                </a:r>
                <a:r>
                  <a:rPr lang="en-GB" dirty="0" err="1">
                    <a:latin typeface="Arial" panose="020B0604020202020204" pitchFamily="34" charset="0"/>
                    <a:cs typeface="Arial" panose="020B0604020202020204" pitchFamily="34" charset="0"/>
                  </a:rPr>
                  <a:t>probab-ility</a:t>
                </a:r>
                <a:r>
                  <a:rPr lang="en-GB" dirty="0">
                    <a:latin typeface="Arial" panose="020B0604020202020204" pitchFamily="34" charset="0"/>
                    <a:cs typeface="Arial" panose="020B0604020202020204" pitchFamily="34" charset="0"/>
                  </a:rPr>
                  <a:t> P of an allele to be ultimately fixed is P=p(A1); </a:t>
                </a:r>
                <a:r>
                  <a:rPr lang="en-GB" dirty="0">
                    <a:solidFill>
                      <a:schemeClr val="tx1">
                        <a:lumMod val="50000"/>
                        <a:lumOff val="50000"/>
                      </a:schemeClr>
                    </a:solidFill>
                    <a:latin typeface="Arial" panose="020B0604020202020204" pitchFamily="34" charset="0"/>
                    <a:cs typeface="Arial" panose="020B0604020202020204" pitchFamily="34" charset="0"/>
                  </a:rPr>
                  <a:t>of course this occurs earlier with smaller N and later with larger N</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Yet: Now </a:t>
                </a:r>
                <a:r>
                  <a:rPr lang="en-GB" dirty="0">
                    <a:solidFill>
                      <a:srgbClr val="FF0000"/>
                    </a:solidFill>
                    <a:latin typeface="Arial" panose="020B0604020202020204" pitchFamily="34" charset="0"/>
                    <a:cs typeface="Arial" panose="020B0604020202020204" pitchFamily="34" charset="0"/>
                  </a:rPr>
                  <a:t>s≠0</a:t>
                </a:r>
                <a:r>
                  <a:rPr lang="en-GB" dirty="0">
                    <a:solidFill>
                      <a:srgbClr val="0000FF"/>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Joint action of Drift </a:t>
                </a:r>
                <a:r>
                  <a:rPr lang="en-GB" dirty="0">
                    <a:solidFill>
                      <a:srgbClr val="FF0000"/>
                    </a:solidFill>
                    <a:latin typeface="Arial" panose="020B0604020202020204" pitchFamily="34" charset="0"/>
                    <a:cs typeface="Arial" panose="020B0604020202020204" pitchFamily="34" charset="0"/>
                  </a:rPr>
                  <a:t>and Selection</a:t>
                </a:r>
                <a:r>
                  <a:rPr lang="en-GB" dirty="0">
                    <a:latin typeface="Arial" panose="020B0604020202020204" pitchFamily="34" charset="0"/>
                    <a:cs typeface="Arial" panose="020B0604020202020204" pitchFamily="34" charset="0"/>
                  </a:rPr>
                  <a:t>: What-ever the parameters are, there is a non-zero probability that even the allele coding for higher fitness gets lost.</a:t>
                </a:r>
                <a:endParaRPr lang="en-GB" sz="800" dirty="0">
                  <a:latin typeface="Arial" panose="020B0604020202020204" pitchFamily="34" charset="0"/>
                  <a:cs typeface="Arial" panose="020B0604020202020204" pitchFamily="34" charset="0"/>
                </a:endParaRPr>
              </a:p>
              <a:p>
                <a:endParaRPr lang="en-GB" sz="800" dirty="0">
                  <a:solidFill>
                    <a:srgbClr val="0000FF"/>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favourable allele A1 started with p(A1)=1/(2N), hence, N defines the initial frequency. </a:t>
                </a:r>
                <a:r>
                  <a:rPr lang="en-GB" dirty="0" err="1">
                    <a:latin typeface="Arial" panose="020B0604020202020204" pitchFamily="34" charset="0"/>
                    <a:cs typeface="Arial" panose="020B0604020202020204" pitchFamily="34" charset="0"/>
                  </a:rPr>
                  <a:t>P</a:t>
                </a:r>
                <a:r>
                  <a:rPr lang="en-GB" baseline="-25000" dirty="0" err="1">
                    <a:latin typeface="Arial" panose="020B0604020202020204" pitchFamily="34" charset="0"/>
                    <a:cs typeface="Arial" panose="020B0604020202020204" pitchFamily="34" charset="0"/>
                  </a:rPr>
                  <a:t>fix</a:t>
                </a:r>
                <a:r>
                  <a:rPr lang="en-GB" dirty="0">
                    <a:latin typeface="Arial" panose="020B0604020202020204" pitchFamily="34" charset="0"/>
                    <a:cs typeface="Arial" panose="020B0604020202020204" pitchFamily="34" charset="0"/>
                  </a:rPr>
                  <a:t>(A1) is the probability P of A1 to be ultimately fixed. We see that </a:t>
                </a:r>
                <a:r>
                  <a:rPr lang="en-GB" dirty="0" err="1">
                    <a:latin typeface="Arial" panose="020B0604020202020204" pitchFamily="34" charset="0"/>
                    <a:cs typeface="Arial" panose="020B0604020202020204" pitchFamily="34" charset="0"/>
                  </a:rPr>
                  <a:t>P</a:t>
                </a:r>
                <a:r>
                  <a:rPr lang="en-GB" baseline="-25000" dirty="0" err="1">
                    <a:latin typeface="Arial" panose="020B0604020202020204" pitchFamily="34" charset="0"/>
                    <a:cs typeface="Arial" panose="020B0604020202020204" pitchFamily="34" charset="0"/>
                  </a:rPr>
                  <a:t>fix</a:t>
                </a:r>
                <a:r>
                  <a:rPr lang="en-GB" dirty="0">
                    <a:latin typeface="Arial" panose="020B0604020202020204" pitchFamily="34" charset="0"/>
                    <a:cs typeface="Arial" panose="020B0604020202020204" pitchFamily="34" charset="0"/>
                  </a:rPr>
                  <a:t>(A1) is not depending on N but on s (selection coefficient). </a:t>
                </a:r>
                <a14:m>
                  <m:oMath xmlns:m="http://schemas.openxmlformats.org/officeDocument/2006/math">
                    <m:sSub>
                      <m:sSubPr>
                        <m:ctrlPr>
                          <a:rPr lang="en-GB" b="1" i="1">
                            <a:latin typeface="Cambria Math" panose="02040503050406030204" pitchFamily="18" charset="0"/>
                          </a:rPr>
                        </m:ctrlPr>
                      </m:sSubPr>
                      <m:e>
                        <m:r>
                          <a:rPr lang="en-GB" b="1">
                            <a:latin typeface="Cambria Math" panose="02040503050406030204" pitchFamily="18" charset="0"/>
                          </a:rPr>
                          <m:t>𝐏</m:t>
                        </m:r>
                      </m:e>
                      <m:sub>
                        <m:r>
                          <a:rPr lang="en-GB" b="1">
                            <a:latin typeface="Cambria Math" panose="02040503050406030204" pitchFamily="18" charset="0"/>
                          </a:rPr>
                          <m:t>𝐟𝐢𝐱</m:t>
                        </m:r>
                        <m:r>
                          <a:rPr lang="en-GB" b="1">
                            <a:latin typeface="Cambria Math" panose="02040503050406030204" pitchFamily="18" charset="0"/>
                          </a:rPr>
                          <m:t>. </m:t>
                        </m:r>
                      </m:sub>
                    </m:sSub>
                    <m:r>
                      <a:rPr lang="en-GB" b="1">
                        <a:latin typeface="Cambria Math" panose="02040503050406030204" pitchFamily="18" charset="0"/>
                      </a:rPr>
                      <m:t>=</m:t>
                    </m:r>
                    <m:r>
                      <a:rPr lang="en-GB" b="1">
                        <a:latin typeface="Cambria Math" panose="02040503050406030204" pitchFamily="18" charset="0"/>
                      </a:rPr>
                      <m:t>𝐬</m:t>
                    </m:r>
                  </m:oMath>
                </a14:m>
                <a:r>
                  <a:rPr lang="en-GB" b="1" dirty="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newly emerging intermediate allele with </a:t>
                </a:r>
                <a:r>
                  <a:rPr lang="en-GB"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small</a:t>
                </a:r>
                <a:r>
                  <a:rPr lang="en-GB" dirty="0">
                    <a:latin typeface="Arial" panose="020B0604020202020204" pitchFamily="34" charset="0"/>
                    <a:cs typeface="Arial" panose="020B0604020202020204" pitchFamily="34" charset="0"/>
                  </a:rPr>
                  <a:t> fitness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advantage</a:t>
                </a:r>
                <a:r>
                  <a:rPr lang="en-GB" dirty="0">
                    <a:latin typeface="Arial" panose="020B0604020202020204" pitchFamily="34" charset="0"/>
                    <a:cs typeface="Arial" panose="020B0604020202020204" pitchFamily="34" charset="0"/>
                  </a:rPr>
                  <a:t> such as </a:t>
                </a:r>
                <a:r>
                  <a:rPr lang="en-GB" dirty="0">
                    <a:solidFill>
                      <a:srgbClr val="0000FF"/>
                    </a:solidFill>
                    <a:latin typeface="Arial" panose="020B0604020202020204" pitchFamily="34" charset="0"/>
                    <a:cs typeface="Arial" panose="020B0604020202020204" pitchFamily="34" charset="0"/>
                  </a:rPr>
                  <a:t>s=0.05</a:t>
                </a:r>
                <a:r>
                  <a:rPr lang="en-GB" dirty="0">
                    <a:latin typeface="Arial" panose="020B0604020202020204" pitchFamily="34" charset="0"/>
                    <a:cs typeface="Arial" panose="020B0604020202020204" pitchFamily="34" charset="0"/>
                  </a:rPr>
                  <a:t> or ● s=0.10 will be fixed with about 5% or 10% probability, </a:t>
                </a:r>
                <a:r>
                  <a:rPr lang="en-GB" dirty="0">
                    <a:solidFill>
                      <a:schemeClr val="tx1">
                        <a:lumMod val="50000"/>
                        <a:lumOff val="50000"/>
                      </a:schemeClr>
                    </a:solidFill>
                    <a:latin typeface="Arial" panose="020B0604020202020204" pitchFamily="34" charset="0"/>
                    <a:cs typeface="Arial" panose="020B0604020202020204" pitchFamily="34" charset="0"/>
                  </a:rPr>
                  <a:t>except the population is very small. If e.g. N=1 or N=5, a newly emerging allele is </a:t>
                </a:r>
                <a:r>
                  <a:rPr lang="en-GB" dirty="0">
                    <a:latin typeface="Arial" panose="020B0604020202020204" pitchFamily="34" charset="0"/>
                    <a:cs typeface="Arial" panose="020B0604020202020204" pitchFamily="34" charset="0"/>
                  </a:rPr>
                  <a:t>not</a:t>
                </a:r>
                <a:r>
                  <a:rPr lang="en-GB" dirty="0">
                    <a:solidFill>
                      <a:schemeClr val="tx1">
                        <a:lumMod val="50000"/>
                        <a:lumOff val="50000"/>
                      </a:schemeClr>
                    </a:solidFill>
                    <a:latin typeface="Arial" panose="020B0604020202020204" pitchFamily="34" charset="0"/>
                    <a:cs typeface="Arial" panose="020B0604020202020204" pitchFamily="34" charset="0"/>
                  </a:rPr>
                  <a:t> very </a:t>
                </a:r>
                <a:r>
                  <a:rPr lang="en-GB" dirty="0">
                    <a:latin typeface="Arial" panose="020B0604020202020204" pitchFamily="34" charset="0"/>
                    <a:cs typeface="Arial" panose="020B0604020202020204" pitchFamily="34" charset="0"/>
                  </a:rPr>
                  <a:t>rare</a:t>
                </a:r>
                <a:r>
                  <a:rPr lang="en-GB" dirty="0">
                    <a:solidFill>
                      <a:schemeClr val="tx1">
                        <a:lumMod val="50000"/>
                        <a:lumOff val="50000"/>
                      </a:schemeClr>
                    </a:solidFill>
                    <a:latin typeface="Arial" panose="020B0604020202020204" pitchFamily="34" charset="0"/>
                    <a:cs typeface="Arial" panose="020B0604020202020204" pitchFamily="34" charset="0"/>
                  </a:rPr>
                  <a:t>, it would initially exist with p=0.5 or p=0.1 and hence would have a </a:t>
                </a:r>
                <a:r>
                  <a:rPr lang="en-GB" dirty="0">
                    <a:latin typeface="Arial" panose="020B0604020202020204" pitchFamily="34" charset="0"/>
                    <a:cs typeface="Arial" panose="020B0604020202020204" pitchFamily="34" charset="0"/>
                  </a:rPr>
                  <a:t>fair opportunity to be fixed</a:t>
                </a:r>
                <a:r>
                  <a:rPr lang="en-GB" dirty="0">
                    <a:solidFill>
                      <a:schemeClr val="tx1">
                        <a:lumMod val="50000"/>
                        <a:lumOff val="50000"/>
                      </a:schemeClr>
                    </a:solidFill>
                    <a:latin typeface="Arial" panose="020B0604020202020204" pitchFamily="34" charset="0"/>
                    <a:cs typeface="Arial" panose="020B0604020202020204" pitchFamily="34" charset="0"/>
                  </a:rPr>
                  <a:t>. </a:t>
                </a:r>
                <a:endParaRPr lang="en-GB" dirty="0"/>
              </a:p>
            </p:txBody>
          </p:sp>
        </mc:Choice>
        <mc:Fallback xmlns="">
          <p:sp>
            <p:nvSpPr>
              <p:cNvPr id="5" name="Textfeld 4"/>
              <p:cNvSpPr txBox="1">
                <a:spLocks noRot="1" noChangeAspect="1" noMove="1" noResize="1" noEditPoints="1" noAdjustHandles="1" noChangeArrowheads="1" noChangeShapeType="1" noTextEdit="1"/>
              </p:cNvSpPr>
              <p:nvPr/>
            </p:nvSpPr>
            <p:spPr>
              <a:xfrm>
                <a:off x="6048373" y="1053768"/>
                <a:ext cx="6000221" cy="5324535"/>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300" name="Rechteck 299"/>
          <p:cNvSpPr/>
          <p:nvPr/>
        </p:nvSpPr>
        <p:spPr>
          <a:xfrm>
            <a:off x="0" y="1103086"/>
            <a:ext cx="5834743" cy="526247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Line 6"/>
          <p:cNvSpPr>
            <a:spLocks noChangeShapeType="1"/>
          </p:cNvSpPr>
          <p:nvPr/>
        </p:nvSpPr>
        <p:spPr bwMode="auto">
          <a:xfrm flipV="1">
            <a:off x="842961" y="1382713"/>
            <a:ext cx="0" cy="4259262"/>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5" name="Line 7"/>
          <p:cNvSpPr>
            <a:spLocks noChangeShapeType="1"/>
          </p:cNvSpPr>
          <p:nvPr/>
        </p:nvSpPr>
        <p:spPr bwMode="auto">
          <a:xfrm flipV="1">
            <a:off x="5545135" y="1382713"/>
            <a:ext cx="0" cy="4259262"/>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6" name="Line 8"/>
          <p:cNvSpPr>
            <a:spLocks noChangeShapeType="1"/>
          </p:cNvSpPr>
          <p:nvPr/>
        </p:nvSpPr>
        <p:spPr bwMode="auto">
          <a:xfrm flipH="1">
            <a:off x="768349" y="5641975"/>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7" name="Line 9"/>
          <p:cNvSpPr>
            <a:spLocks noChangeShapeType="1"/>
          </p:cNvSpPr>
          <p:nvPr/>
        </p:nvSpPr>
        <p:spPr bwMode="auto">
          <a:xfrm>
            <a:off x="5545135" y="5641975"/>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8" name="Rectangle 10"/>
          <p:cNvSpPr>
            <a:spLocks noChangeArrowheads="1"/>
          </p:cNvSpPr>
          <p:nvPr/>
        </p:nvSpPr>
        <p:spPr bwMode="auto">
          <a:xfrm>
            <a:off x="428624" y="5535613"/>
            <a:ext cx="322262"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99" name="Line 11"/>
          <p:cNvSpPr>
            <a:spLocks noChangeShapeType="1"/>
          </p:cNvSpPr>
          <p:nvPr/>
        </p:nvSpPr>
        <p:spPr bwMode="auto">
          <a:xfrm flipH="1">
            <a:off x="804861" y="55864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0" name="Line 12"/>
          <p:cNvSpPr>
            <a:spLocks noChangeShapeType="1"/>
          </p:cNvSpPr>
          <p:nvPr/>
        </p:nvSpPr>
        <p:spPr bwMode="auto">
          <a:xfrm>
            <a:off x="5545135" y="55864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1" name="Line 13"/>
          <p:cNvSpPr>
            <a:spLocks noChangeShapeType="1"/>
          </p:cNvSpPr>
          <p:nvPr/>
        </p:nvSpPr>
        <p:spPr bwMode="auto">
          <a:xfrm flipH="1">
            <a:off x="804861" y="55292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2" name="Line 14"/>
          <p:cNvSpPr>
            <a:spLocks noChangeShapeType="1"/>
          </p:cNvSpPr>
          <p:nvPr/>
        </p:nvSpPr>
        <p:spPr bwMode="auto">
          <a:xfrm>
            <a:off x="5545135" y="55292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3" name="Line 15"/>
          <p:cNvSpPr>
            <a:spLocks noChangeShapeType="1"/>
          </p:cNvSpPr>
          <p:nvPr/>
        </p:nvSpPr>
        <p:spPr bwMode="auto">
          <a:xfrm flipH="1">
            <a:off x="804861" y="54721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4" name="Line 16"/>
          <p:cNvSpPr>
            <a:spLocks noChangeShapeType="1"/>
          </p:cNvSpPr>
          <p:nvPr/>
        </p:nvSpPr>
        <p:spPr bwMode="auto">
          <a:xfrm>
            <a:off x="5545135" y="54721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5" name="Line 17"/>
          <p:cNvSpPr>
            <a:spLocks noChangeShapeType="1"/>
          </p:cNvSpPr>
          <p:nvPr/>
        </p:nvSpPr>
        <p:spPr bwMode="auto">
          <a:xfrm flipH="1">
            <a:off x="804861" y="54149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6" name="Line 18"/>
          <p:cNvSpPr>
            <a:spLocks noChangeShapeType="1"/>
          </p:cNvSpPr>
          <p:nvPr/>
        </p:nvSpPr>
        <p:spPr bwMode="auto">
          <a:xfrm>
            <a:off x="5545135" y="54149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7" name="Line 19"/>
          <p:cNvSpPr>
            <a:spLocks noChangeShapeType="1"/>
          </p:cNvSpPr>
          <p:nvPr/>
        </p:nvSpPr>
        <p:spPr bwMode="auto">
          <a:xfrm flipH="1">
            <a:off x="804861" y="53578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8" name="Line 20"/>
          <p:cNvSpPr>
            <a:spLocks noChangeShapeType="1"/>
          </p:cNvSpPr>
          <p:nvPr/>
        </p:nvSpPr>
        <p:spPr bwMode="auto">
          <a:xfrm>
            <a:off x="5545135" y="53578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9" name="Line 21"/>
          <p:cNvSpPr>
            <a:spLocks noChangeShapeType="1"/>
          </p:cNvSpPr>
          <p:nvPr/>
        </p:nvSpPr>
        <p:spPr bwMode="auto">
          <a:xfrm flipH="1">
            <a:off x="804861" y="53022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0" name="Line 22"/>
          <p:cNvSpPr>
            <a:spLocks noChangeShapeType="1"/>
          </p:cNvSpPr>
          <p:nvPr/>
        </p:nvSpPr>
        <p:spPr bwMode="auto">
          <a:xfrm>
            <a:off x="5545135" y="530225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1" name="Line 23"/>
          <p:cNvSpPr>
            <a:spLocks noChangeShapeType="1"/>
          </p:cNvSpPr>
          <p:nvPr/>
        </p:nvSpPr>
        <p:spPr bwMode="auto">
          <a:xfrm flipH="1">
            <a:off x="804861" y="52451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2" name="Line 24"/>
          <p:cNvSpPr>
            <a:spLocks noChangeShapeType="1"/>
          </p:cNvSpPr>
          <p:nvPr/>
        </p:nvSpPr>
        <p:spPr bwMode="auto">
          <a:xfrm>
            <a:off x="5545135" y="524510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3" name="Line 25"/>
          <p:cNvSpPr>
            <a:spLocks noChangeShapeType="1"/>
          </p:cNvSpPr>
          <p:nvPr/>
        </p:nvSpPr>
        <p:spPr bwMode="auto">
          <a:xfrm flipH="1">
            <a:off x="804861" y="51879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4" name="Line 26"/>
          <p:cNvSpPr>
            <a:spLocks noChangeShapeType="1"/>
          </p:cNvSpPr>
          <p:nvPr/>
        </p:nvSpPr>
        <p:spPr bwMode="auto">
          <a:xfrm>
            <a:off x="5545135" y="518795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5" name="Line 27"/>
          <p:cNvSpPr>
            <a:spLocks noChangeShapeType="1"/>
          </p:cNvSpPr>
          <p:nvPr/>
        </p:nvSpPr>
        <p:spPr bwMode="auto">
          <a:xfrm flipH="1">
            <a:off x="804861" y="51308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6" name="Line 28"/>
          <p:cNvSpPr>
            <a:spLocks noChangeShapeType="1"/>
          </p:cNvSpPr>
          <p:nvPr/>
        </p:nvSpPr>
        <p:spPr bwMode="auto">
          <a:xfrm>
            <a:off x="5545135" y="513080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7" name="Line 29"/>
          <p:cNvSpPr>
            <a:spLocks noChangeShapeType="1"/>
          </p:cNvSpPr>
          <p:nvPr/>
        </p:nvSpPr>
        <p:spPr bwMode="auto">
          <a:xfrm flipH="1">
            <a:off x="768349" y="5073650"/>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8" name="Line 30"/>
          <p:cNvSpPr>
            <a:spLocks noChangeShapeType="1"/>
          </p:cNvSpPr>
          <p:nvPr/>
        </p:nvSpPr>
        <p:spPr bwMode="auto">
          <a:xfrm>
            <a:off x="5545135" y="5073650"/>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9" name="Rectangle 31"/>
          <p:cNvSpPr>
            <a:spLocks noChangeArrowheads="1"/>
          </p:cNvSpPr>
          <p:nvPr/>
        </p:nvSpPr>
        <p:spPr bwMode="auto">
          <a:xfrm>
            <a:off x="428624" y="4968875"/>
            <a:ext cx="322262"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0.1</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20" name="Line 32"/>
          <p:cNvSpPr>
            <a:spLocks noChangeShapeType="1"/>
          </p:cNvSpPr>
          <p:nvPr/>
        </p:nvSpPr>
        <p:spPr bwMode="auto">
          <a:xfrm flipH="1">
            <a:off x="804861" y="50180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1" name="Line 33"/>
          <p:cNvSpPr>
            <a:spLocks noChangeShapeType="1"/>
          </p:cNvSpPr>
          <p:nvPr/>
        </p:nvSpPr>
        <p:spPr bwMode="auto">
          <a:xfrm>
            <a:off x="5545135" y="50180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2" name="Line 34"/>
          <p:cNvSpPr>
            <a:spLocks noChangeShapeType="1"/>
          </p:cNvSpPr>
          <p:nvPr/>
        </p:nvSpPr>
        <p:spPr bwMode="auto">
          <a:xfrm flipH="1">
            <a:off x="804861" y="49609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3" name="Line 35"/>
          <p:cNvSpPr>
            <a:spLocks noChangeShapeType="1"/>
          </p:cNvSpPr>
          <p:nvPr/>
        </p:nvSpPr>
        <p:spPr bwMode="auto">
          <a:xfrm>
            <a:off x="5545135" y="496093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4" name="Line 36"/>
          <p:cNvSpPr>
            <a:spLocks noChangeShapeType="1"/>
          </p:cNvSpPr>
          <p:nvPr/>
        </p:nvSpPr>
        <p:spPr bwMode="auto">
          <a:xfrm flipH="1">
            <a:off x="804861" y="49037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5" name="Line 37"/>
          <p:cNvSpPr>
            <a:spLocks noChangeShapeType="1"/>
          </p:cNvSpPr>
          <p:nvPr/>
        </p:nvSpPr>
        <p:spPr bwMode="auto">
          <a:xfrm>
            <a:off x="5545135" y="49037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6" name="Line 38"/>
          <p:cNvSpPr>
            <a:spLocks noChangeShapeType="1"/>
          </p:cNvSpPr>
          <p:nvPr/>
        </p:nvSpPr>
        <p:spPr bwMode="auto">
          <a:xfrm flipH="1">
            <a:off x="804861" y="48466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7" name="Line 39"/>
          <p:cNvSpPr>
            <a:spLocks noChangeShapeType="1"/>
          </p:cNvSpPr>
          <p:nvPr/>
        </p:nvSpPr>
        <p:spPr bwMode="auto">
          <a:xfrm>
            <a:off x="5545135" y="484663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8" name="Line 40"/>
          <p:cNvSpPr>
            <a:spLocks noChangeShapeType="1"/>
          </p:cNvSpPr>
          <p:nvPr/>
        </p:nvSpPr>
        <p:spPr bwMode="auto">
          <a:xfrm flipH="1">
            <a:off x="804861" y="47910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9" name="Line 41"/>
          <p:cNvSpPr>
            <a:spLocks noChangeShapeType="1"/>
          </p:cNvSpPr>
          <p:nvPr/>
        </p:nvSpPr>
        <p:spPr bwMode="auto">
          <a:xfrm>
            <a:off x="5545135" y="47910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0" name="Line 42"/>
          <p:cNvSpPr>
            <a:spLocks noChangeShapeType="1"/>
          </p:cNvSpPr>
          <p:nvPr/>
        </p:nvSpPr>
        <p:spPr bwMode="auto">
          <a:xfrm flipH="1">
            <a:off x="804861" y="47339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1" name="Line 43"/>
          <p:cNvSpPr>
            <a:spLocks noChangeShapeType="1"/>
          </p:cNvSpPr>
          <p:nvPr/>
        </p:nvSpPr>
        <p:spPr bwMode="auto">
          <a:xfrm>
            <a:off x="5545135" y="47339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2" name="Line 44"/>
          <p:cNvSpPr>
            <a:spLocks noChangeShapeType="1"/>
          </p:cNvSpPr>
          <p:nvPr/>
        </p:nvSpPr>
        <p:spPr bwMode="auto">
          <a:xfrm flipH="1">
            <a:off x="804861" y="46767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3" name="Line 45"/>
          <p:cNvSpPr>
            <a:spLocks noChangeShapeType="1"/>
          </p:cNvSpPr>
          <p:nvPr/>
        </p:nvSpPr>
        <p:spPr bwMode="auto">
          <a:xfrm>
            <a:off x="5545135" y="46767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4" name="Line 46"/>
          <p:cNvSpPr>
            <a:spLocks noChangeShapeType="1"/>
          </p:cNvSpPr>
          <p:nvPr/>
        </p:nvSpPr>
        <p:spPr bwMode="auto">
          <a:xfrm flipH="1">
            <a:off x="804861" y="46196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5" name="Line 47"/>
          <p:cNvSpPr>
            <a:spLocks noChangeShapeType="1"/>
          </p:cNvSpPr>
          <p:nvPr/>
        </p:nvSpPr>
        <p:spPr bwMode="auto">
          <a:xfrm>
            <a:off x="5545135" y="46196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6" name="Line 48"/>
          <p:cNvSpPr>
            <a:spLocks noChangeShapeType="1"/>
          </p:cNvSpPr>
          <p:nvPr/>
        </p:nvSpPr>
        <p:spPr bwMode="auto">
          <a:xfrm flipH="1">
            <a:off x="804861" y="45624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7" name="Line 49"/>
          <p:cNvSpPr>
            <a:spLocks noChangeShapeType="1"/>
          </p:cNvSpPr>
          <p:nvPr/>
        </p:nvSpPr>
        <p:spPr bwMode="auto">
          <a:xfrm>
            <a:off x="5536418" y="456245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8" name="Line 50"/>
          <p:cNvSpPr>
            <a:spLocks noChangeShapeType="1"/>
          </p:cNvSpPr>
          <p:nvPr/>
        </p:nvSpPr>
        <p:spPr bwMode="auto">
          <a:xfrm flipH="1">
            <a:off x="768349" y="4506913"/>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9" name="Line 51"/>
          <p:cNvSpPr>
            <a:spLocks noChangeShapeType="1"/>
          </p:cNvSpPr>
          <p:nvPr/>
        </p:nvSpPr>
        <p:spPr bwMode="auto">
          <a:xfrm>
            <a:off x="5536418" y="4506897"/>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0" name="Rectangle 52"/>
          <p:cNvSpPr>
            <a:spLocks noChangeArrowheads="1"/>
          </p:cNvSpPr>
          <p:nvPr/>
        </p:nvSpPr>
        <p:spPr bwMode="auto">
          <a:xfrm>
            <a:off x="428624" y="4400550"/>
            <a:ext cx="322262"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41" name="Line 53"/>
          <p:cNvSpPr>
            <a:spLocks noChangeShapeType="1"/>
          </p:cNvSpPr>
          <p:nvPr/>
        </p:nvSpPr>
        <p:spPr bwMode="auto">
          <a:xfrm flipH="1">
            <a:off x="804861" y="44497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2" name="Line 54"/>
          <p:cNvSpPr>
            <a:spLocks noChangeShapeType="1"/>
          </p:cNvSpPr>
          <p:nvPr/>
        </p:nvSpPr>
        <p:spPr bwMode="auto">
          <a:xfrm>
            <a:off x="5536418" y="444974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3" name="Line 55"/>
          <p:cNvSpPr>
            <a:spLocks noChangeShapeType="1"/>
          </p:cNvSpPr>
          <p:nvPr/>
        </p:nvSpPr>
        <p:spPr bwMode="auto">
          <a:xfrm flipH="1">
            <a:off x="804861" y="43926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4" name="Line 56"/>
          <p:cNvSpPr>
            <a:spLocks noChangeShapeType="1"/>
          </p:cNvSpPr>
          <p:nvPr/>
        </p:nvSpPr>
        <p:spPr bwMode="auto">
          <a:xfrm>
            <a:off x="5536418" y="439259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5" name="Line 57"/>
          <p:cNvSpPr>
            <a:spLocks noChangeShapeType="1"/>
          </p:cNvSpPr>
          <p:nvPr/>
        </p:nvSpPr>
        <p:spPr bwMode="auto">
          <a:xfrm flipH="1">
            <a:off x="804861" y="43354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6" name="Line 58"/>
          <p:cNvSpPr>
            <a:spLocks noChangeShapeType="1"/>
          </p:cNvSpPr>
          <p:nvPr/>
        </p:nvSpPr>
        <p:spPr bwMode="auto">
          <a:xfrm>
            <a:off x="5536418" y="433544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7" name="Line 59"/>
          <p:cNvSpPr>
            <a:spLocks noChangeShapeType="1"/>
          </p:cNvSpPr>
          <p:nvPr/>
        </p:nvSpPr>
        <p:spPr bwMode="auto">
          <a:xfrm flipH="1">
            <a:off x="804861" y="42783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8" name="Line 60"/>
          <p:cNvSpPr>
            <a:spLocks noChangeShapeType="1"/>
          </p:cNvSpPr>
          <p:nvPr/>
        </p:nvSpPr>
        <p:spPr bwMode="auto">
          <a:xfrm>
            <a:off x="5536418" y="427829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9" name="Line 61"/>
          <p:cNvSpPr>
            <a:spLocks noChangeShapeType="1"/>
          </p:cNvSpPr>
          <p:nvPr/>
        </p:nvSpPr>
        <p:spPr bwMode="auto">
          <a:xfrm flipH="1">
            <a:off x="804861" y="42227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0" name="Line 62"/>
          <p:cNvSpPr>
            <a:spLocks noChangeShapeType="1"/>
          </p:cNvSpPr>
          <p:nvPr/>
        </p:nvSpPr>
        <p:spPr bwMode="auto">
          <a:xfrm>
            <a:off x="5536418" y="42227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1" name="Line 63"/>
          <p:cNvSpPr>
            <a:spLocks noChangeShapeType="1"/>
          </p:cNvSpPr>
          <p:nvPr/>
        </p:nvSpPr>
        <p:spPr bwMode="auto">
          <a:xfrm flipH="1">
            <a:off x="804861" y="41656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2" name="Line 64"/>
          <p:cNvSpPr>
            <a:spLocks noChangeShapeType="1"/>
          </p:cNvSpPr>
          <p:nvPr/>
        </p:nvSpPr>
        <p:spPr bwMode="auto">
          <a:xfrm>
            <a:off x="5536418" y="416558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3" name="Line 65"/>
          <p:cNvSpPr>
            <a:spLocks noChangeShapeType="1"/>
          </p:cNvSpPr>
          <p:nvPr/>
        </p:nvSpPr>
        <p:spPr bwMode="auto">
          <a:xfrm flipH="1">
            <a:off x="804861" y="41084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4" name="Line 66"/>
          <p:cNvSpPr>
            <a:spLocks noChangeShapeType="1"/>
          </p:cNvSpPr>
          <p:nvPr/>
        </p:nvSpPr>
        <p:spPr bwMode="auto">
          <a:xfrm>
            <a:off x="5536418" y="41084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5" name="Line 67"/>
          <p:cNvSpPr>
            <a:spLocks noChangeShapeType="1"/>
          </p:cNvSpPr>
          <p:nvPr/>
        </p:nvSpPr>
        <p:spPr bwMode="auto">
          <a:xfrm flipH="1">
            <a:off x="804861" y="40513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6" name="Line 68"/>
          <p:cNvSpPr>
            <a:spLocks noChangeShapeType="1"/>
          </p:cNvSpPr>
          <p:nvPr/>
        </p:nvSpPr>
        <p:spPr bwMode="auto">
          <a:xfrm>
            <a:off x="5536418" y="405128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7" name="Line 69"/>
          <p:cNvSpPr>
            <a:spLocks noChangeShapeType="1"/>
          </p:cNvSpPr>
          <p:nvPr/>
        </p:nvSpPr>
        <p:spPr bwMode="auto">
          <a:xfrm flipH="1">
            <a:off x="804861" y="39941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8" name="Line 70"/>
          <p:cNvSpPr>
            <a:spLocks noChangeShapeType="1"/>
          </p:cNvSpPr>
          <p:nvPr/>
        </p:nvSpPr>
        <p:spPr bwMode="auto">
          <a:xfrm>
            <a:off x="5536418" y="39941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9" name="Line 71"/>
          <p:cNvSpPr>
            <a:spLocks noChangeShapeType="1"/>
          </p:cNvSpPr>
          <p:nvPr/>
        </p:nvSpPr>
        <p:spPr bwMode="auto">
          <a:xfrm flipH="1">
            <a:off x="768349" y="3938588"/>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0" name="Line 72"/>
          <p:cNvSpPr>
            <a:spLocks noChangeShapeType="1"/>
          </p:cNvSpPr>
          <p:nvPr/>
        </p:nvSpPr>
        <p:spPr bwMode="auto">
          <a:xfrm>
            <a:off x="5536418" y="3938572"/>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1" name="Rectangle 73"/>
          <p:cNvSpPr>
            <a:spLocks noChangeArrowheads="1"/>
          </p:cNvSpPr>
          <p:nvPr/>
        </p:nvSpPr>
        <p:spPr bwMode="auto">
          <a:xfrm>
            <a:off x="428624" y="3833813"/>
            <a:ext cx="322262"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0.3</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62" name="Line 74"/>
          <p:cNvSpPr>
            <a:spLocks noChangeShapeType="1"/>
          </p:cNvSpPr>
          <p:nvPr/>
        </p:nvSpPr>
        <p:spPr bwMode="auto">
          <a:xfrm flipH="1">
            <a:off x="804861" y="38814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3" name="Line 75"/>
          <p:cNvSpPr>
            <a:spLocks noChangeShapeType="1"/>
          </p:cNvSpPr>
          <p:nvPr/>
        </p:nvSpPr>
        <p:spPr bwMode="auto">
          <a:xfrm>
            <a:off x="5536418" y="388142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4" name="Line 76"/>
          <p:cNvSpPr>
            <a:spLocks noChangeShapeType="1"/>
          </p:cNvSpPr>
          <p:nvPr/>
        </p:nvSpPr>
        <p:spPr bwMode="auto">
          <a:xfrm flipH="1">
            <a:off x="804861" y="38242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5" name="Line 77"/>
          <p:cNvSpPr>
            <a:spLocks noChangeShapeType="1"/>
          </p:cNvSpPr>
          <p:nvPr/>
        </p:nvSpPr>
        <p:spPr bwMode="auto">
          <a:xfrm>
            <a:off x="5536418" y="382427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6" name="Line 78"/>
          <p:cNvSpPr>
            <a:spLocks noChangeShapeType="1"/>
          </p:cNvSpPr>
          <p:nvPr/>
        </p:nvSpPr>
        <p:spPr bwMode="auto">
          <a:xfrm flipH="1">
            <a:off x="804861" y="37671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7" name="Line 79"/>
          <p:cNvSpPr>
            <a:spLocks noChangeShapeType="1"/>
          </p:cNvSpPr>
          <p:nvPr/>
        </p:nvSpPr>
        <p:spPr bwMode="auto">
          <a:xfrm>
            <a:off x="5536418" y="376712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8" name="Line 80"/>
          <p:cNvSpPr>
            <a:spLocks noChangeShapeType="1"/>
          </p:cNvSpPr>
          <p:nvPr/>
        </p:nvSpPr>
        <p:spPr bwMode="auto">
          <a:xfrm flipH="1">
            <a:off x="804861" y="37115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9" name="Line 81"/>
          <p:cNvSpPr>
            <a:spLocks noChangeShapeType="1"/>
          </p:cNvSpPr>
          <p:nvPr/>
        </p:nvSpPr>
        <p:spPr bwMode="auto">
          <a:xfrm>
            <a:off x="5536418" y="371155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0" name="Line 82"/>
          <p:cNvSpPr>
            <a:spLocks noChangeShapeType="1"/>
          </p:cNvSpPr>
          <p:nvPr/>
        </p:nvSpPr>
        <p:spPr bwMode="auto">
          <a:xfrm flipH="1">
            <a:off x="804861" y="36544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1" name="Line 83"/>
          <p:cNvSpPr>
            <a:spLocks noChangeShapeType="1"/>
          </p:cNvSpPr>
          <p:nvPr/>
        </p:nvSpPr>
        <p:spPr bwMode="auto">
          <a:xfrm>
            <a:off x="5536418" y="365440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2" name="Line 84"/>
          <p:cNvSpPr>
            <a:spLocks noChangeShapeType="1"/>
          </p:cNvSpPr>
          <p:nvPr/>
        </p:nvSpPr>
        <p:spPr bwMode="auto">
          <a:xfrm flipH="1">
            <a:off x="804861" y="35972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3" name="Line 85"/>
          <p:cNvSpPr>
            <a:spLocks noChangeShapeType="1"/>
          </p:cNvSpPr>
          <p:nvPr/>
        </p:nvSpPr>
        <p:spPr bwMode="auto">
          <a:xfrm>
            <a:off x="5536418" y="359725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4" name="Line 86"/>
          <p:cNvSpPr>
            <a:spLocks noChangeShapeType="1"/>
          </p:cNvSpPr>
          <p:nvPr/>
        </p:nvSpPr>
        <p:spPr bwMode="auto">
          <a:xfrm flipH="1">
            <a:off x="804861" y="35401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5" name="Line 87"/>
          <p:cNvSpPr>
            <a:spLocks noChangeShapeType="1"/>
          </p:cNvSpPr>
          <p:nvPr/>
        </p:nvSpPr>
        <p:spPr bwMode="auto">
          <a:xfrm>
            <a:off x="5536418" y="354010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6" name="Line 88"/>
          <p:cNvSpPr>
            <a:spLocks noChangeShapeType="1"/>
          </p:cNvSpPr>
          <p:nvPr/>
        </p:nvSpPr>
        <p:spPr bwMode="auto">
          <a:xfrm flipH="1">
            <a:off x="804861" y="34829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7" name="Line 89"/>
          <p:cNvSpPr>
            <a:spLocks noChangeShapeType="1"/>
          </p:cNvSpPr>
          <p:nvPr/>
        </p:nvSpPr>
        <p:spPr bwMode="auto">
          <a:xfrm>
            <a:off x="5536418" y="3482959"/>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8" name="Line 90"/>
          <p:cNvSpPr>
            <a:spLocks noChangeShapeType="1"/>
          </p:cNvSpPr>
          <p:nvPr/>
        </p:nvSpPr>
        <p:spPr bwMode="auto">
          <a:xfrm flipH="1">
            <a:off x="804861" y="34274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9" name="Line 91"/>
          <p:cNvSpPr>
            <a:spLocks noChangeShapeType="1"/>
          </p:cNvSpPr>
          <p:nvPr/>
        </p:nvSpPr>
        <p:spPr bwMode="auto">
          <a:xfrm>
            <a:off x="5536418" y="342739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0" name="Line 92"/>
          <p:cNvSpPr>
            <a:spLocks noChangeShapeType="1"/>
          </p:cNvSpPr>
          <p:nvPr/>
        </p:nvSpPr>
        <p:spPr bwMode="auto">
          <a:xfrm flipH="1">
            <a:off x="768349" y="3370263"/>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1" name="Line 93"/>
          <p:cNvSpPr>
            <a:spLocks noChangeShapeType="1"/>
          </p:cNvSpPr>
          <p:nvPr/>
        </p:nvSpPr>
        <p:spPr bwMode="auto">
          <a:xfrm>
            <a:off x="5536418" y="3370247"/>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2" name="Rectangle 94"/>
          <p:cNvSpPr>
            <a:spLocks noChangeArrowheads="1"/>
          </p:cNvSpPr>
          <p:nvPr/>
        </p:nvSpPr>
        <p:spPr bwMode="auto">
          <a:xfrm>
            <a:off x="428624" y="3265488"/>
            <a:ext cx="322262"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83" name="Line 95"/>
          <p:cNvSpPr>
            <a:spLocks noChangeShapeType="1"/>
          </p:cNvSpPr>
          <p:nvPr/>
        </p:nvSpPr>
        <p:spPr bwMode="auto">
          <a:xfrm flipH="1">
            <a:off x="804861" y="33131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4" name="Line 96"/>
          <p:cNvSpPr>
            <a:spLocks noChangeShapeType="1"/>
          </p:cNvSpPr>
          <p:nvPr/>
        </p:nvSpPr>
        <p:spPr bwMode="auto">
          <a:xfrm>
            <a:off x="5536418" y="331309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5" name="Line 97"/>
          <p:cNvSpPr>
            <a:spLocks noChangeShapeType="1"/>
          </p:cNvSpPr>
          <p:nvPr/>
        </p:nvSpPr>
        <p:spPr bwMode="auto">
          <a:xfrm flipH="1">
            <a:off x="804861" y="32559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6" name="Line 98"/>
          <p:cNvSpPr>
            <a:spLocks noChangeShapeType="1"/>
          </p:cNvSpPr>
          <p:nvPr/>
        </p:nvSpPr>
        <p:spPr bwMode="auto">
          <a:xfrm>
            <a:off x="5536418" y="3255947"/>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7" name="Line 99"/>
          <p:cNvSpPr>
            <a:spLocks noChangeShapeType="1"/>
          </p:cNvSpPr>
          <p:nvPr/>
        </p:nvSpPr>
        <p:spPr bwMode="auto">
          <a:xfrm flipH="1">
            <a:off x="804861" y="32004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8" name="Line 100"/>
          <p:cNvSpPr>
            <a:spLocks noChangeShapeType="1"/>
          </p:cNvSpPr>
          <p:nvPr/>
        </p:nvSpPr>
        <p:spPr bwMode="auto">
          <a:xfrm>
            <a:off x="5536418" y="320038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9" name="Line 101"/>
          <p:cNvSpPr>
            <a:spLocks noChangeShapeType="1"/>
          </p:cNvSpPr>
          <p:nvPr/>
        </p:nvSpPr>
        <p:spPr bwMode="auto">
          <a:xfrm flipH="1">
            <a:off x="804861" y="31432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0" name="Line 102"/>
          <p:cNvSpPr>
            <a:spLocks noChangeShapeType="1"/>
          </p:cNvSpPr>
          <p:nvPr/>
        </p:nvSpPr>
        <p:spPr bwMode="auto">
          <a:xfrm>
            <a:off x="5536418" y="31432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1" name="Line 103"/>
          <p:cNvSpPr>
            <a:spLocks noChangeShapeType="1"/>
          </p:cNvSpPr>
          <p:nvPr/>
        </p:nvSpPr>
        <p:spPr bwMode="auto">
          <a:xfrm flipH="1">
            <a:off x="804861" y="30861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2" name="Line 104"/>
          <p:cNvSpPr>
            <a:spLocks noChangeShapeType="1"/>
          </p:cNvSpPr>
          <p:nvPr/>
        </p:nvSpPr>
        <p:spPr bwMode="auto">
          <a:xfrm>
            <a:off x="5536418" y="308608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3" name="Line 105"/>
          <p:cNvSpPr>
            <a:spLocks noChangeShapeType="1"/>
          </p:cNvSpPr>
          <p:nvPr/>
        </p:nvSpPr>
        <p:spPr bwMode="auto">
          <a:xfrm flipH="1">
            <a:off x="804861" y="30289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4" name="Line 106"/>
          <p:cNvSpPr>
            <a:spLocks noChangeShapeType="1"/>
          </p:cNvSpPr>
          <p:nvPr/>
        </p:nvSpPr>
        <p:spPr bwMode="auto">
          <a:xfrm>
            <a:off x="5536418" y="3028934"/>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5" name="Line 107"/>
          <p:cNvSpPr>
            <a:spLocks noChangeShapeType="1"/>
          </p:cNvSpPr>
          <p:nvPr/>
        </p:nvSpPr>
        <p:spPr bwMode="auto">
          <a:xfrm flipH="1">
            <a:off x="804861" y="29733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6" name="Line 108"/>
          <p:cNvSpPr>
            <a:spLocks noChangeShapeType="1"/>
          </p:cNvSpPr>
          <p:nvPr/>
        </p:nvSpPr>
        <p:spPr bwMode="auto">
          <a:xfrm>
            <a:off x="5536418" y="297337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7" name="Line 109"/>
          <p:cNvSpPr>
            <a:spLocks noChangeShapeType="1"/>
          </p:cNvSpPr>
          <p:nvPr/>
        </p:nvSpPr>
        <p:spPr bwMode="auto">
          <a:xfrm flipH="1">
            <a:off x="804861" y="29162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8" name="Line 110"/>
          <p:cNvSpPr>
            <a:spLocks noChangeShapeType="1"/>
          </p:cNvSpPr>
          <p:nvPr/>
        </p:nvSpPr>
        <p:spPr bwMode="auto">
          <a:xfrm>
            <a:off x="5538604" y="291641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9" name="Line 111"/>
          <p:cNvSpPr>
            <a:spLocks noChangeShapeType="1"/>
          </p:cNvSpPr>
          <p:nvPr/>
        </p:nvSpPr>
        <p:spPr bwMode="auto">
          <a:xfrm flipH="1">
            <a:off x="804861" y="28590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0" name="Line 112"/>
          <p:cNvSpPr>
            <a:spLocks noChangeShapeType="1"/>
          </p:cNvSpPr>
          <p:nvPr/>
        </p:nvSpPr>
        <p:spPr bwMode="auto">
          <a:xfrm>
            <a:off x="5538604" y="2859262"/>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1" name="Line 113"/>
          <p:cNvSpPr>
            <a:spLocks noChangeShapeType="1"/>
          </p:cNvSpPr>
          <p:nvPr/>
        </p:nvSpPr>
        <p:spPr bwMode="auto">
          <a:xfrm flipH="1">
            <a:off x="768349" y="2803525"/>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2" name="Line 114"/>
          <p:cNvSpPr>
            <a:spLocks noChangeShapeType="1"/>
          </p:cNvSpPr>
          <p:nvPr/>
        </p:nvSpPr>
        <p:spPr bwMode="auto">
          <a:xfrm>
            <a:off x="5538604" y="2803699"/>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3" name="Rectangle 115"/>
          <p:cNvSpPr>
            <a:spLocks noChangeArrowheads="1"/>
          </p:cNvSpPr>
          <p:nvPr/>
        </p:nvSpPr>
        <p:spPr bwMode="auto">
          <a:xfrm>
            <a:off x="428624" y="2697163"/>
            <a:ext cx="322262"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0.5</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04" name="Line 116"/>
          <p:cNvSpPr>
            <a:spLocks noChangeShapeType="1"/>
          </p:cNvSpPr>
          <p:nvPr/>
        </p:nvSpPr>
        <p:spPr bwMode="auto">
          <a:xfrm flipH="1">
            <a:off x="804861" y="27463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5" name="Line 117"/>
          <p:cNvSpPr>
            <a:spLocks noChangeShapeType="1"/>
          </p:cNvSpPr>
          <p:nvPr/>
        </p:nvSpPr>
        <p:spPr bwMode="auto">
          <a:xfrm>
            <a:off x="5545135" y="27463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6" name="Line 118"/>
          <p:cNvSpPr>
            <a:spLocks noChangeShapeType="1"/>
          </p:cNvSpPr>
          <p:nvPr/>
        </p:nvSpPr>
        <p:spPr bwMode="auto">
          <a:xfrm flipH="1">
            <a:off x="804861" y="26892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7" name="Line 119"/>
          <p:cNvSpPr>
            <a:spLocks noChangeShapeType="1"/>
          </p:cNvSpPr>
          <p:nvPr/>
        </p:nvSpPr>
        <p:spPr bwMode="auto">
          <a:xfrm>
            <a:off x="5545135" y="26892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8" name="Line 120"/>
          <p:cNvSpPr>
            <a:spLocks noChangeShapeType="1"/>
          </p:cNvSpPr>
          <p:nvPr/>
        </p:nvSpPr>
        <p:spPr bwMode="auto">
          <a:xfrm flipH="1">
            <a:off x="804861" y="26320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9" name="Line 121"/>
          <p:cNvSpPr>
            <a:spLocks noChangeShapeType="1"/>
          </p:cNvSpPr>
          <p:nvPr/>
        </p:nvSpPr>
        <p:spPr bwMode="auto">
          <a:xfrm>
            <a:off x="5545135" y="26320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0" name="Line 122"/>
          <p:cNvSpPr>
            <a:spLocks noChangeShapeType="1"/>
          </p:cNvSpPr>
          <p:nvPr/>
        </p:nvSpPr>
        <p:spPr bwMode="auto">
          <a:xfrm flipH="1">
            <a:off x="804861" y="25765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1" name="Line 123"/>
          <p:cNvSpPr>
            <a:spLocks noChangeShapeType="1"/>
          </p:cNvSpPr>
          <p:nvPr/>
        </p:nvSpPr>
        <p:spPr bwMode="auto">
          <a:xfrm>
            <a:off x="5545135" y="25765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2" name="Line 124"/>
          <p:cNvSpPr>
            <a:spLocks noChangeShapeType="1"/>
          </p:cNvSpPr>
          <p:nvPr/>
        </p:nvSpPr>
        <p:spPr bwMode="auto">
          <a:xfrm flipH="1">
            <a:off x="804861" y="25193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3" name="Line 125"/>
          <p:cNvSpPr>
            <a:spLocks noChangeShapeType="1"/>
          </p:cNvSpPr>
          <p:nvPr/>
        </p:nvSpPr>
        <p:spPr bwMode="auto">
          <a:xfrm>
            <a:off x="5545135" y="25193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4" name="Line 126"/>
          <p:cNvSpPr>
            <a:spLocks noChangeShapeType="1"/>
          </p:cNvSpPr>
          <p:nvPr/>
        </p:nvSpPr>
        <p:spPr bwMode="auto">
          <a:xfrm flipH="1">
            <a:off x="804861" y="24622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5" name="Line 127"/>
          <p:cNvSpPr>
            <a:spLocks noChangeShapeType="1"/>
          </p:cNvSpPr>
          <p:nvPr/>
        </p:nvSpPr>
        <p:spPr bwMode="auto">
          <a:xfrm>
            <a:off x="5545135" y="24622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6" name="Line 128"/>
          <p:cNvSpPr>
            <a:spLocks noChangeShapeType="1"/>
          </p:cNvSpPr>
          <p:nvPr/>
        </p:nvSpPr>
        <p:spPr bwMode="auto">
          <a:xfrm flipH="1">
            <a:off x="804861" y="24050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7" name="Line 129"/>
          <p:cNvSpPr>
            <a:spLocks noChangeShapeType="1"/>
          </p:cNvSpPr>
          <p:nvPr/>
        </p:nvSpPr>
        <p:spPr bwMode="auto">
          <a:xfrm>
            <a:off x="5545135" y="24050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8" name="Line 130"/>
          <p:cNvSpPr>
            <a:spLocks noChangeShapeType="1"/>
          </p:cNvSpPr>
          <p:nvPr/>
        </p:nvSpPr>
        <p:spPr bwMode="auto">
          <a:xfrm flipH="1">
            <a:off x="804861" y="234950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9" name="Line 131"/>
          <p:cNvSpPr>
            <a:spLocks noChangeShapeType="1"/>
          </p:cNvSpPr>
          <p:nvPr/>
        </p:nvSpPr>
        <p:spPr bwMode="auto">
          <a:xfrm>
            <a:off x="5545135" y="234950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0" name="Line 132"/>
          <p:cNvSpPr>
            <a:spLocks noChangeShapeType="1"/>
          </p:cNvSpPr>
          <p:nvPr/>
        </p:nvSpPr>
        <p:spPr bwMode="auto">
          <a:xfrm flipH="1">
            <a:off x="804861" y="22923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1" name="Line 133"/>
          <p:cNvSpPr>
            <a:spLocks noChangeShapeType="1"/>
          </p:cNvSpPr>
          <p:nvPr/>
        </p:nvSpPr>
        <p:spPr bwMode="auto">
          <a:xfrm>
            <a:off x="5545135" y="229235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2" name="Line 134"/>
          <p:cNvSpPr>
            <a:spLocks noChangeShapeType="1"/>
          </p:cNvSpPr>
          <p:nvPr/>
        </p:nvSpPr>
        <p:spPr bwMode="auto">
          <a:xfrm flipH="1">
            <a:off x="768349" y="2235200"/>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3" name="Line 135"/>
          <p:cNvSpPr>
            <a:spLocks noChangeShapeType="1"/>
          </p:cNvSpPr>
          <p:nvPr/>
        </p:nvSpPr>
        <p:spPr bwMode="auto">
          <a:xfrm>
            <a:off x="5545135" y="2235200"/>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4" name="Rectangle 136"/>
          <p:cNvSpPr>
            <a:spLocks noChangeArrowheads="1"/>
          </p:cNvSpPr>
          <p:nvPr/>
        </p:nvSpPr>
        <p:spPr bwMode="auto">
          <a:xfrm>
            <a:off x="428624" y="2128838"/>
            <a:ext cx="322262"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25" name="Line 137"/>
          <p:cNvSpPr>
            <a:spLocks noChangeShapeType="1"/>
          </p:cNvSpPr>
          <p:nvPr/>
        </p:nvSpPr>
        <p:spPr bwMode="auto">
          <a:xfrm flipH="1">
            <a:off x="804861" y="2178050"/>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6" name="Line 138"/>
          <p:cNvSpPr>
            <a:spLocks noChangeShapeType="1"/>
          </p:cNvSpPr>
          <p:nvPr/>
        </p:nvSpPr>
        <p:spPr bwMode="auto">
          <a:xfrm>
            <a:off x="5545135" y="2178050"/>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7" name="Line 139"/>
          <p:cNvSpPr>
            <a:spLocks noChangeShapeType="1"/>
          </p:cNvSpPr>
          <p:nvPr/>
        </p:nvSpPr>
        <p:spPr bwMode="auto">
          <a:xfrm flipH="1">
            <a:off x="804861" y="21224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8" name="Line 140"/>
          <p:cNvSpPr>
            <a:spLocks noChangeShapeType="1"/>
          </p:cNvSpPr>
          <p:nvPr/>
        </p:nvSpPr>
        <p:spPr bwMode="auto">
          <a:xfrm>
            <a:off x="5545135" y="21224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9" name="Line 141"/>
          <p:cNvSpPr>
            <a:spLocks noChangeShapeType="1"/>
          </p:cNvSpPr>
          <p:nvPr/>
        </p:nvSpPr>
        <p:spPr bwMode="auto">
          <a:xfrm flipH="1">
            <a:off x="804861" y="20653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0" name="Line 142"/>
          <p:cNvSpPr>
            <a:spLocks noChangeShapeType="1"/>
          </p:cNvSpPr>
          <p:nvPr/>
        </p:nvSpPr>
        <p:spPr bwMode="auto">
          <a:xfrm>
            <a:off x="5545135" y="206533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1" name="Line 143"/>
          <p:cNvSpPr>
            <a:spLocks noChangeShapeType="1"/>
          </p:cNvSpPr>
          <p:nvPr/>
        </p:nvSpPr>
        <p:spPr bwMode="auto">
          <a:xfrm flipH="1">
            <a:off x="804861" y="20081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2" name="Line 144"/>
          <p:cNvSpPr>
            <a:spLocks noChangeShapeType="1"/>
          </p:cNvSpPr>
          <p:nvPr/>
        </p:nvSpPr>
        <p:spPr bwMode="auto">
          <a:xfrm>
            <a:off x="5545135" y="20081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3" name="Line 145"/>
          <p:cNvSpPr>
            <a:spLocks noChangeShapeType="1"/>
          </p:cNvSpPr>
          <p:nvPr/>
        </p:nvSpPr>
        <p:spPr bwMode="auto">
          <a:xfrm flipH="1">
            <a:off x="804861" y="195103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4" name="Line 146"/>
          <p:cNvSpPr>
            <a:spLocks noChangeShapeType="1"/>
          </p:cNvSpPr>
          <p:nvPr/>
        </p:nvSpPr>
        <p:spPr bwMode="auto">
          <a:xfrm>
            <a:off x="5545135" y="195103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5" name="Line 147"/>
          <p:cNvSpPr>
            <a:spLocks noChangeShapeType="1"/>
          </p:cNvSpPr>
          <p:nvPr/>
        </p:nvSpPr>
        <p:spPr bwMode="auto">
          <a:xfrm flipH="1">
            <a:off x="804861" y="1893888"/>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6" name="Line 148"/>
          <p:cNvSpPr>
            <a:spLocks noChangeShapeType="1"/>
          </p:cNvSpPr>
          <p:nvPr/>
        </p:nvSpPr>
        <p:spPr bwMode="auto">
          <a:xfrm>
            <a:off x="5545135" y="1893888"/>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7" name="Line 149"/>
          <p:cNvSpPr>
            <a:spLocks noChangeShapeType="1"/>
          </p:cNvSpPr>
          <p:nvPr/>
        </p:nvSpPr>
        <p:spPr bwMode="auto">
          <a:xfrm flipH="1">
            <a:off x="804861" y="18383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8" name="Line 150"/>
          <p:cNvSpPr>
            <a:spLocks noChangeShapeType="1"/>
          </p:cNvSpPr>
          <p:nvPr/>
        </p:nvSpPr>
        <p:spPr bwMode="auto">
          <a:xfrm>
            <a:off x="5545135" y="18383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9" name="Line 151"/>
          <p:cNvSpPr>
            <a:spLocks noChangeShapeType="1"/>
          </p:cNvSpPr>
          <p:nvPr/>
        </p:nvSpPr>
        <p:spPr bwMode="auto">
          <a:xfrm flipH="1">
            <a:off x="804861" y="178117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0" name="Line 152"/>
          <p:cNvSpPr>
            <a:spLocks noChangeShapeType="1"/>
          </p:cNvSpPr>
          <p:nvPr/>
        </p:nvSpPr>
        <p:spPr bwMode="auto">
          <a:xfrm>
            <a:off x="5545135" y="178117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1" name="Line 153"/>
          <p:cNvSpPr>
            <a:spLocks noChangeShapeType="1"/>
          </p:cNvSpPr>
          <p:nvPr/>
        </p:nvSpPr>
        <p:spPr bwMode="auto">
          <a:xfrm flipH="1">
            <a:off x="804861" y="17240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2" name="Line 154"/>
          <p:cNvSpPr>
            <a:spLocks noChangeShapeType="1"/>
          </p:cNvSpPr>
          <p:nvPr/>
        </p:nvSpPr>
        <p:spPr bwMode="auto">
          <a:xfrm>
            <a:off x="5545135" y="17240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3" name="Line 155"/>
          <p:cNvSpPr>
            <a:spLocks noChangeShapeType="1"/>
          </p:cNvSpPr>
          <p:nvPr/>
        </p:nvSpPr>
        <p:spPr bwMode="auto">
          <a:xfrm flipH="1">
            <a:off x="768349" y="1666875"/>
            <a:ext cx="746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4" name="Line 156"/>
          <p:cNvSpPr>
            <a:spLocks noChangeShapeType="1"/>
          </p:cNvSpPr>
          <p:nvPr/>
        </p:nvSpPr>
        <p:spPr bwMode="auto">
          <a:xfrm>
            <a:off x="5545135" y="1666875"/>
            <a:ext cx="73025"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5" name="Rectangle 157"/>
          <p:cNvSpPr>
            <a:spLocks noChangeArrowheads="1"/>
          </p:cNvSpPr>
          <p:nvPr/>
        </p:nvSpPr>
        <p:spPr bwMode="auto">
          <a:xfrm>
            <a:off x="428624" y="1560513"/>
            <a:ext cx="322262"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0.7</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46" name="Line 158"/>
          <p:cNvSpPr>
            <a:spLocks noChangeShapeType="1"/>
          </p:cNvSpPr>
          <p:nvPr/>
        </p:nvSpPr>
        <p:spPr bwMode="auto">
          <a:xfrm flipH="1">
            <a:off x="804861" y="1609725"/>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7" name="Line 159"/>
          <p:cNvSpPr>
            <a:spLocks noChangeShapeType="1"/>
          </p:cNvSpPr>
          <p:nvPr/>
        </p:nvSpPr>
        <p:spPr bwMode="auto">
          <a:xfrm>
            <a:off x="5545135" y="1609725"/>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8" name="Line 160"/>
          <p:cNvSpPr>
            <a:spLocks noChangeShapeType="1"/>
          </p:cNvSpPr>
          <p:nvPr/>
        </p:nvSpPr>
        <p:spPr bwMode="auto">
          <a:xfrm flipH="1">
            <a:off x="804861" y="15541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9" name="Line 161"/>
          <p:cNvSpPr>
            <a:spLocks noChangeShapeType="1"/>
          </p:cNvSpPr>
          <p:nvPr/>
        </p:nvSpPr>
        <p:spPr bwMode="auto">
          <a:xfrm>
            <a:off x="5545135" y="15541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0" name="Line 162"/>
          <p:cNvSpPr>
            <a:spLocks noChangeShapeType="1"/>
          </p:cNvSpPr>
          <p:nvPr/>
        </p:nvSpPr>
        <p:spPr bwMode="auto">
          <a:xfrm flipH="1">
            <a:off x="804861" y="14970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1" name="Line 163"/>
          <p:cNvSpPr>
            <a:spLocks noChangeShapeType="1"/>
          </p:cNvSpPr>
          <p:nvPr/>
        </p:nvSpPr>
        <p:spPr bwMode="auto">
          <a:xfrm>
            <a:off x="5545135" y="14970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2" name="Line 164"/>
          <p:cNvSpPr>
            <a:spLocks noChangeShapeType="1"/>
          </p:cNvSpPr>
          <p:nvPr/>
        </p:nvSpPr>
        <p:spPr bwMode="auto">
          <a:xfrm flipH="1">
            <a:off x="804861" y="143986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3" name="Line 165"/>
          <p:cNvSpPr>
            <a:spLocks noChangeShapeType="1"/>
          </p:cNvSpPr>
          <p:nvPr/>
        </p:nvSpPr>
        <p:spPr bwMode="auto">
          <a:xfrm>
            <a:off x="5545135" y="143986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4" name="Line 166"/>
          <p:cNvSpPr>
            <a:spLocks noChangeShapeType="1"/>
          </p:cNvSpPr>
          <p:nvPr/>
        </p:nvSpPr>
        <p:spPr bwMode="auto">
          <a:xfrm flipH="1">
            <a:off x="804861" y="1382713"/>
            <a:ext cx="38100"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5" name="Line 167"/>
          <p:cNvSpPr>
            <a:spLocks noChangeShapeType="1"/>
          </p:cNvSpPr>
          <p:nvPr/>
        </p:nvSpPr>
        <p:spPr bwMode="auto">
          <a:xfrm>
            <a:off x="5545135" y="1382713"/>
            <a:ext cx="36512"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6" name="Rectangle 168"/>
          <p:cNvSpPr>
            <a:spLocks noChangeArrowheads="1"/>
          </p:cNvSpPr>
          <p:nvPr/>
        </p:nvSpPr>
        <p:spPr bwMode="auto">
          <a:xfrm rot="16200000">
            <a:off x="-655445" y="3581905"/>
            <a:ext cx="1764907"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GB" altLang="de-DE" b="0" i="0" u="none" strike="noStrike" cap="none" normalizeH="0" baseline="0" dirty="0">
                <a:ln>
                  <a:noFill/>
                </a:ln>
                <a:solidFill>
                  <a:srgbClr val="000000"/>
                </a:solidFill>
                <a:effectLst/>
                <a:highlight>
                  <a:srgbClr val="C0C0C0"/>
                </a:highlight>
                <a:latin typeface="Arial" panose="020B0604020202020204" pitchFamily="34" charset="0"/>
              </a:rPr>
              <a:t>Probability </a:t>
            </a:r>
            <a:r>
              <a:rPr kumimoji="0" lang="en-GB" altLang="de-DE" b="0" i="0" u="none" strike="noStrike" cap="none" normalizeH="0" baseline="0" dirty="0" err="1">
                <a:ln>
                  <a:noFill/>
                </a:ln>
                <a:solidFill>
                  <a:srgbClr val="000000"/>
                </a:solidFill>
                <a:effectLst/>
                <a:highlight>
                  <a:srgbClr val="C0C0C0"/>
                </a:highlight>
                <a:latin typeface="Arial" panose="020B0604020202020204" pitchFamily="34" charset="0"/>
              </a:rPr>
              <a:t>P</a:t>
            </a:r>
            <a:r>
              <a:rPr kumimoji="0" lang="en-GB" altLang="de-DE" b="0" i="0" u="none" strike="noStrike" cap="none" normalizeH="0" baseline="-25000" dirty="0" err="1">
                <a:ln>
                  <a:noFill/>
                </a:ln>
                <a:solidFill>
                  <a:srgbClr val="000000"/>
                </a:solidFill>
                <a:effectLst/>
                <a:highlight>
                  <a:srgbClr val="C0C0C0"/>
                </a:highlight>
                <a:latin typeface="Arial" panose="020B0604020202020204" pitchFamily="34" charset="0"/>
              </a:rPr>
              <a:t>fix</a:t>
            </a:r>
            <a:r>
              <a:rPr kumimoji="0" lang="en-GB" altLang="de-DE" b="0" i="0" u="none" strike="noStrike" cap="none" normalizeH="0" baseline="0" dirty="0">
                <a:ln>
                  <a:noFill/>
                </a:ln>
                <a:solidFill>
                  <a:srgbClr val="000000"/>
                </a:solidFill>
                <a:effectLst/>
                <a:highlight>
                  <a:srgbClr val="C0C0C0"/>
                </a:highlight>
                <a:latin typeface="Arial" panose="020B0604020202020204" pitchFamily="34" charset="0"/>
              </a:rPr>
              <a:t>(A</a:t>
            </a:r>
            <a:r>
              <a:rPr kumimoji="0" lang="en-GB" altLang="de-DE" b="0" i="0" u="none" strike="noStrike" cap="none" normalizeH="0" baseline="-25000" dirty="0">
                <a:ln>
                  <a:noFill/>
                </a:ln>
                <a:solidFill>
                  <a:srgbClr val="000000"/>
                </a:solidFill>
                <a:effectLst/>
                <a:highlight>
                  <a:srgbClr val="C0C0C0"/>
                </a:highlight>
                <a:latin typeface="Arial" panose="020B0604020202020204" pitchFamily="34" charset="0"/>
              </a:rPr>
              <a:t>1</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257" name="Line 169"/>
          <p:cNvSpPr>
            <a:spLocks noChangeShapeType="1"/>
          </p:cNvSpPr>
          <p:nvPr/>
        </p:nvSpPr>
        <p:spPr bwMode="auto">
          <a:xfrm>
            <a:off x="842961" y="5641975"/>
            <a:ext cx="4702174"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8" name="Line 170"/>
          <p:cNvSpPr>
            <a:spLocks noChangeShapeType="1"/>
          </p:cNvSpPr>
          <p:nvPr/>
        </p:nvSpPr>
        <p:spPr bwMode="auto">
          <a:xfrm>
            <a:off x="842961" y="1382713"/>
            <a:ext cx="4702174" cy="0"/>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9" name="Line 171"/>
          <p:cNvSpPr>
            <a:spLocks noChangeShapeType="1"/>
          </p:cNvSpPr>
          <p:nvPr/>
        </p:nvSpPr>
        <p:spPr bwMode="auto">
          <a:xfrm>
            <a:off x="842961"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60" name="Rectangle 172"/>
          <p:cNvSpPr>
            <a:spLocks noChangeArrowheads="1"/>
          </p:cNvSpPr>
          <p:nvPr/>
        </p:nvSpPr>
        <p:spPr bwMode="auto">
          <a:xfrm>
            <a:off x="755649" y="5754688"/>
            <a:ext cx="174625"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61" name="Line 173"/>
          <p:cNvSpPr>
            <a:spLocks noChangeShapeType="1"/>
          </p:cNvSpPr>
          <p:nvPr/>
        </p:nvSpPr>
        <p:spPr bwMode="auto">
          <a:xfrm>
            <a:off x="973136"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62" name="Line 174"/>
          <p:cNvSpPr>
            <a:spLocks noChangeShapeType="1"/>
          </p:cNvSpPr>
          <p:nvPr/>
        </p:nvSpPr>
        <p:spPr bwMode="auto">
          <a:xfrm>
            <a:off x="1103311"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63" name="Line 175"/>
          <p:cNvSpPr>
            <a:spLocks noChangeShapeType="1"/>
          </p:cNvSpPr>
          <p:nvPr/>
        </p:nvSpPr>
        <p:spPr bwMode="auto">
          <a:xfrm>
            <a:off x="1233486"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64" name="Rectangle 176"/>
          <p:cNvSpPr>
            <a:spLocks noChangeArrowheads="1"/>
          </p:cNvSpPr>
          <p:nvPr/>
        </p:nvSpPr>
        <p:spPr bwMode="auto">
          <a:xfrm>
            <a:off x="1096961" y="5754688"/>
            <a:ext cx="27305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12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65" name="Line 177"/>
          <p:cNvSpPr>
            <a:spLocks noChangeShapeType="1"/>
          </p:cNvSpPr>
          <p:nvPr/>
        </p:nvSpPr>
        <p:spPr bwMode="auto">
          <a:xfrm>
            <a:off x="1365249"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66" name="Line 178"/>
          <p:cNvSpPr>
            <a:spLocks noChangeShapeType="1"/>
          </p:cNvSpPr>
          <p:nvPr/>
        </p:nvSpPr>
        <p:spPr bwMode="auto">
          <a:xfrm>
            <a:off x="1495424"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67" name="Line 179"/>
          <p:cNvSpPr>
            <a:spLocks noChangeShapeType="1"/>
          </p:cNvSpPr>
          <p:nvPr/>
        </p:nvSpPr>
        <p:spPr bwMode="auto">
          <a:xfrm>
            <a:off x="1625599"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68" name="Rectangle 180"/>
          <p:cNvSpPr>
            <a:spLocks noChangeArrowheads="1"/>
          </p:cNvSpPr>
          <p:nvPr/>
        </p:nvSpPr>
        <p:spPr bwMode="auto">
          <a:xfrm>
            <a:off x="1490661" y="5754688"/>
            <a:ext cx="27305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24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69" name="Line 181"/>
          <p:cNvSpPr>
            <a:spLocks noChangeShapeType="1"/>
          </p:cNvSpPr>
          <p:nvPr/>
        </p:nvSpPr>
        <p:spPr bwMode="auto">
          <a:xfrm>
            <a:off x="175577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0" name="Line 182"/>
          <p:cNvSpPr>
            <a:spLocks noChangeShapeType="1"/>
          </p:cNvSpPr>
          <p:nvPr/>
        </p:nvSpPr>
        <p:spPr bwMode="auto">
          <a:xfrm>
            <a:off x="1887536"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1" name="Line 183"/>
          <p:cNvSpPr>
            <a:spLocks noChangeShapeType="1"/>
          </p:cNvSpPr>
          <p:nvPr/>
        </p:nvSpPr>
        <p:spPr bwMode="auto">
          <a:xfrm>
            <a:off x="2017711"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2" name="Rectangle 184"/>
          <p:cNvSpPr>
            <a:spLocks noChangeArrowheads="1"/>
          </p:cNvSpPr>
          <p:nvPr/>
        </p:nvSpPr>
        <p:spPr bwMode="auto">
          <a:xfrm>
            <a:off x="1881186" y="5754688"/>
            <a:ext cx="27305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36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73" name="Line 185"/>
          <p:cNvSpPr>
            <a:spLocks noChangeShapeType="1"/>
          </p:cNvSpPr>
          <p:nvPr/>
        </p:nvSpPr>
        <p:spPr bwMode="auto">
          <a:xfrm>
            <a:off x="214947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4" name="Line 186"/>
          <p:cNvSpPr>
            <a:spLocks noChangeShapeType="1"/>
          </p:cNvSpPr>
          <p:nvPr/>
        </p:nvSpPr>
        <p:spPr bwMode="auto">
          <a:xfrm>
            <a:off x="2279648"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5" name="Line 187"/>
          <p:cNvSpPr>
            <a:spLocks noChangeShapeType="1"/>
          </p:cNvSpPr>
          <p:nvPr/>
        </p:nvSpPr>
        <p:spPr bwMode="auto">
          <a:xfrm>
            <a:off x="2409823"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6" name="Rectangle 188"/>
          <p:cNvSpPr>
            <a:spLocks noChangeArrowheads="1"/>
          </p:cNvSpPr>
          <p:nvPr/>
        </p:nvSpPr>
        <p:spPr bwMode="auto">
          <a:xfrm>
            <a:off x="2273298" y="5754688"/>
            <a:ext cx="27305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48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77" name="Line 189"/>
          <p:cNvSpPr>
            <a:spLocks noChangeShapeType="1"/>
          </p:cNvSpPr>
          <p:nvPr/>
        </p:nvSpPr>
        <p:spPr bwMode="auto">
          <a:xfrm>
            <a:off x="2539998"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8" name="Line 190"/>
          <p:cNvSpPr>
            <a:spLocks noChangeShapeType="1"/>
          </p:cNvSpPr>
          <p:nvPr/>
        </p:nvSpPr>
        <p:spPr bwMode="auto">
          <a:xfrm>
            <a:off x="267017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9" name="Line 191"/>
          <p:cNvSpPr>
            <a:spLocks noChangeShapeType="1"/>
          </p:cNvSpPr>
          <p:nvPr/>
        </p:nvSpPr>
        <p:spPr bwMode="auto">
          <a:xfrm>
            <a:off x="2801936"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0" name="Rectangle 192"/>
          <p:cNvSpPr>
            <a:spLocks noChangeArrowheads="1"/>
          </p:cNvSpPr>
          <p:nvPr/>
        </p:nvSpPr>
        <p:spPr bwMode="auto">
          <a:xfrm>
            <a:off x="2665411" y="5754688"/>
            <a:ext cx="27305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60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81" name="Line 193"/>
          <p:cNvSpPr>
            <a:spLocks noChangeShapeType="1"/>
          </p:cNvSpPr>
          <p:nvPr/>
        </p:nvSpPr>
        <p:spPr bwMode="auto">
          <a:xfrm>
            <a:off x="2932111"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2" name="Line 194"/>
          <p:cNvSpPr>
            <a:spLocks noChangeShapeType="1"/>
          </p:cNvSpPr>
          <p:nvPr/>
        </p:nvSpPr>
        <p:spPr bwMode="auto">
          <a:xfrm>
            <a:off x="3062286"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3" name="Line 195"/>
          <p:cNvSpPr>
            <a:spLocks noChangeShapeType="1"/>
          </p:cNvSpPr>
          <p:nvPr/>
        </p:nvSpPr>
        <p:spPr bwMode="auto">
          <a:xfrm>
            <a:off x="3194048"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4" name="Rectangle 196"/>
          <p:cNvSpPr>
            <a:spLocks noChangeArrowheads="1"/>
          </p:cNvSpPr>
          <p:nvPr/>
        </p:nvSpPr>
        <p:spPr bwMode="auto">
          <a:xfrm>
            <a:off x="3057523" y="5754688"/>
            <a:ext cx="27305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72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85" name="Line 197"/>
          <p:cNvSpPr>
            <a:spLocks noChangeShapeType="1"/>
          </p:cNvSpPr>
          <p:nvPr/>
        </p:nvSpPr>
        <p:spPr bwMode="auto">
          <a:xfrm>
            <a:off x="332422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6" name="Line 198"/>
          <p:cNvSpPr>
            <a:spLocks noChangeShapeType="1"/>
          </p:cNvSpPr>
          <p:nvPr/>
        </p:nvSpPr>
        <p:spPr bwMode="auto">
          <a:xfrm>
            <a:off x="3454398"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7" name="Line 199"/>
          <p:cNvSpPr>
            <a:spLocks noChangeShapeType="1"/>
          </p:cNvSpPr>
          <p:nvPr/>
        </p:nvSpPr>
        <p:spPr bwMode="auto">
          <a:xfrm>
            <a:off x="3586160"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8" name="Rectangle 200"/>
          <p:cNvSpPr>
            <a:spLocks noChangeArrowheads="1"/>
          </p:cNvSpPr>
          <p:nvPr/>
        </p:nvSpPr>
        <p:spPr bwMode="auto">
          <a:xfrm>
            <a:off x="3449635" y="5754688"/>
            <a:ext cx="27305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84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89" name="Line 201"/>
          <p:cNvSpPr>
            <a:spLocks noChangeShapeType="1"/>
          </p:cNvSpPr>
          <p:nvPr/>
        </p:nvSpPr>
        <p:spPr bwMode="auto">
          <a:xfrm>
            <a:off x="3716335"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0" name="Line 202"/>
          <p:cNvSpPr>
            <a:spLocks noChangeShapeType="1"/>
          </p:cNvSpPr>
          <p:nvPr/>
        </p:nvSpPr>
        <p:spPr bwMode="auto">
          <a:xfrm>
            <a:off x="3846510"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1" name="Line 203"/>
          <p:cNvSpPr>
            <a:spLocks noChangeShapeType="1"/>
          </p:cNvSpPr>
          <p:nvPr/>
        </p:nvSpPr>
        <p:spPr bwMode="auto">
          <a:xfrm>
            <a:off x="3976685"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2" name="Rectangle 204"/>
          <p:cNvSpPr>
            <a:spLocks noChangeArrowheads="1"/>
          </p:cNvSpPr>
          <p:nvPr/>
        </p:nvSpPr>
        <p:spPr bwMode="auto">
          <a:xfrm>
            <a:off x="3841748" y="5754688"/>
            <a:ext cx="27305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96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9" name="Line 206"/>
          <p:cNvSpPr>
            <a:spLocks noChangeShapeType="1"/>
          </p:cNvSpPr>
          <p:nvPr/>
        </p:nvSpPr>
        <p:spPr bwMode="auto">
          <a:xfrm>
            <a:off x="4106860"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 name="Line 207"/>
          <p:cNvSpPr>
            <a:spLocks noChangeShapeType="1"/>
          </p:cNvSpPr>
          <p:nvPr/>
        </p:nvSpPr>
        <p:spPr bwMode="auto">
          <a:xfrm>
            <a:off x="4238623"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 name="Line 208"/>
          <p:cNvSpPr>
            <a:spLocks noChangeShapeType="1"/>
          </p:cNvSpPr>
          <p:nvPr/>
        </p:nvSpPr>
        <p:spPr bwMode="auto">
          <a:xfrm>
            <a:off x="4370385"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 name="Rectangle 209"/>
          <p:cNvSpPr>
            <a:spLocks noChangeArrowheads="1"/>
          </p:cNvSpPr>
          <p:nvPr/>
        </p:nvSpPr>
        <p:spPr bwMode="auto">
          <a:xfrm>
            <a:off x="4186235" y="5754688"/>
            <a:ext cx="36830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108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3" name="Line 210"/>
          <p:cNvSpPr>
            <a:spLocks noChangeShapeType="1"/>
          </p:cNvSpPr>
          <p:nvPr/>
        </p:nvSpPr>
        <p:spPr bwMode="auto">
          <a:xfrm>
            <a:off x="4500560"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 name="Line 211"/>
          <p:cNvSpPr>
            <a:spLocks noChangeShapeType="1"/>
          </p:cNvSpPr>
          <p:nvPr/>
        </p:nvSpPr>
        <p:spPr bwMode="auto">
          <a:xfrm>
            <a:off x="4630735"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 name="Line 212"/>
          <p:cNvSpPr>
            <a:spLocks noChangeShapeType="1"/>
          </p:cNvSpPr>
          <p:nvPr/>
        </p:nvSpPr>
        <p:spPr bwMode="auto">
          <a:xfrm>
            <a:off x="4760910"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 name="Rectangle 213"/>
          <p:cNvSpPr>
            <a:spLocks noChangeArrowheads="1"/>
          </p:cNvSpPr>
          <p:nvPr/>
        </p:nvSpPr>
        <p:spPr bwMode="auto">
          <a:xfrm>
            <a:off x="4576760" y="5754688"/>
            <a:ext cx="36830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120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7" name="Line 214"/>
          <p:cNvSpPr>
            <a:spLocks noChangeShapeType="1"/>
          </p:cNvSpPr>
          <p:nvPr/>
        </p:nvSpPr>
        <p:spPr bwMode="auto">
          <a:xfrm>
            <a:off x="4891085"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Line 215"/>
          <p:cNvSpPr>
            <a:spLocks noChangeShapeType="1"/>
          </p:cNvSpPr>
          <p:nvPr/>
        </p:nvSpPr>
        <p:spPr bwMode="auto">
          <a:xfrm>
            <a:off x="5022847"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 name="Line 216"/>
          <p:cNvSpPr>
            <a:spLocks noChangeShapeType="1"/>
          </p:cNvSpPr>
          <p:nvPr/>
        </p:nvSpPr>
        <p:spPr bwMode="auto">
          <a:xfrm>
            <a:off x="5153022"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Rectangle 217"/>
          <p:cNvSpPr>
            <a:spLocks noChangeArrowheads="1"/>
          </p:cNvSpPr>
          <p:nvPr/>
        </p:nvSpPr>
        <p:spPr bwMode="auto">
          <a:xfrm>
            <a:off x="4968872" y="5754688"/>
            <a:ext cx="36830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132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1" name="Line 218"/>
          <p:cNvSpPr>
            <a:spLocks noChangeShapeType="1"/>
          </p:cNvSpPr>
          <p:nvPr/>
        </p:nvSpPr>
        <p:spPr bwMode="auto">
          <a:xfrm>
            <a:off x="5283197"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 name="Line 219"/>
          <p:cNvSpPr>
            <a:spLocks noChangeShapeType="1"/>
          </p:cNvSpPr>
          <p:nvPr/>
        </p:nvSpPr>
        <p:spPr bwMode="auto">
          <a:xfrm>
            <a:off x="5413372" y="5641975"/>
            <a:ext cx="0" cy="46037"/>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 name="Line 220"/>
          <p:cNvSpPr>
            <a:spLocks noChangeShapeType="1"/>
          </p:cNvSpPr>
          <p:nvPr/>
        </p:nvSpPr>
        <p:spPr bwMode="auto">
          <a:xfrm>
            <a:off x="5545135" y="5641975"/>
            <a:ext cx="0" cy="92075"/>
          </a:xfrm>
          <a:prstGeom prst="lin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Rectangle 221"/>
          <p:cNvSpPr>
            <a:spLocks noChangeArrowheads="1"/>
          </p:cNvSpPr>
          <p:nvPr/>
        </p:nvSpPr>
        <p:spPr bwMode="auto">
          <a:xfrm>
            <a:off x="5360985" y="5754688"/>
            <a:ext cx="368300" cy="2889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rPr>
              <a:t>144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5" name="Rectangle 222"/>
          <p:cNvSpPr>
            <a:spLocks noChangeArrowheads="1"/>
          </p:cNvSpPr>
          <p:nvPr/>
        </p:nvSpPr>
        <p:spPr bwMode="auto">
          <a:xfrm>
            <a:off x="2370136" y="5969000"/>
            <a:ext cx="1833562" cy="2762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N, </a:t>
            </a:r>
            <a:r>
              <a:rPr kumimoji="0" lang="de-DE" altLang="de-DE" b="0" i="0" u="none" strike="noStrike" cap="none" normalizeH="0" baseline="0" dirty="0" err="1">
                <a:ln>
                  <a:noFill/>
                </a:ln>
                <a:solidFill>
                  <a:srgbClr val="000000"/>
                </a:solidFill>
                <a:effectLst/>
                <a:latin typeface="Arial" panose="020B0604020202020204" pitchFamily="34" charset="0"/>
              </a:rPr>
              <a:t>population</a:t>
            </a:r>
            <a:r>
              <a:rPr kumimoji="0" lang="de-DE" altLang="de-DE" b="0" i="0" u="none" strike="noStrike" cap="none" normalizeH="0" baseline="0" dirty="0">
                <a:ln>
                  <a:noFill/>
                </a:ln>
                <a:solidFill>
                  <a:srgbClr val="000000"/>
                </a:solidFill>
                <a:effectLst/>
                <a:latin typeface="Arial" panose="020B0604020202020204" pitchFamily="34" charset="0"/>
              </a:rPr>
              <a:t> </a:t>
            </a:r>
            <a:r>
              <a:rPr kumimoji="0" lang="de-DE" altLang="de-DE" b="0" i="0" u="none" strike="noStrike" cap="none" normalizeH="0" baseline="0" dirty="0" err="1">
                <a:ln>
                  <a:noFill/>
                </a:ln>
                <a:solidFill>
                  <a:srgbClr val="000000"/>
                </a:solidFill>
                <a:effectLst/>
                <a:latin typeface="Arial" panose="020B0604020202020204" pitchFamily="34" charset="0"/>
              </a:rPr>
              <a:t>size</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26" name="Oval 223"/>
          <p:cNvSpPr>
            <a:spLocks noChangeArrowheads="1"/>
          </p:cNvSpPr>
          <p:nvPr/>
        </p:nvSpPr>
        <p:spPr bwMode="auto">
          <a:xfrm>
            <a:off x="847724" y="2755900"/>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 name="Oval 224"/>
          <p:cNvSpPr>
            <a:spLocks noChangeArrowheads="1"/>
          </p:cNvSpPr>
          <p:nvPr/>
        </p:nvSpPr>
        <p:spPr bwMode="auto">
          <a:xfrm>
            <a:off x="979486" y="5014913"/>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Oval 225"/>
          <p:cNvSpPr>
            <a:spLocks noChangeArrowheads="1"/>
          </p:cNvSpPr>
          <p:nvPr/>
        </p:nvSpPr>
        <p:spPr bwMode="auto">
          <a:xfrm>
            <a:off x="1109661" y="5267325"/>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Oval 226"/>
          <p:cNvSpPr>
            <a:spLocks noChangeArrowheads="1"/>
          </p:cNvSpPr>
          <p:nvPr/>
        </p:nvSpPr>
        <p:spPr bwMode="auto">
          <a:xfrm>
            <a:off x="1239836" y="5362575"/>
            <a:ext cx="53975"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Oval 227"/>
          <p:cNvSpPr>
            <a:spLocks noChangeArrowheads="1"/>
          </p:cNvSpPr>
          <p:nvPr/>
        </p:nvSpPr>
        <p:spPr bwMode="auto">
          <a:xfrm>
            <a:off x="1371599" y="5413375"/>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Oval 228"/>
          <p:cNvSpPr>
            <a:spLocks noChangeArrowheads="1"/>
          </p:cNvSpPr>
          <p:nvPr/>
        </p:nvSpPr>
        <p:spPr bwMode="auto">
          <a:xfrm>
            <a:off x="1501774" y="544671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Oval 229"/>
          <p:cNvSpPr>
            <a:spLocks noChangeArrowheads="1"/>
          </p:cNvSpPr>
          <p:nvPr/>
        </p:nvSpPr>
        <p:spPr bwMode="auto">
          <a:xfrm>
            <a:off x="1631949" y="546576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Oval 230"/>
          <p:cNvSpPr>
            <a:spLocks noChangeArrowheads="1"/>
          </p:cNvSpPr>
          <p:nvPr/>
        </p:nvSpPr>
        <p:spPr bwMode="auto">
          <a:xfrm>
            <a:off x="1763711" y="5481638"/>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 name="Oval 231"/>
          <p:cNvSpPr>
            <a:spLocks noChangeArrowheads="1"/>
          </p:cNvSpPr>
          <p:nvPr/>
        </p:nvSpPr>
        <p:spPr bwMode="auto">
          <a:xfrm>
            <a:off x="1893886" y="5492750"/>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 name="Oval 232"/>
          <p:cNvSpPr>
            <a:spLocks noChangeArrowheads="1"/>
          </p:cNvSpPr>
          <p:nvPr/>
        </p:nvSpPr>
        <p:spPr bwMode="auto">
          <a:xfrm>
            <a:off x="2024061" y="5502275"/>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 name="Oval 233"/>
          <p:cNvSpPr>
            <a:spLocks noChangeArrowheads="1"/>
          </p:cNvSpPr>
          <p:nvPr/>
        </p:nvSpPr>
        <p:spPr bwMode="auto">
          <a:xfrm>
            <a:off x="2154236" y="550862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 name="Oval 234"/>
          <p:cNvSpPr>
            <a:spLocks noChangeArrowheads="1"/>
          </p:cNvSpPr>
          <p:nvPr/>
        </p:nvSpPr>
        <p:spPr bwMode="auto">
          <a:xfrm>
            <a:off x="2284411" y="551497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 name="Oval 235"/>
          <p:cNvSpPr>
            <a:spLocks noChangeArrowheads="1"/>
          </p:cNvSpPr>
          <p:nvPr/>
        </p:nvSpPr>
        <p:spPr bwMode="auto">
          <a:xfrm>
            <a:off x="2416173" y="5519738"/>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 name="Oval 236"/>
          <p:cNvSpPr>
            <a:spLocks noChangeArrowheads="1"/>
          </p:cNvSpPr>
          <p:nvPr/>
        </p:nvSpPr>
        <p:spPr bwMode="auto">
          <a:xfrm>
            <a:off x="2546348" y="552291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 name="Oval 237"/>
          <p:cNvSpPr>
            <a:spLocks noChangeArrowheads="1"/>
          </p:cNvSpPr>
          <p:nvPr/>
        </p:nvSpPr>
        <p:spPr bwMode="auto">
          <a:xfrm>
            <a:off x="2678111" y="5526088"/>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 name="Oval 238"/>
          <p:cNvSpPr>
            <a:spLocks noChangeArrowheads="1"/>
          </p:cNvSpPr>
          <p:nvPr/>
        </p:nvSpPr>
        <p:spPr bwMode="auto">
          <a:xfrm>
            <a:off x="2808286" y="5530850"/>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 name="Oval 239"/>
          <p:cNvSpPr>
            <a:spLocks noChangeArrowheads="1"/>
          </p:cNvSpPr>
          <p:nvPr/>
        </p:nvSpPr>
        <p:spPr bwMode="auto">
          <a:xfrm>
            <a:off x="2938461" y="5532438"/>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 name="Oval 240"/>
          <p:cNvSpPr>
            <a:spLocks noChangeArrowheads="1"/>
          </p:cNvSpPr>
          <p:nvPr/>
        </p:nvSpPr>
        <p:spPr bwMode="auto">
          <a:xfrm>
            <a:off x="3068636" y="553561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 name="Oval 241"/>
          <p:cNvSpPr>
            <a:spLocks noChangeArrowheads="1"/>
          </p:cNvSpPr>
          <p:nvPr/>
        </p:nvSpPr>
        <p:spPr bwMode="auto">
          <a:xfrm>
            <a:off x="3200398" y="5535613"/>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5" name="Oval 242"/>
          <p:cNvSpPr>
            <a:spLocks noChangeArrowheads="1"/>
          </p:cNvSpPr>
          <p:nvPr/>
        </p:nvSpPr>
        <p:spPr bwMode="auto">
          <a:xfrm>
            <a:off x="3330573" y="5538788"/>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6" name="Oval 243"/>
          <p:cNvSpPr>
            <a:spLocks noChangeArrowheads="1"/>
          </p:cNvSpPr>
          <p:nvPr/>
        </p:nvSpPr>
        <p:spPr bwMode="auto">
          <a:xfrm>
            <a:off x="3460748" y="554037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 name="Oval 244"/>
          <p:cNvSpPr>
            <a:spLocks noChangeArrowheads="1"/>
          </p:cNvSpPr>
          <p:nvPr/>
        </p:nvSpPr>
        <p:spPr bwMode="auto">
          <a:xfrm>
            <a:off x="3590923" y="5540375"/>
            <a:ext cx="53975"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 name="Oval 245"/>
          <p:cNvSpPr>
            <a:spLocks noChangeArrowheads="1"/>
          </p:cNvSpPr>
          <p:nvPr/>
        </p:nvSpPr>
        <p:spPr bwMode="auto">
          <a:xfrm>
            <a:off x="3722685" y="554196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 name="Oval 246"/>
          <p:cNvSpPr>
            <a:spLocks noChangeArrowheads="1"/>
          </p:cNvSpPr>
          <p:nvPr/>
        </p:nvSpPr>
        <p:spPr bwMode="auto">
          <a:xfrm>
            <a:off x="3852860" y="5543550"/>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 name="Oval 247"/>
          <p:cNvSpPr>
            <a:spLocks noChangeArrowheads="1"/>
          </p:cNvSpPr>
          <p:nvPr/>
        </p:nvSpPr>
        <p:spPr bwMode="auto">
          <a:xfrm>
            <a:off x="3984623" y="5545138"/>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 name="Oval 248"/>
          <p:cNvSpPr>
            <a:spLocks noChangeArrowheads="1"/>
          </p:cNvSpPr>
          <p:nvPr/>
        </p:nvSpPr>
        <p:spPr bwMode="auto">
          <a:xfrm>
            <a:off x="4114798" y="5545138"/>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 name="Oval 249"/>
          <p:cNvSpPr>
            <a:spLocks noChangeArrowheads="1"/>
          </p:cNvSpPr>
          <p:nvPr/>
        </p:nvSpPr>
        <p:spPr bwMode="auto">
          <a:xfrm>
            <a:off x="4244973" y="5545138"/>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 name="Oval 250"/>
          <p:cNvSpPr>
            <a:spLocks noChangeArrowheads="1"/>
          </p:cNvSpPr>
          <p:nvPr/>
        </p:nvSpPr>
        <p:spPr bwMode="auto">
          <a:xfrm>
            <a:off x="4375148" y="554672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4" name="Oval 251"/>
          <p:cNvSpPr>
            <a:spLocks noChangeArrowheads="1"/>
          </p:cNvSpPr>
          <p:nvPr/>
        </p:nvSpPr>
        <p:spPr bwMode="auto">
          <a:xfrm>
            <a:off x="4505323" y="5546725"/>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5" name="Oval 252"/>
          <p:cNvSpPr>
            <a:spLocks noChangeArrowheads="1"/>
          </p:cNvSpPr>
          <p:nvPr/>
        </p:nvSpPr>
        <p:spPr bwMode="auto">
          <a:xfrm>
            <a:off x="4637085" y="5548313"/>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6" name="Oval 253"/>
          <p:cNvSpPr>
            <a:spLocks noChangeArrowheads="1"/>
          </p:cNvSpPr>
          <p:nvPr/>
        </p:nvSpPr>
        <p:spPr bwMode="auto">
          <a:xfrm>
            <a:off x="4767260" y="5548313"/>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7" name="Oval 254"/>
          <p:cNvSpPr>
            <a:spLocks noChangeArrowheads="1"/>
          </p:cNvSpPr>
          <p:nvPr/>
        </p:nvSpPr>
        <p:spPr bwMode="auto">
          <a:xfrm>
            <a:off x="4899022" y="5548313"/>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8" name="Oval 255"/>
          <p:cNvSpPr>
            <a:spLocks noChangeArrowheads="1"/>
          </p:cNvSpPr>
          <p:nvPr/>
        </p:nvSpPr>
        <p:spPr bwMode="auto">
          <a:xfrm>
            <a:off x="5029197" y="5549900"/>
            <a:ext cx="52387"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9" name="Oval 256"/>
          <p:cNvSpPr>
            <a:spLocks noChangeArrowheads="1"/>
          </p:cNvSpPr>
          <p:nvPr/>
        </p:nvSpPr>
        <p:spPr bwMode="auto">
          <a:xfrm>
            <a:off x="5159372" y="5549900"/>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0" name="Oval 257"/>
          <p:cNvSpPr>
            <a:spLocks noChangeArrowheads="1"/>
          </p:cNvSpPr>
          <p:nvPr/>
        </p:nvSpPr>
        <p:spPr bwMode="auto">
          <a:xfrm>
            <a:off x="5289547" y="5549900"/>
            <a:ext cx="53975" cy="65087"/>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1" name="Oval 258"/>
          <p:cNvSpPr>
            <a:spLocks noChangeArrowheads="1"/>
          </p:cNvSpPr>
          <p:nvPr/>
        </p:nvSpPr>
        <p:spPr bwMode="auto">
          <a:xfrm>
            <a:off x="5421310" y="5549900"/>
            <a:ext cx="52387" cy="66675"/>
          </a:xfrm>
          <a:prstGeom prst="ellipse">
            <a:avLst/>
          </a:pr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2" name="Freeform 259"/>
          <p:cNvSpPr>
            <a:spLocks/>
          </p:cNvSpPr>
          <p:nvPr/>
        </p:nvSpPr>
        <p:spPr bwMode="auto">
          <a:xfrm>
            <a:off x="874711" y="2789238"/>
            <a:ext cx="4605336" cy="2794000"/>
          </a:xfrm>
          <a:custGeom>
            <a:avLst/>
            <a:gdLst>
              <a:gd name="T0" fmla="*/ 83 w 5801"/>
              <a:gd name="T1" fmla="*/ 2373 h 3520"/>
              <a:gd name="T2" fmla="*/ 206 w 5801"/>
              <a:gd name="T3" fmla="*/ 2966 h 3520"/>
              <a:gd name="T4" fmla="*/ 330 w 5801"/>
              <a:gd name="T5" fmla="*/ 3164 h 3520"/>
              <a:gd name="T6" fmla="*/ 453 w 5801"/>
              <a:gd name="T7" fmla="*/ 3261 h 3520"/>
              <a:gd name="T8" fmla="*/ 576 w 5801"/>
              <a:gd name="T9" fmla="*/ 3321 h 3520"/>
              <a:gd name="T10" fmla="*/ 700 w 5801"/>
              <a:gd name="T11" fmla="*/ 3360 h 3520"/>
              <a:gd name="T12" fmla="*/ 823 w 5801"/>
              <a:gd name="T13" fmla="*/ 3388 h 3520"/>
              <a:gd name="T14" fmla="*/ 946 w 5801"/>
              <a:gd name="T15" fmla="*/ 3409 h 3520"/>
              <a:gd name="T16" fmla="*/ 1070 w 5801"/>
              <a:gd name="T17" fmla="*/ 3424 h 3520"/>
              <a:gd name="T18" fmla="*/ 1193 w 5801"/>
              <a:gd name="T19" fmla="*/ 3438 h 3520"/>
              <a:gd name="T20" fmla="*/ 1316 w 5801"/>
              <a:gd name="T21" fmla="*/ 3448 h 3520"/>
              <a:gd name="T22" fmla="*/ 1441 w 5801"/>
              <a:gd name="T23" fmla="*/ 3457 h 3520"/>
              <a:gd name="T24" fmla="*/ 1564 w 5801"/>
              <a:gd name="T25" fmla="*/ 3465 h 3520"/>
              <a:gd name="T26" fmla="*/ 1687 w 5801"/>
              <a:gd name="T27" fmla="*/ 3471 h 3520"/>
              <a:gd name="T28" fmla="*/ 1811 w 5801"/>
              <a:gd name="T29" fmla="*/ 3475 h 3520"/>
              <a:gd name="T30" fmla="*/ 1934 w 5801"/>
              <a:gd name="T31" fmla="*/ 3480 h 3520"/>
              <a:gd name="T32" fmla="*/ 2057 w 5801"/>
              <a:gd name="T33" fmla="*/ 3484 h 3520"/>
              <a:gd name="T34" fmla="*/ 2181 w 5801"/>
              <a:gd name="T35" fmla="*/ 3487 h 3520"/>
              <a:gd name="T36" fmla="*/ 2304 w 5801"/>
              <a:gd name="T37" fmla="*/ 3490 h 3520"/>
              <a:gd name="T38" fmla="*/ 2427 w 5801"/>
              <a:gd name="T39" fmla="*/ 3493 h 3520"/>
              <a:gd name="T40" fmla="*/ 2552 w 5801"/>
              <a:gd name="T41" fmla="*/ 3496 h 3520"/>
              <a:gd name="T42" fmla="*/ 2675 w 5801"/>
              <a:gd name="T43" fmla="*/ 3498 h 3520"/>
              <a:gd name="T44" fmla="*/ 2798 w 5801"/>
              <a:gd name="T45" fmla="*/ 3501 h 3520"/>
              <a:gd name="T46" fmla="*/ 2922 w 5801"/>
              <a:gd name="T47" fmla="*/ 3502 h 3520"/>
              <a:gd name="T48" fmla="*/ 3045 w 5801"/>
              <a:gd name="T49" fmla="*/ 3504 h 3520"/>
              <a:gd name="T50" fmla="*/ 3168 w 5801"/>
              <a:gd name="T51" fmla="*/ 3505 h 3520"/>
              <a:gd name="T52" fmla="*/ 3292 w 5801"/>
              <a:gd name="T53" fmla="*/ 3507 h 3520"/>
              <a:gd name="T54" fmla="*/ 3415 w 5801"/>
              <a:gd name="T55" fmla="*/ 3508 h 3520"/>
              <a:gd name="T56" fmla="*/ 3538 w 5801"/>
              <a:gd name="T57" fmla="*/ 3510 h 3520"/>
              <a:gd name="T58" fmla="*/ 3662 w 5801"/>
              <a:gd name="T59" fmla="*/ 3510 h 3520"/>
              <a:gd name="T60" fmla="*/ 3786 w 5801"/>
              <a:gd name="T61" fmla="*/ 3511 h 3520"/>
              <a:gd name="T62" fmla="*/ 3909 w 5801"/>
              <a:gd name="T63" fmla="*/ 3513 h 3520"/>
              <a:gd name="T64" fmla="*/ 4033 w 5801"/>
              <a:gd name="T65" fmla="*/ 3513 h 3520"/>
              <a:gd name="T66" fmla="*/ 4156 w 5801"/>
              <a:gd name="T67" fmla="*/ 3514 h 3520"/>
              <a:gd name="T68" fmla="*/ 4279 w 5801"/>
              <a:gd name="T69" fmla="*/ 3514 h 3520"/>
              <a:gd name="T70" fmla="*/ 4403 w 5801"/>
              <a:gd name="T71" fmla="*/ 3516 h 3520"/>
              <a:gd name="T72" fmla="*/ 4526 w 5801"/>
              <a:gd name="T73" fmla="*/ 3516 h 3520"/>
              <a:gd name="T74" fmla="*/ 4649 w 5801"/>
              <a:gd name="T75" fmla="*/ 3516 h 3520"/>
              <a:gd name="T76" fmla="*/ 4773 w 5801"/>
              <a:gd name="T77" fmla="*/ 3517 h 3520"/>
              <a:gd name="T78" fmla="*/ 4896 w 5801"/>
              <a:gd name="T79" fmla="*/ 3517 h 3520"/>
              <a:gd name="T80" fmla="*/ 5019 w 5801"/>
              <a:gd name="T81" fmla="*/ 3517 h 3520"/>
              <a:gd name="T82" fmla="*/ 5144 w 5801"/>
              <a:gd name="T83" fmla="*/ 3519 h 3520"/>
              <a:gd name="T84" fmla="*/ 5267 w 5801"/>
              <a:gd name="T85" fmla="*/ 3519 h 3520"/>
              <a:gd name="T86" fmla="*/ 5390 w 5801"/>
              <a:gd name="T87" fmla="*/ 3519 h 3520"/>
              <a:gd name="T88" fmla="*/ 5514 w 5801"/>
              <a:gd name="T89" fmla="*/ 3519 h 3520"/>
              <a:gd name="T90" fmla="*/ 5637 w 5801"/>
              <a:gd name="T91" fmla="*/ 3520 h 3520"/>
              <a:gd name="T92" fmla="*/ 5760 w 5801"/>
              <a:gd name="T93" fmla="*/ 3520 h 3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3520">
                <a:moveTo>
                  <a:pt x="0" y="0"/>
                </a:moveTo>
                <a:lnTo>
                  <a:pt x="41" y="1780"/>
                </a:lnTo>
                <a:lnTo>
                  <a:pt x="83" y="2373"/>
                </a:lnTo>
                <a:lnTo>
                  <a:pt x="124" y="2670"/>
                </a:lnTo>
                <a:lnTo>
                  <a:pt x="164" y="2848"/>
                </a:lnTo>
                <a:lnTo>
                  <a:pt x="206" y="2966"/>
                </a:lnTo>
                <a:lnTo>
                  <a:pt x="247" y="3050"/>
                </a:lnTo>
                <a:lnTo>
                  <a:pt x="288" y="3114"/>
                </a:lnTo>
                <a:lnTo>
                  <a:pt x="330" y="3164"/>
                </a:lnTo>
                <a:lnTo>
                  <a:pt x="370" y="3203"/>
                </a:lnTo>
                <a:lnTo>
                  <a:pt x="411" y="3236"/>
                </a:lnTo>
                <a:lnTo>
                  <a:pt x="453" y="3261"/>
                </a:lnTo>
                <a:lnTo>
                  <a:pt x="494" y="3285"/>
                </a:lnTo>
                <a:lnTo>
                  <a:pt x="534" y="3305"/>
                </a:lnTo>
                <a:lnTo>
                  <a:pt x="576" y="3321"/>
                </a:lnTo>
                <a:lnTo>
                  <a:pt x="617" y="3336"/>
                </a:lnTo>
                <a:lnTo>
                  <a:pt x="659" y="3348"/>
                </a:lnTo>
                <a:lnTo>
                  <a:pt x="700" y="3360"/>
                </a:lnTo>
                <a:lnTo>
                  <a:pt x="740" y="3370"/>
                </a:lnTo>
                <a:lnTo>
                  <a:pt x="782" y="3379"/>
                </a:lnTo>
                <a:lnTo>
                  <a:pt x="823" y="3388"/>
                </a:lnTo>
                <a:lnTo>
                  <a:pt x="865" y="3396"/>
                </a:lnTo>
                <a:lnTo>
                  <a:pt x="905" y="3402"/>
                </a:lnTo>
                <a:lnTo>
                  <a:pt x="946" y="3409"/>
                </a:lnTo>
                <a:lnTo>
                  <a:pt x="988" y="3414"/>
                </a:lnTo>
                <a:lnTo>
                  <a:pt x="1029" y="3420"/>
                </a:lnTo>
                <a:lnTo>
                  <a:pt x="1070" y="3424"/>
                </a:lnTo>
                <a:lnTo>
                  <a:pt x="1111" y="3429"/>
                </a:lnTo>
                <a:lnTo>
                  <a:pt x="1152" y="3433"/>
                </a:lnTo>
                <a:lnTo>
                  <a:pt x="1193" y="3438"/>
                </a:lnTo>
                <a:lnTo>
                  <a:pt x="1235" y="3441"/>
                </a:lnTo>
                <a:lnTo>
                  <a:pt x="1275" y="3445"/>
                </a:lnTo>
                <a:lnTo>
                  <a:pt x="1316" y="3448"/>
                </a:lnTo>
                <a:lnTo>
                  <a:pt x="1358" y="3451"/>
                </a:lnTo>
                <a:lnTo>
                  <a:pt x="1399" y="3454"/>
                </a:lnTo>
                <a:lnTo>
                  <a:pt x="1441" y="3457"/>
                </a:lnTo>
                <a:lnTo>
                  <a:pt x="1481" y="3459"/>
                </a:lnTo>
                <a:lnTo>
                  <a:pt x="1522" y="3462"/>
                </a:lnTo>
                <a:lnTo>
                  <a:pt x="1564" y="3465"/>
                </a:lnTo>
                <a:lnTo>
                  <a:pt x="1605" y="3466"/>
                </a:lnTo>
                <a:lnTo>
                  <a:pt x="1645" y="3468"/>
                </a:lnTo>
                <a:lnTo>
                  <a:pt x="1687" y="3471"/>
                </a:lnTo>
                <a:lnTo>
                  <a:pt x="1728" y="3472"/>
                </a:lnTo>
                <a:lnTo>
                  <a:pt x="1770" y="3474"/>
                </a:lnTo>
                <a:lnTo>
                  <a:pt x="1811" y="3475"/>
                </a:lnTo>
                <a:lnTo>
                  <a:pt x="1851" y="3477"/>
                </a:lnTo>
                <a:lnTo>
                  <a:pt x="1893" y="3478"/>
                </a:lnTo>
                <a:lnTo>
                  <a:pt x="1934" y="3480"/>
                </a:lnTo>
                <a:lnTo>
                  <a:pt x="1975" y="3481"/>
                </a:lnTo>
                <a:lnTo>
                  <a:pt x="2016" y="3483"/>
                </a:lnTo>
                <a:lnTo>
                  <a:pt x="2057" y="3484"/>
                </a:lnTo>
                <a:lnTo>
                  <a:pt x="2098" y="3486"/>
                </a:lnTo>
                <a:lnTo>
                  <a:pt x="2140" y="3487"/>
                </a:lnTo>
                <a:lnTo>
                  <a:pt x="2181" y="3487"/>
                </a:lnTo>
                <a:lnTo>
                  <a:pt x="2221" y="3489"/>
                </a:lnTo>
                <a:lnTo>
                  <a:pt x="2263" y="3490"/>
                </a:lnTo>
                <a:lnTo>
                  <a:pt x="2304" y="3490"/>
                </a:lnTo>
                <a:lnTo>
                  <a:pt x="2346" y="3492"/>
                </a:lnTo>
                <a:lnTo>
                  <a:pt x="2386" y="3493"/>
                </a:lnTo>
                <a:lnTo>
                  <a:pt x="2427" y="3493"/>
                </a:lnTo>
                <a:lnTo>
                  <a:pt x="2469" y="3495"/>
                </a:lnTo>
                <a:lnTo>
                  <a:pt x="2510" y="3495"/>
                </a:lnTo>
                <a:lnTo>
                  <a:pt x="2552" y="3496"/>
                </a:lnTo>
                <a:lnTo>
                  <a:pt x="2592" y="3496"/>
                </a:lnTo>
                <a:lnTo>
                  <a:pt x="2633" y="3498"/>
                </a:lnTo>
                <a:lnTo>
                  <a:pt x="2675" y="3498"/>
                </a:lnTo>
                <a:lnTo>
                  <a:pt x="2716" y="3499"/>
                </a:lnTo>
                <a:lnTo>
                  <a:pt x="2756" y="3499"/>
                </a:lnTo>
                <a:lnTo>
                  <a:pt x="2798" y="3501"/>
                </a:lnTo>
                <a:lnTo>
                  <a:pt x="2839" y="3501"/>
                </a:lnTo>
                <a:lnTo>
                  <a:pt x="2880" y="3502"/>
                </a:lnTo>
                <a:lnTo>
                  <a:pt x="2922" y="3502"/>
                </a:lnTo>
                <a:lnTo>
                  <a:pt x="2962" y="3502"/>
                </a:lnTo>
                <a:lnTo>
                  <a:pt x="3003" y="3504"/>
                </a:lnTo>
                <a:lnTo>
                  <a:pt x="3045" y="3504"/>
                </a:lnTo>
                <a:lnTo>
                  <a:pt x="3086" y="3504"/>
                </a:lnTo>
                <a:lnTo>
                  <a:pt x="3127" y="3505"/>
                </a:lnTo>
                <a:lnTo>
                  <a:pt x="3168" y="3505"/>
                </a:lnTo>
                <a:lnTo>
                  <a:pt x="3209" y="3505"/>
                </a:lnTo>
                <a:lnTo>
                  <a:pt x="3251" y="3507"/>
                </a:lnTo>
                <a:lnTo>
                  <a:pt x="3292" y="3507"/>
                </a:lnTo>
                <a:lnTo>
                  <a:pt x="3332" y="3507"/>
                </a:lnTo>
                <a:lnTo>
                  <a:pt x="3374" y="3508"/>
                </a:lnTo>
                <a:lnTo>
                  <a:pt x="3415" y="3508"/>
                </a:lnTo>
                <a:lnTo>
                  <a:pt x="3457" y="3508"/>
                </a:lnTo>
                <a:lnTo>
                  <a:pt x="3497" y="3508"/>
                </a:lnTo>
                <a:lnTo>
                  <a:pt x="3538" y="3510"/>
                </a:lnTo>
                <a:lnTo>
                  <a:pt x="3580" y="3510"/>
                </a:lnTo>
                <a:lnTo>
                  <a:pt x="3621" y="3510"/>
                </a:lnTo>
                <a:lnTo>
                  <a:pt x="3662" y="3510"/>
                </a:lnTo>
                <a:lnTo>
                  <a:pt x="3703" y="3511"/>
                </a:lnTo>
                <a:lnTo>
                  <a:pt x="3744" y="3511"/>
                </a:lnTo>
                <a:lnTo>
                  <a:pt x="3786" y="3511"/>
                </a:lnTo>
                <a:lnTo>
                  <a:pt x="3827" y="3511"/>
                </a:lnTo>
                <a:lnTo>
                  <a:pt x="3867" y="3511"/>
                </a:lnTo>
                <a:lnTo>
                  <a:pt x="3909" y="3513"/>
                </a:lnTo>
                <a:lnTo>
                  <a:pt x="3950" y="3513"/>
                </a:lnTo>
                <a:lnTo>
                  <a:pt x="3991" y="3513"/>
                </a:lnTo>
                <a:lnTo>
                  <a:pt x="4033" y="3513"/>
                </a:lnTo>
                <a:lnTo>
                  <a:pt x="4073" y="3513"/>
                </a:lnTo>
                <a:lnTo>
                  <a:pt x="4114" y="3513"/>
                </a:lnTo>
                <a:lnTo>
                  <a:pt x="4156" y="3514"/>
                </a:lnTo>
                <a:lnTo>
                  <a:pt x="4197" y="3514"/>
                </a:lnTo>
                <a:lnTo>
                  <a:pt x="4237" y="3514"/>
                </a:lnTo>
                <a:lnTo>
                  <a:pt x="4279" y="3514"/>
                </a:lnTo>
                <a:lnTo>
                  <a:pt x="4320" y="3514"/>
                </a:lnTo>
                <a:lnTo>
                  <a:pt x="4362" y="3514"/>
                </a:lnTo>
                <a:lnTo>
                  <a:pt x="4403" y="3516"/>
                </a:lnTo>
                <a:lnTo>
                  <a:pt x="4443" y="3516"/>
                </a:lnTo>
                <a:lnTo>
                  <a:pt x="4485" y="3516"/>
                </a:lnTo>
                <a:lnTo>
                  <a:pt x="4526" y="3516"/>
                </a:lnTo>
                <a:lnTo>
                  <a:pt x="4568" y="3516"/>
                </a:lnTo>
                <a:lnTo>
                  <a:pt x="4608" y="3516"/>
                </a:lnTo>
                <a:lnTo>
                  <a:pt x="4649" y="3516"/>
                </a:lnTo>
                <a:lnTo>
                  <a:pt x="4691" y="3516"/>
                </a:lnTo>
                <a:lnTo>
                  <a:pt x="4732" y="3517"/>
                </a:lnTo>
                <a:lnTo>
                  <a:pt x="4773" y="3517"/>
                </a:lnTo>
                <a:lnTo>
                  <a:pt x="4814" y="3517"/>
                </a:lnTo>
                <a:lnTo>
                  <a:pt x="4855" y="3517"/>
                </a:lnTo>
                <a:lnTo>
                  <a:pt x="4896" y="3517"/>
                </a:lnTo>
                <a:lnTo>
                  <a:pt x="4938" y="3517"/>
                </a:lnTo>
                <a:lnTo>
                  <a:pt x="4978" y="3517"/>
                </a:lnTo>
                <a:lnTo>
                  <a:pt x="5019" y="3517"/>
                </a:lnTo>
                <a:lnTo>
                  <a:pt x="5061" y="3517"/>
                </a:lnTo>
                <a:lnTo>
                  <a:pt x="5102" y="3517"/>
                </a:lnTo>
                <a:lnTo>
                  <a:pt x="5144" y="3519"/>
                </a:lnTo>
                <a:lnTo>
                  <a:pt x="5184" y="3519"/>
                </a:lnTo>
                <a:lnTo>
                  <a:pt x="5225" y="3519"/>
                </a:lnTo>
                <a:lnTo>
                  <a:pt x="5267" y="3519"/>
                </a:lnTo>
                <a:lnTo>
                  <a:pt x="5308" y="3519"/>
                </a:lnTo>
                <a:lnTo>
                  <a:pt x="5348" y="3519"/>
                </a:lnTo>
                <a:lnTo>
                  <a:pt x="5390" y="3519"/>
                </a:lnTo>
                <a:lnTo>
                  <a:pt x="5431" y="3519"/>
                </a:lnTo>
                <a:lnTo>
                  <a:pt x="5473" y="3519"/>
                </a:lnTo>
                <a:lnTo>
                  <a:pt x="5514" y="3519"/>
                </a:lnTo>
                <a:lnTo>
                  <a:pt x="5554" y="3519"/>
                </a:lnTo>
                <a:lnTo>
                  <a:pt x="5596" y="3519"/>
                </a:lnTo>
                <a:lnTo>
                  <a:pt x="5637" y="3520"/>
                </a:lnTo>
                <a:lnTo>
                  <a:pt x="5678" y="3520"/>
                </a:lnTo>
                <a:lnTo>
                  <a:pt x="5719" y="3520"/>
                </a:lnTo>
                <a:lnTo>
                  <a:pt x="5760" y="3520"/>
                </a:lnTo>
                <a:lnTo>
                  <a:pt x="5801" y="3520"/>
                </a:lnTo>
              </a:path>
            </a:pathLst>
          </a:cu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3" name="Freeform 260"/>
          <p:cNvSpPr>
            <a:spLocks/>
          </p:cNvSpPr>
          <p:nvPr/>
        </p:nvSpPr>
        <p:spPr bwMode="auto">
          <a:xfrm>
            <a:off x="5480047" y="5583238"/>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4" name="Freeform 261"/>
          <p:cNvSpPr>
            <a:spLocks/>
          </p:cNvSpPr>
          <p:nvPr/>
        </p:nvSpPr>
        <p:spPr bwMode="auto">
          <a:xfrm>
            <a:off x="874711" y="2732088"/>
            <a:ext cx="4605336" cy="2633662"/>
          </a:xfrm>
          <a:custGeom>
            <a:avLst/>
            <a:gdLst>
              <a:gd name="T0" fmla="*/ 83 w 5801"/>
              <a:gd name="T1" fmla="*/ 2321 h 3318"/>
              <a:gd name="T2" fmla="*/ 206 w 5801"/>
              <a:gd name="T3" fmla="*/ 2894 h 3318"/>
              <a:gd name="T4" fmla="*/ 330 w 5801"/>
              <a:gd name="T5" fmla="*/ 3080 h 3318"/>
              <a:gd name="T6" fmla="*/ 453 w 5801"/>
              <a:gd name="T7" fmla="*/ 3168 h 3318"/>
              <a:gd name="T8" fmla="*/ 576 w 5801"/>
              <a:gd name="T9" fmla="*/ 3218 h 3318"/>
              <a:gd name="T10" fmla="*/ 700 w 5801"/>
              <a:gd name="T11" fmla="*/ 3249 h 3318"/>
              <a:gd name="T12" fmla="*/ 823 w 5801"/>
              <a:gd name="T13" fmla="*/ 3270 h 3318"/>
              <a:gd name="T14" fmla="*/ 946 w 5801"/>
              <a:gd name="T15" fmla="*/ 3284 h 3318"/>
              <a:gd name="T16" fmla="*/ 1111 w 5801"/>
              <a:gd name="T17" fmla="*/ 3296 h 3318"/>
              <a:gd name="T18" fmla="*/ 1235 w 5801"/>
              <a:gd name="T19" fmla="*/ 3302 h 3318"/>
              <a:gd name="T20" fmla="*/ 1358 w 5801"/>
              <a:gd name="T21" fmla="*/ 3306 h 3318"/>
              <a:gd name="T22" fmla="*/ 1481 w 5801"/>
              <a:gd name="T23" fmla="*/ 3309 h 3318"/>
              <a:gd name="T24" fmla="*/ 1605 w 5801"/>
              <a:gd name="T25" fmla="*/ 3312 h 3318"/>
              <a:gd name="T26" fmla="*/ 1728 w 5801"/>
              <a:gd name="T27" fmla="*/ 3314 h 3318"/>
              <a:gd name="T28" fmla="*/ 1851 w 5801"/>
              <a:gd name="T29" fmla="*/ 3315 h 3318"/>
              <a:gd name="T30" fmla="*/ 1975 w 5801"/>
              <a:gd name="T31" fmla="*/ 3315 h 3318"/>
              <a:gd name="T32" fmla="*/ 2098 w 5801"/>
              <a:gd name="T33" fmla="*/ 3317 h 3318"/>
              <a:gd name="T34" fmla="*/ 2221 w 5801"/>
              <a:gd name="T35" fmla="*/ 3317 h 3318"/>
              <a:gd name="T36" fmla="*/ 2346 w 5801"/>
              <a:gd name="T37" fmla="*/ 3318 h 3318"/>
              <a:gd name="T38" fmla="*/ 2469 w 5801"/>
              <a:gd name="T39" fmla="*/ 3318 h 3318"/>
              <a:gd name="T40" fmla="*/ 2592 w 5801"/>
              <a:gd name="T41" fmla="*/ 3318 h 3318"/>
              <a:gd name="T42" fmla="*/ 2716 w 5801"/>
              <a:gd name="T43" fmla="*/ 3318 h 3318"/>
              <a:gd name="T44" fmla="*/ 2839 w 5801"/>
              <a:gd name="T45" fmla="*/ 3318 h 3318"/>
              <a:gd name="T46" fmla="*/ 2962 w 5801"/>
              <a:gd name="T47" fmla="*/ 3318 h 3318"/>
              <a:gd name="T48" fmla="*/ 3086 w 5801"/>
              <a:gd name="T49" fmla="*/ 3318 h 3318"/>
              <a:gd name="T50" fmla="*/ 3209 w 5801"/>
              <a:gd name="T51" fmla="*/ 3318 h 3318"/>
              <a:gd name="T52" fmla="*/ 3332 w 5801"/>
              <a:gd name="T53" fmla="*/ 3318 h 3318"/>
              <a:gd name="T54" fmla="*/ 3457 w 5801"/>
              <a:gd name="T55" fmla="*/ 3318 h 3318"/>
              <a:gd name="T56" fmla="*/ 3580 w 5801"/>
              <a:gd name="T57" fmla="*/ 3318 h 3318"/>
              <a:gd name="T58" fmla="*/ 3703 w 5801"/>
              <a:gd name="T59" fmla="*/ 3318 h 3318"/>
              <a:gd name="T60" fmla="*/ 3827 w 5801"/>
              <a:gd name="T61" fmla="*/ 3318 h 3318"/>
              <a:gd name="T62" fmla="*/ 3950 w 5801"/>
              <a:gd name="T63" fmla="*/ 3318 h 3318"/>
              <a:gd name="T64" fmla="*/ 4073 w 5801"/>
              <a:gd name="T65" fmla="*/ 3318 h 3318"/>
              <a:gd name="T66" fmla="*/ 4197 w 5801"/>
              <a:gd name="T67" fmla="*/ 3318 h 3318"/>
              <a:gd name="T68" fmla="*/ 4320 w 5801"/>
              <a:gd name="T69" fmla="*/ 3318 h 3318"/>
              <a:gd name="T70" fmla="*/ 4443 w 5801"/>
              <a:gd name="T71" fmla="*/ 3318 h 3318"/>
              <a:gd name="T72" fmla="*/ 4568 w 5801"/>
              <a:gd name="T73" fmla="*/ 3318 h 3318"/>
              <a:gd name="T74" fmla="*/ 4691 w 5801"/>
              <a:gd name="T75" fmla="*/ 3318 h 3318"/>
              <a:gd name="T76" fmla="*/ 4814 w 5801"/>
              <a:gd name="T77" fmla="*/ 3318 h 3318"/>
              <a:gd name="T78" fmla="*/ 4938 w 5801"/>
              <a:gd name="T79" fmla="*/ 3318 h 3318"/>
              <a:gd name="T80" fmla="*/ 5061 w 5801"/>
              <a:gd name="T81" fmla="*/ 3318 h 3318"/>
              <a:gd name="T82" fmla="*/ 5184 w 5801"/>
              <a:gd name="T83" fmla="*/ 3318 h 3318"/>
              <a:gd name="T84" fmla="*/ 5308 w 5801"/>
              <a:gd name="T85" fmla="*/ 3318 h 3318"/>
              <a:gd name="T86" fmla="*/ 5431 w 5801"/>
              <a:gd name="T87" fmla="*/ 3318 h 3318"/>
              <a:gd name="T88" fmla="*/ 5554 w 5801"/>
              <a:gd name="T89" fmla="*/ 3318 h 3318"/>
              <a:gd name="T90" fmla="*/ 5678 w 5801"/>
              <a:gd name="T91" fmla="*/ 3318 h 3318"/>
              <a:gd name="T92" fmla="*/ 5801 w 5801"/>
              <a:gd name="T93" fmla="*/ 3318 h 3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3318">
                <a:moveTo>
                  <a:pt x="0" y="0"/>
                </a:moveTo>
                <a:lnTo>
                  <a:pt x="41" y="1743"/>
                </a:lnTo>
                <a:lnTo>
                  <a:pt x="83" y="2321"/>
                </a:lnTo>
                <a:lnTo>
                  <a:pt x="124" y="2608"/>
                </a:lnTo>
                <a:lnTo>
                  <a:pt x="164" y="2781"/>
                </a:lnTo>
                <a:lnTo>
                  <a:pt x="206" y="2894"/>
                </a:lnTo>
                <a:lnTo>
                  <a:pt x="247" y="2974"/>
                </a:lnTo>
                <a:lnTo>
                  <a:pt x="288" y="3034"/>
                </a:lnTo>
                <a:lnTo>
                  <a:pt x="330" y="3080"/>
                </a:lnTo>
                <a:lnTo>
                  <a:pt x="370" y="3116"/>
                </a:lnTo>
                <a:lnTo>
                  <a:pt x="411" y="3145"/>
                </a:lnTo>
                <a:lnTo>
                  <a:pt x="453" y="3168"/>
                </a:lnTo>
                <a:lnTo>
                  <a:pt x="494" y="3188"/>
                </a:lnTo>
                <a:lnTo>
                  <a:pt x="534" y="3204"/>
                </a:lnTo>
                <a:lnTo>
                  <a:pt x="576" y="3218"/>
                </a:lnTo>
                <a:lnTo>
                  <a:pt x="617" y="3230"/>
                </a:lnTo>
                <a:lnTo>
                  <a:pt x="659" y="3240"/>
                </a:lnTo>
                <a:lnTo>
                  <a:pt x="700" y="3249"/>
                </a:lnTo>
                <a:lnTo>
                  <a:pt x="740" y="3257"/>
                </a:lnTo>
                <a:lnTo>
                  <a:pt x="782" y="3264"/>
                </a:lnTo>
                <a:lnTo>
                  <a:pt x="823" y="3270"/>
                </a:lnTo>
                <a:lnTo>
                  <a:pt x="865" y="3275"/>
                </a:lnTo>
                <a:lnTo>
                  <a:pt x="905" y="3279"/>
                </a:lnTo>
                <a:lnTo>
                  <a:pt x="946" y="3284"/>
                </a:lnTo>
                <a:lnTo>
                  <a:pt x="1029" y="3291"/>
                </a:lnTo>
                <a:lnTo>
                  <a:pt x="1070" y="3293"/>
                </a:lnTo>
                <a:lnTo>
                  <a:pt x="1111" y="3296"/>
                </a:lnTo>
                <a:lnTo>
                  <a:pt x="1152" y="3299"/>
                </a:lnTo>
                <a:lnTo>
                  <a:pt x="1193" y="3300"/>
                </a:lnTo>
                <a:lnTo>
                  <a:pt x="1235" y="3302"/>
                </a:lnTo>
                <a:lnTo>
                  <a:pt x="1275" y="3303"/>
                </a:lnTo>
                <a:lnTo>
                  <a:pt x="1316" y="3305"/>
                </a:lnTo>
                <a:lnTo>
                  <a:pt x="1358" y="3306"/>
                </a:lnTo>
                <a:lnTo>
                  <a:pt x="1399" y="3308"/>
                </a:lnTo>
                <a:lnTo>
                  <a:pt x="1441" y="3309"/>
                </a:lnTo>
                <a:lnTo>
                  <a:pt x="1481" y="3309"/>
                </a:lnTo>
                <a:lnTo>
                  <a:pt x="1522" y="3311"/>
                </a:lnTo>
                <a:lnTo>
                  <a:pt x="1564" y="3311"/>
                </a:lnTo>
                <a:lnTo>
                  <a:pt x="1605" y="3312"/>
                </a:lnTo>
                <a:lnTo>
                  <a:pt x="1645" y="3312"/>
                </a:lnTo>
                <a:lnTo>
                  <a:pt x="1687" y="3314"/>
                </a:lnTo>
                <a:lnTo>
                  <a:pt x="1728" y="3314"/>
                </a:lnTo>
                <a:lnTo>
                  <a:pt x="1770" y="3314"/>
                </a:lnTo>
                <a:lnTo>
                  <a:pt x="1811" y="3315"/>
                </a:lnTo>
                <a:lnTo>
                  <a:pt x="1851" y="3315"/>
                </a:lnTo>
                <a:lnTo>
                  <a:pt x="1893" y="3315"/>
                </a:lnTo>
                <a:lnTo>
                  <a:pt x="1934" y="3315"/>
                </a:lnTo>
                <a:lnTo>
                  <a:pt x="1975" y="3315"/>
                </a:lnTo>
                <a:lnTo>
                  <a:pt x="2016" y="3317"/>
                </a:lnTo>
                <a:lnTo>
                  <a:pt x="2057" y="3317"/>
                </a:lnTo>
                <a:lnTo>
                  <a:pt x="2098" y="3317"/>
                </a:lnTo>
                <a:lnTo>
                  <a:pt x="2140" y="3317"/>
                </a:lnTo>
                <a:lnTo>
                  <a:pt x="2181" y="3317"/>
                </a:lnTo>
                <a:lnTo>
                  <a:pt x="2221" y="3317"/>
                </a:lnTo>
                <a:lnTo>
                  <a:pt x="2263" y="3317"/>
                </a:lnTo>
                <a:lnTo>
                  <a:pt x="2304" y="3317"/>
                </a:lnTo>
                <a:lnTo>
                  <a:pt x="2346" y="3318"/>
                </a:lnTo>
                <a:lnTo>
                  <a:pt x="2386" y="3318"/>
                </a:lnTo>
                <a:lnTo>
                  <a:pt x="2427" y="3318"/>
                </a:lnTo>
                <a:lnTo>
                  <a:pt x="2469" y="3318"/>
                </a:lnTo>
                <a:lnTo>
                  <a:pt x="2510" y="3318"/>
                </a:lnTo>
                <a:lnTo>
                  <a:pt x="2552" y="3318"/>
                </a:lnTo>
                <a:lnTo>
                  <a:pt x="2592" y="3318"/>
                </a:lnTo>
                <a:lnTo>
                  <a:pt x="2633" y="3318"/>
                </a:lnTo>
                <a:lnTo>
                  <a:pt x="2675" y="3318"/>
                </a:lnTo>
                <a:lnTo>
                  <a:pt x="2716" y="3318"/>
                </a:lnTo>
                <a:lnTo>
                  <a:pt x="2756" y="3318"/>
                </a:lnTo>
                <a:lnTo>
                  <a:pt x="2798" y="3318"/>
                </a:lnTo>
                <a:lnTo>
                  <a:pt x="2839" y="3318"/>
                </a:lnTo>
                <a:lnTo>
                  <a:pt x="2880" y="3318"/>
                </a:lnTo>
                <a:lnTo>
                  <a:pt x="2922" y="3318"/>
                </a:lnTo>
                <a:lnTo>
                  <a:pt x="2962" y="3318"/>
                </a:lnTo>
                <a:lnTo>
                  <a:pt x="3003" y="3318"/>
                </a:lnTo>
                <a:lnTo>
                  <a:pt x="3045" y="3318"/>
                </a:lnTo>
                <a:lnTo>
                  <a:pt x="3086" y="3318"/>
                </a:lnTo>
                <a:lnTo>
                  <a:pt x="3127" y="3318"/>
                </a:lnTo>
                <a:lnTo>
                  <a:pt x="3168" y="3318"/>
                </a:lnTo>
                <a:lnTo>
                  <a:pt x="3209" y="3318"/>
                </a:lnTo>
                <a:lnTo>
                  <a:pt x="3251" y="3318"/>
                </a:lnTo>
                <a:lnTo>
                  <a:pt x="3292" y="3318"/>
                </a:lnTo>
                <a:lnTo>
                  <a:pt x="3332" y="3318"/>
                </a:lnTo>
                <a:lnTo>
                  <a:pt x="3374" y="3318"/>
                </a:lnTo>
                <a:lnTo>
                  <a:pt x="3415" y="3318"/>
                </a:lnTo>
                <a:lnTo>
                  <a:pt x="3457" y="3318"/>
                </a:lnTo>
                <a:lnTo>
                  <a:pt x="3497" y="3318"/>
                </a:lnTo>
                <a:lnTo>
                  <a:pt x="3538" y="3318"/>
                </a:lnTo>
                <a:lnTo>
                  <a:pt x="3580" y="3318"/>
                </a:lnTo>
                <a:lnTo>
                  <a:pt x="3621" y="3318"/>
                </a:lnTo>
                <a:lnTo>
                  <a:pt x="3662" y="3318"/>
                </a:lnTo>
                <a:lnTo>
                  <a:pt x="3703" y="3318"/>
                </a:lnTo>
                <a:lnTo>
                  <a:pt x="3744" y="3318"/>
                </a:lnTo>
                <a:lnTo>
                  <a:pt x="3786" y="3318"/>
                </a:lnTo>
                <a:lnTo>
                  <a:pt x="3827" y="3318"/>
                </a:lnTo>
                <a:lnTo>
                  <a:pt x="3867" y="3318"/>
                </a:lnTo>
                <a:lnTo>
                  <a:pt x="3909" y="3318"/>
                </a:lnTo>
                <a:lnTo>
                  <a:pt x="3950" y="3318"/>
                </a:lnTo>
                <a:lnTo>
                  <a:pt x="3991" y="3318"/>
                </a:lnTo>
                <a:lnTo>
                  <a:pt x="4033" y="3318"/>
                </a:lnTo>
                <a:lnTo>
                  <a:pt x="4073" y="3318"/>
                </a:lnTo>
                <a:lnTo>
                  <a:pt x="4114" y="3318"/>
                </a:lnTo>
                <a:lnTo>
                  <a:pt x="4156" y="3318"/>
                </a:lnTo>
                <a:lnTo>
                  <a:pt x="4197" y="3318"/>
                </a:lnTo>
                <a:lnTo>
                  <a:pt x="4237" y="3318"/>
                </a:lnTo>
                <a:lnTo>
                  <a:pt x="4279" y="3318"/>
                </a:lnTo>
                <a:lnTo>
                  <a:pt x="4320" y="3318"/>
                </a:lnTo>
                <a:lnTo>
                  <a:pt x="4362" y="3318"/>
                </a:lnTo>
                <a:lnTo>
                  <a:pt x="4403" y="3318"/>
                </a:lnTo>
                <a:lnTo>
                  <a:pt x="4443" y="3318"/>
                </a:lnTo>
                <a:lnTo>
                  <a:pt x="4485" y="3318"/>
                </a:lnTo>
                <a:lnTo>
                  <a:pt x="4526" y="3318"/>
                </a:lnTo>
                <a:lnTo>
                  <a:pt x="4568" y="3318"/>
                </a:lnTo>
                <a:lnTo>
                  <a:pt x="4608" y="3318"/>
                </a:lnTo>
                <a:lnTo>
                  <a:pt x="4649" y="3318"/>
                </a:lnTo>
                <a:lnTo>
                  <a:pt x="4691" y="3318"/>
                </a:lnTo>
                <a:lnTo>
                  <a:pt x="4732" y="3318"/>
                </a:lnTo>
                <a:lnTo>
                  <a:pt x="4773" y="3318"/>
                </a:lnTo>
                <a:lnTo>
                  <a:pt x="4814" y="3318"/>
                </a:lnTo>
                <a:lnTo>
                  <a:pt x="4855" y="3318"/>
                </a:lnTo>
                <a:lnTo>
                  <a:pt x="4896" y="3318"/>
                </a:lnTo>
                <a:lnTo>
                  <a:pt x="4938" y="3318"/>
                </a:lnTo>
                <a:lnTo>
                  <a:pt x="4978" y="3318"/>
                </a:lnTo>
                <a:lnTo>
                  <a:pt x="5019" y="3318"/>
                </a:lnTo>
                <a:lnTo>
                  <a:pt x="5061" y="3318"/>
                </a:lnTo>
                <a:lnTo>
                  <a:pt x="5102" y="3318"/>
                </a:lnTo>
                <a:lnTo>
                  <a:pt x="5144" y="3318"/>
                </a:lnTo>
                <a:lnTo>
                  <a:pt x="5184" y="3318"/>
                </a:lnTo>
                <a:lnTo>
                  <a:pt x="5225" y="3318"/>
                </a:lnTo>
                <a:lnTo>
                  <a:pt x="5267" y="3318"/>
                </a:lnTo>
                <a:lnTo>
                  <a:pt x="5308" y="3318"/>
                </a:lnTo>
                <a:lnTo>
                  <a:pt x="5348" y="3318"/>
                </a:lnTo>
                <a:lnTo>
                  <a:pt x="5390" y="3318"/>
                </a:lnTo>
                <a:lnTo>
                  <a:pt x="5431" y="3318"/>
                </a:lnTo>
                <a:lnTo>
                  <a:pt x="5473" y="3318"/>
                </a:lnTo>
                <a:lnTo>
                  <a:pt x="5514" y="3318"/>
                </a:lnTo>
                <a:lnTo>
                  <a:pt x="5554" y="3318"/>
                </a:lnTo>
                <a:lnTo>
                  <a:pt x="5596" y="3318"/>
                </a:lnTo>
                <a:lnTo>
                  <a:pt x="5637" y="3318"/>
                </a:lnTo>
                <a:lnTo>
                  <a:pt x="5678" y="3318"/>
                </a:lnTo>
                <a:lnTo>
                  <a:pt x="5719" y="3318"/>
                </a:lnTo>
                <a:lnTo>
                  <a:pt x="5760" y="3318"/>
                </a:lnTo>
                <a:lnTo>
                  <a:pt x="5801" y="3318"/>
                </a:lnTo>
              </a:path>
            </a:pathLst>
          </a:custGeom>
          <a:noFill/>
          <a:ln w="23813">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5" name="Freeform 262"/>
          <p:cNvSpPr>
            <a:spLocks/>
          </p:cNvSpPr>
          <p:nvPr/>
        </p:nvSpPr>
        <p:spPr bwMode="auto">
          <a:xfrm>
            <a:off x="5480047" y="5365750"/>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6" name="Freeform 263"/>
          <p:cNvSpPr>
            <a:spLocks/>
          </p:cNvSpPr>
          <p:nvPr/>
        </p:nvSpPr>
        <p:spPr bwMode="auto">
          <a:xfrm>
            <a:off x="874711" y="2660650"/>
            <a:ext cx="4605336" cy="2441575"/>
          </a:xfrm>
          <a:custGeom>
            <a:avLst/>
            <a:gdLst>
              <a:gd name="T0" fmla="*/ 83 w 5801"/>
              <a:gd name="T1" fmla="*/ 2246 h 3075"/>
              <a:gd name="T2" fmla="*/ 206 w 5801"/>
              <a:gd name="T3" fmla="*/ 2782 h 3075"/>
              <a:gd name="T4" fmla="*/ 330 w 5801"/>
              <a:gd name="T5" fmla="*/ 2939 h 3075"/>
              <a:gd name="T6" fmla="*/ 453 w 5801"/>
              <a:gd name="T7" fmla="*/ 3006 h 3075"/>
              <a:gd name="T8" fmla="*/ 576 w 5801"/>
              <a:gd name="T9" fmla="*/ 3039 h 3075"/>
              <a:gd name="T10" fmla="*/ 700 w 5801"/>
              <a:gd name="T11" fmla="*/ 3056 h 3075"/>
              <a:gd name="T12" fmla="*/ 823 w 5801"/>
              <a:gd name="T13" fmla="*/ 3065 h 3075"/>
              <a:gd name="T14" fmla="*/ 946 w 5801"/>
              <a:gd name="T15" fmla="*/ 3069 h 3075"/>
              <a:gd name="T16" fmla="*/ 1111 w 5801"/>
              <a:gd name="T17" fmla="*/ 3072 h 3075"/>
              <a:gd name="T18" fmla="*/ 1235 w 5801"/>
              <a:gd name="T19" fmla="*/ 3074 h 3075"/>
              <a:gd name="T20" fmla="*/ 1358 w 5801"/>
              <a:gd name="T21" fmla="*/ 3074 h 3075"/>
              <a:gd name="T22" fmla="*/ 1481 w 5801"/>
              <a:gd name="T23" fmla="*/ 3074 h 3075"/>
              <a:gd name="T24" fmla="*/ 1605 w 5801"/>
              <a:gd name="T25" fmla="*/ 3074 h 3075"/>
              <a:gd name="T26" fmla="*/ 1728 w 5801"/>
              <a:gd name="T27" fmla="*/ 3074 h 3075"/>
              <a:gd name="T28" fmla="*/ 1851 w 5801"/>
              <a:gd name="T29" fmla="*/ 3075 h 3075"/>
              <a:gd name="T30" fmla="*/ 1975 w 5801"/>
              <a:gd name="T31" fmla="*/ 3075 h 3075"/>
              <a:gd name="T32" fmla="*/ 2098 w 5801"/>
              <a:gd name="T33" fmla="*/ 3075 h 3075"/>
              <a:gd name="T34" fmla="*/ 2221 w 5801"/>
              <a:gd name="T35" fmla="*/ 3075 h 3075"/>
              <a:gd name="T36" fmla="*/ 2346 w 5801"/>
              <a:gd name="T37" fmla="*/ 3075 h 3075"/>
              <a:gd name="T38" fmla="*/ 2469 w 5801"/>
              <a:gd name="T39" fmla="*/ 3075 h 3075"/>
              <a:gd name="T40" fmla="*/ 2592 w 5801"/>
              <a:gd name="T41" fmla="*/ 3075 h 3075"/>
              <a:gd name="T42" fmla="*/ 2716 w 5801"/>
              <a:gd name="T43" fmla="*/ 3075 h 3075"/>
              <a:gd name="T44" fmla="*/ 2839 w 5801"/>
              <a:gd name="T45" fmla="*/ 3075 h 3075"/>
              <a:gd name="T46" fmla="*/ 2962 w 5801"/>
              <a:gd name="T47" fmla="*/ 3075 h 3075"/>
              <a:gd name="T48" fmla="*/ 3086 w 5801"/>
              <a:gd name="T49" fmla="*/ 3075 h 3075"/>
              <a:gd name="T50" fmla="*/ 3209 w 5801"/>
              <a:gd name="T51" fmla="*/ 3075 h 3075"/>
              <a:gd name="T52" fmla="*/ 3332 w 5801"/>
              <a:gd name="T53" fmla="*/ 3075 h 3075"/>
              <a:gd name="T54" fmla="*/ 3457 w 5801"/>
              <a:gd name="T55" fmla="*/ 3075 h 3075"/>
              <a:gd name="T56" fmla="*/ 3580 w 5801"/>
              <a:gd name="T57" fmla="*/ 3075 h 3075"/>
              <a:gd name="T58" fmla="*/ 3703 w 5801"/>
              <a:gd name="T59" fmla="*/ 3075 h 3075"/>
              <a:gd name="T60" fmla="*/ 3827 w 5801"/>
              <a:gd name="T61" fmla="*/ 3075 h 3075"/>
              <a:gd name="T62" fmla="*/ 3950 w 5801"/>
              <a:gd name="T63" fmla="*/ 3075 h 3075"/>
              <a:gd name="T64" fmla="*/ 4073 w 5801"/>
              <a:gd name="T65" fmla="*/ 3075 h 3075"/>
              <a:gd name="T66" fmla="*/ 4197 w 5801"/>
              <a:gd name="T67" fmla="*/ 3075 h 3075"/>
              <a:gd name="T68" fmla="*/ 4320 w 5801"/>
              <a:gd name="T69" fmla="*/ 3075 h 3075"/>
              <a:gd name="T70" fmla="*/ 4443 w 5801"/>
              <a:gd name="T71" fmla="*/ 3075 h 3075"/>
              <a:gd name="T72" fmla="*/ 4568 w 5801"/>
              <a:gd name="T73" fmla="*/ 3075 h 3075"/>
              <a:gd name="T74" fmla="*/ 4691 w 5801"/>
              <a:gd name="T75" fmla="*/ 3075 h 3075"/>
              <a:gd name="T76" fmla="*/ 4814 w 5801"/>
              <a:gd name="T77" fmla="*/ 3075 h 3075"/>
              <a:gd name="T78" fmla="*/ 4938 w 5801"/>
              <a:gd name="T79" fmla="*/ 3075 h 3075"/>
              <a:gd name="T80" fmla="*/ 5061 w 5801"/>
              <a:gd name="T81" fmla="*/ 3075 h 3075"/>
              <a:gd name="T82" fmla="*/ 5184 w 5801"/>
              <a:gd name="T83" fmla="*/ 3075 h 3075"/>
              <a:gd name="T84" fmla="*/ 5308 w 5801"/>
              <a:gd name="T85" fmla="*/ 3075 h 3075"/>
              <a:gd name="T86" fmla="*/ 5431 w 5801"/>
              <a:gd name="T87" fmla="*/ 3075 h 3075"/>
              <a:gd name="T88" fmla="*/ 5554 w 5801"/>
              <a:gd name="T89" fmla="*/ 3075 h 3075"/>
              <a:gd name="T90" fmla="*/ 5678 w 5801"/>
              <a:gd name="T91" fmla="*/ 3075 h 3075"/>
              <a:gd name="T92" fmla="*/ 5801 w 5801"/>
              <a:gd name="T93" fmla="*/ 3075 h 3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3075">
                <a:moveTo>
                  <a:pt x="0" y="0"/>
                </a:moveTo>
                <a:lnTo>
                  <a:pt x="41" y="1690"/>
                </a:lnTo>
                <a:lnTo>
                  <a:pt x="83" y="2246"/>
                </a:lnTo>
                <a:lnTo>
                  <a:pt x="124" y="2518"/>
                </a:lnTo>
                <a:lnTo>
                  <a:pt x="164" y="2679"/>
                </a:lnTo>
                <a:lnTo>
                  <a:pt x="206" y="2782"/>
                </a:lnTo>
                <a:lnTo>
                  <a:pt x="247" y="2852"/>
                </a:lnTo>
                <a:lnTo>
                  <a:pt x="288" y="2903"/>
                </a:lnTo>
                <a:lnTo>
                  <a:pt x="330" y="2939"/>
                </a:lnTo>
                <a:lnTo>
                  <a:pt x="370" y="2967"/>
                </a:lnTo>
                <a:lnTo>
                  <a:pt x="411" y="2990"/>
                </a:lnTo>
                <a:lnTo>
                  <a:pt x="453" y="3006"/>
                </a:lnTo>
                <a:lnTo>
                  <a:pt x="494" y="3020"/>
                </a:lnTo>
                <a:lnTo>
                  <a:pt x="534" y="3030"/>
                </a:lnTo>
                <a:lnTo>
                  <a:pt x="576" y="3039"/>
                </a:lnTo>
                <a:lnTo>
                  <a:pt x="617" y="3045"/>
                </a:lnTo>
                <a:lnTo>
                  <a:pt x="659" y="3051"/>
                </a:lnTo>
                <a:lnTo>
                  <a:pt x="700" y="3056"/>
                </a:lnTo>
                <a:lnTo>
                  <a:pt x="740" y="3059"/>
                </a:lnTo>
                <a:lnTo>
                  <a:pt x="782" y="3062"/>
                </a:lnTo>
                <a:lnTo>
                  <a:pt x="823" y="3065"/>
                </a:lnTo>
                <a:lnTo>
                  <a:pt x="865" y="3066"/>
                </a:lnTo>
                <a:lnTo>
                  <a:pt x="905" y="3068"/>
                </a:lnTo>
                <a:lnTo>
                  <a:pt x="946" y="3069"/>
                </a:lnTo>
                <a:lnTo>
                  <a:pt x="1029" y="3071"/>
                </a:lnTo>
                <a:lnTo>
                  <a:pt x="1070" y="3071"/>
                </a:lnTo>
                <a:lnTo>
                  <a:pt x="1111" y="3072"/>
                </a:lnTo>
                <a:lnTo>
                  <a:pt x="1152" y="3072"/>
                </a:lnTo>
                <a:lnTo>
                  <a:pt x="1193" y="3072"/>
                </a:lnTo>
                <a:lnTo>
                  <a:pt x="1235" y="3074"/>
                </a:lnTo>
                <a:lnTo>
                  <a:pt x="1275" y="3074"/>
                </a:lnTo>
                <a:lnTo>
                  <a:pt x="1316" y="3074"/>
                </a:lnTo>
                <a:lnTo>
                  <a:pt x="1358" y="3074"/>
                </a:lnTo>
                <a:lnTo>
                  <a:pt x="1399" y="3074"/>
                </a:lnTo>
                <a:lnTo>
                  <a:pt x="1441" y="3074"/>
                </a:lnTo>
                <a:lnTo>
                  <a:pt x="1481" y="3074"/>
                </a:lnTo>
                <a:lnTo>
                  <a:pt x="1522" y="3074"/>
                </a:lnTo>
                <a:lnTo>
                  <a:pt x="1564" y="3074"/>
                </a:lnTo>
                <a:lnTo>
                  <a:pt x="1605" y="3074"/>
                </a:lnTo>
                <a:lnTo>
                  <a:pt x="1645" y="3074"/>
                </a:lnTo>
                <a:lnTo>
                  <a:pt x="1687" y="3074"/>
                </a:lnTo>
                <a:lnTo>
                  <a:pt x="1728" y="3074"/>
                </a:lnTo>
                <a:lnTo>
                  <a:pt x="1770" y="3074"/>
                </a:lnTo>
                <a:lnTo>
                  <a:pt x="1811" y="3074"/>
                </a:lnTo>
                <a:lnTo>
                  <a:pt x="1851" y="3075"/>
                </a:lnTo>
                <a:lnTo>
                  <a:pt x="1893" y="3075"/>
                </a:lnTo>
                <a:lnTo>
                  <a:pt x="1934" y="3075"/>
                </a:lnTo>
                <a:lnTo>
                  <a:pt x="1975" y="3075"/>
                </a:lnTo>
                <a:lnTo>
                  <a:pt x="2016" y="3075"/>
                </a:lnTo>
                <a:lnTo>
                  <a:pt x="2057" y="3075"/>
                </a:lnTo>
                <a:lnTo>
                  <a:pt x="2098" y="3075"/>
                </a:lnTo>
                <a:lnTo>
                  <a:pt x="2140" y="3075"/>
                </a:lnTo>
                <a:lnTo>
                  <a:pt x="2181" y="3075"/>
                </a:lnTo>
                <a:lnTo>
                  <a:pt x="2221" y="3075"/>
                </a:lnTo>
                <a:lnTo>
                  <a:pt x="2263" y="3075"/>
                </a:lnTo>
                <a:lnTo>
                  <a:pt x="2304" y="3075"/>
                </a:lnTo>
                <a:lnTo>
                  <a:pt x="2346" y="3075"/>
                </a:lnTo>
                <a:lnTo>
                  <a:pt x="2386" y="3075"/>
                </a:lnTo>
                <a:lnTo>
                  <a:pt x="2427" y="3075"/>
                </a:lnTo>
                <a:lnTo>
                  <a:pt x="2469" y="3075"/>
                </a:lnTo>
                <a:lnTo>
                  <a:pt x="2510" y="3075"/>
                </a:lnTo>
                <a:lnTo>
                  <a:pt x="2552" y="3075"/>
                </a:lnTo>
                <a:lnTo>
                  <a:pt x="2592" y="3075"/>
                </a:lnTo>
                <a:lnTo>
                  <a:pt x="2633" y="3075"/>
                </a:lnTo>
                <a:lnTo>
                  <a:pt x="2675" y="3075"/>
                </a:lnTo>
                <a:lnTo>
                  <a:pt x="2716" y="3075"/>
                </a:lnTo>
                <a:lnTo>
                  <a:pt x="2756" y="3075"/>
                </a:lnTo>
                <a:lnTo>
                  <a:pt x="2798" y="3075"/>
                </a:lnTo>
                <a:lnTo>
                  <a:pt x="2839" y="3075"/>
                </a:lnTo>
                <a:lnTo>
                  <a:pt x="2880" y="3075"/>
                </a:lnTo>
                <a:lnTo>
                  <a:pt x="2922" y="3075"/>
                </a:lnTo>
                <a:lnTo>
                  <a:pt x="2962" y="3075"/>
                </a:lnTo>
                <a:lnTo>
                  <a:pt x="3003" y="3075"/>
                </a:lnTo>
                <a:lnTo>
                  <a:pt x="3045" y="3075"/>
                </a:lnTo>
                <a:lnTo>
                  <a:pt x="3086" y="3075"/>
                </a:lnTo>
                <a:lnTo>
                  <a:pt x="3127" y="3075"/>
                </a:lnTo>
                <a:lnTo>
                  <a:pt x="3168" y="3075"/>
                </a:lnTo>
                <a:lnTo>
                  <a:pt x="3209" y="3075"/>
                </a:lnTo>
                <a:lnTo>
                  <a:pt x="3251" y="3075"/>
                </a:lnTo>
                <a:lnTo>
                  <a:pt x="3292" y="3075"/>
                </a:lnTo>
                <a:lnTo>
                  <a:pt x="3332" y="3075"/>
                </a:lnTo>
                <a:lnTo>
                  <a:pt x="3374" y="3075"/>
                </a:lnTo>
                <a:lnTo>
                  <a:pt x="3415" y="3075"/>
                </a:lnTo>
                <a:lnTo>
                  <a:pt x="3457" y="3075"/>
                </a:lnTo>
                <a:lnTo>
                  <a:pt x="3497" y="3075"/>
                </a:lnTo>
                <a:lnTo>
                  <a:pt x="3538" y="3075"/>
                </a:lnTo>
                <a:lnTo>
                  <a:pt x="3580" y="3075"/>
                </a:lnTo>
                <a:lnTo>
                  <a:pt x="3621" y="3075"/>
                </a:lnTo>
                <a:lnTo>
                  <a:pt x="3662" y="3075"/>
                </a:lnTo>
                <a:lnTo>
                  <a:pt x="3703" y="3075"/>
                </a:lnTo>
                <a:lnTo>
                  <a:pt x="3744" y="3075"/>
                </a:lnTo>
                <a:lnTo>
                  <a:pt x="3786" y="3075"/>
                </a:lnTo>
                <a:lnTo>
                  <a:pt x="3827" y="3075"/>
                </a:lnTo>
                <a:lnTo>
                  <a:pt x="3867" y="3075"/>
                </a:lnTo>
                <a:lnTo>
                  <a:pt x="3909" y="3075"/>
                </a:lnTo>
                <a:lnTo>
                  <a:pt x="3950" y="3075"/>
                </a:lnTo>
                <a:lnTo>
                  <a:pt x="3991" y="3075"/>
                </a:lnTo>
                <a:lnTo>
                  <a:pt x="4033" y="3075"/>
                </a:lnTo>
                <a:lnTo>
                  <a:pt x="4073" y="3075"/>
                </a:lnTo>
                <a:lnTo>
                  <a:pt x="4114" y="3075"/>
                </a:lnTo>
                <a:lnTo>
                  <a:pt x="4156" y="3075"/>
                </a:lnTo>
                <a:lnTo>
                  <a:pt x="4197" y="3075"/>
                </a:lnTo>
                <a:lnTo>
                  <a:pt x="4237" y="3075"/>
                </a:lnTo>
                <a:lnTo>
                  <a:pt x="4279" y="3075"/>
                </a:lnTo>
                <a:lnTo>
                  <a:pt x="4320" y="3075"/>
                </a:lnTo>
                <a:lnTo>
                  <a:pt x="4362" y="3075"/>
                </a:lnTo>
                <a:lnTo>
                  <a:pt x="4403" y="3075"/>
                </a:lnTo>
                <a:lnTo>
                  <a:pt x="4443" y="3075"/>
                </a:lnTo>
                <a:lnTo>
                  <a:pt x="4485" y="3075"/>
                </a:lnTo>
                <a:lnTo>
                  <a:pt x="4526" y="3075"/>
                </a:lnTo>
                <a:lnTo>
                  <a:pt x="4568" y="3075"/>
                </a:lnTo>
                <a:lnTo>
                  <a:pt x="4608" y="3075"/>
                </a:lnTo>
                <a:lnTo>
                  <a:pt x="4649" y="3075"/>
                </a:lnTo>
                <a:lnTo>
                  <a:pt x="4691" y="3075"/>
                </a:lnTo>
                <a:lnTo>
                  <a:pt x="4732" y="3075"/>
                </a:lnTo>
                <a:lnTo>
                  <a:pt x="4773" y="3075"/>
                </a:lnTo>
                <a:lnTo>
                  <a:pt x="4814" y="3075"/>
                </a:lnTo>
                <a:lnTo>
                  <a:pt x="4855" y="3075"/>
                </a:lnTo>
                <a:lnTo>
                  <a:pt x="4896" y="3075"/>
                </a:lnTo>
                <a:lnTo>
                  <a:pt x="4938" y="3075"/>
                </a:lnTo>
                <a:lnTo>
                  <a:pt x="4978" y="3075"/>
                </a:lnTo>
                <a:lnTo>
                  <a:pt x="5019" y="3075"/>
                </a:lnTo>
                <a:lnTo>
                  <a:pt x="5061" y="3075"/>
                </a:lnTo>
                <a:lnTo>
                  <a:pt x="5102" y="3075"/>
                </a:lnTo>
                <a:lnTo>
                  <a:pt x="5144" y="3075"/>
                </a:lnTo>
                <a:lnTo>
                  <a:pt x="5184" y="3075"/>
                </a:lnTo>
                <a:lnTo>
                  <a:pt x="5225" y="3075"/>
                </a:lnTo>
                <a:lnTo>
                  <a:pt x="5267" y="3075"/>
                </a:lnTo>
                <a:lnTo>
                  <a:pt x="5308" y="3075"/>
                </a:lnTo>
                <a:lnTo>
                  <a:pt x="5348" y="3075"/>
                </a:lnTo>
                <a:lnTo>
                  <a:pt x="5390" y="3075"/>
                </a:lnTo>
                <a:lnTo>
                  <a:pt x="5431" y="3075"/>
                </a:lnTo>
                <a:lnTo>
                  <a:pt x="5473" y="3075"/>
                </a:lnTo>
                <a:lnTo>
                  <a:pt x="5514" y="3075"/>
                </a:lnTo>
                <a:lnTo>
                  <a:pt x="5554" y="3075"/>
                </a:lnTo>
                <a:lnTo>
                  <a:pt x="5596" y="3075"/>
                </a:lnTo>
                <a:lnTo>
                  <a:pt x="5637" y="3075"/>
                </a:lnTo>
                <a:lnTo>
                  <a:pt x="5678" y="3075"/>
                </a:lnTo>
                <a:lnTo>
                  <a:pt x="5719" y="3075"/>
                </a:lnTo>
                <a:lnTo>
                  <a:pt x="5760" y="3075"/>
                </a:lnTo>
                <a:lnTo>
                  <a:pt x="5801" y="3075"/>
                </a:lnTo>
              </a:path>
            </a:pathLst>
          </a:custGeom>
          <a:noFill/>
          <a:ln w="23813">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7" name="Freeform 264"/>
          <p:cNvSpPr>
            <a:spLocks/>
          </p:cNvSpPr>
          <p:nvPr/>
        </p:nvSpPr>
        <p:spPr bwMode="auto">
          <a:xfrm>
            <a:off x="5480047" y="5102225"/>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8" name="Freeform 265"/>
          <p:cNvSpPr>
            <a:spLocks/>
          </p:cNvSpPr>
          <p:nvPr/>
        </p:nvSpPr>
        <p:spPr bwMode="auto">
          <a:xfrm>
            <a:off x="874711" y="2519363"/>
            <a:ext cx="4605336" cy="2093912"/>
          </a:xfrm>
          <a:custGeom>
            <a:avLst/>
            <a:gdLst>
              <a:gd name="T0" fmla="*/ 83 w 5801"/>
              <a:gd name="T1" fmla="*/ 2078 h 2636"/>
              <a:gd name="T2" fmla="*/ 206 w 5801"/>
              <a:gd name="T3" fmla="*/ 2508 h 2636"/>
              <a:gd name="T4" fmla="*/ 330 w 5801"/>
              <a:gd name="T5" fmla="*/ 2600 h 2636"/>
              <a:gd name="T6" fmla="*/ 453 w 5801"/>
              <a:gd name="T7" fmla="*/ 2626 h 2636"/>
              <a:gd name="T8" fmla="*/ 576 w 5801"/>
              <a:gd name="T9" fmla="*/ 2633 h 2636"/>
              <a:gd name="T10" fmla="*/ 700 w 5801"/>
              <a:gd name="T11" fmla="*/ 2635 h 2636"/>
              <a:gd name="T12" fmla="*/ 823 w 5801"/>
              <a:gd name="T13" fmla="*/ 2636 h 2636"/>
              <a:gd name="T14" fmla="*/ 946 w 5801"/>
              <a:gd name="T15" fmla="*/ 2636 h 2636"/>
              <a:gd name="T16" fmla="*/ 1111 w 5801"/>
              <a:gd name="T17" fmla="*/ 2636 h 2636"/>
              <a:gd name="T18" fmla="*/ 1235 w 5801"/>
              <a:gd name="T19" fmla="*/ 2636 h 2636"/>
              <a:gd name="T20" fmla="*/ 1358 w 5801"/>
              <a:gd name="T21" fmla="*/ 2636 h 2636"/>
              <a:gd name="T22" fmla="*/ 1481 w 5801"/>
              <a:gd name="T23" fmla="*/ 2636 h 2636"/>
              <a:gd name="T24" fmla="*/ 1605 w 5801"/>
              <a:gd name="T25" fmla="*/ 2636 h 2636"/>
              <a:gd name="T26" fmla="*/ 1728 w 5801"/>
              <a:gd name="T27" fmla="*/ 2636 h 2636"/>
              <a:gd name="T28" fmla="*/ 1851 w 5801"/>
              <a:gd name="T29" fmla="*/ 2636 h 2636"/>
              <a:gd name="T30" fmla="*/ 1975 w 5801"/>
              <a:gd name="T31" fmla="*/ 2636 h 2636"/>
              <a:gd name="T32" fmla="*/ 2098 w 5801"/>
              <a:gd name="T33" fmla="*/ 2636 h 2636"/>
              <a:gd name="T34" fmla="*/ 2221 w 5801"/>
              <a:gd name="T35" fmla="*/ 2636 h 2636"/>
              <a:gd name="T36" fmla="*/ 2346 w 5801"/>
              <a:gd name="T37" fmla="*/ 2636 h 2636"/>
              <a:gd name="T38" fmla="*/ 2469 w 5801"/>
              <a:gd name="T39" fmla="*/ 2636 h 2636"/>
              <a:gd name="T40" fmla="*/ 2592 w 5801"/>
              <a:gd name="T41" fmla="*/ 2636 h 2636"/>
              <a:gd name="T42" fmla="*/ 2716 w 5801"/>
              <a:gd name="T43" fmla="*/ 2636 h 2636"/>
              <a:gd name="T44" fmla="*/ 2839 w 5801"/>
              <a:gd name="T45" fmla="*/ 2636 h 2636"/>
              <a:gd name="T46" fmla="*/ 2962 w 5801"/>
              <a:gd name="T47" fmla="*/ 2636 h 2636"/>
              <a:gd name="T48" fmla="*/ 3086 w 5801"/>
              <a:gd name="T49" fmla="*/ 2636 h 2636"/>
              <a:gd name="T50" fmla="*/ 3209 w 5801"/>
              <a:gd name="T51" fmla="*/ 2636 h 2636"/>
              <a:gd name="T52" fmla="*/ 3332 w 5801"/>
              <a:gd name="T53" fmla="*/ 2636 h 2636"/>
              <a:gd name="T54" fmla="*/ 3457 w 5801"/>
              <a:gd name="T55" fmla="*/ 2636 h 2636"/>
              <a:gd name="T56" fmla="*/ 3580 w 5801"/>
              <a:gd name="T57" fmla="*/ 2636 h 2636"/>
              <a:gd name="T58" fmla="*/ 3703 w 5801"/>
              <a:gd name="T59" fmla="*/ 2636 h 2636"/>
              <a:gd name="T60" fmla="*/ 3827 w 5801"/>
              <a:gd name="T61" fmla="*/ 2636 h 2636"/>
              <a:gd name="T62" fmla="*/ 3950 w 5801"/>
              <a:gd name="T63" fmla="*/ 2636 h 2636"/>
              <a:gd name="T64" fmla="*/ 4073 w 5801"/>
              <a:gd name="T65" fmla="*/ 2636 h 2636"/>
              <a:gd name="T66" fmla="*/ 4197 w 5801"/>
              <a:gd name="T67" fmla="*/ 2636 h 2636"/>
              <a:gd name="T68" fmla="*/ 4320 w 5801"/>
              <a:gd name="T69" fmla="*/ 2636 h 2636"/>
              <a:gd name="T70" fmla="*/ 4443 w 5801"/>
              <a:gd name="T71" fmla="*/ 2636 h 2636"/>
              <a:gd name="T72" fmla="*/ 4568 w 5801"/>
              <a:gd name="T73" fmla="*/ 2636 h 2636"/>
              <a:gd name="T74" fmla="*/ 4691 w 5801"/>
              <a:gd name="T75" fmla="*/ 2636 h 2636"/>
              <a:gd name="T76" fmla="*/ 4814 w 5801"/>
              <a:gd name="T77" fmla="*/ 2636 h 2636"/>
              <a:gd name="T78" fmla="*/ 4938 w 5801"/>
              <a:gd name="T79" fmla="*/ 2636 h 2636"/>
              <a:gd name="T80" fmla="*/ 5061 w 5801"/>
              <a:gd name="T81" fmla="*/ 2636 h 2636"/>
              <a:gd name="T82" fmla="*/ 5184 w 5801"/>
              <a:gd name="T83" fmla="*/ 2636 h 2636"/>
              <a:gd name="T84" fmla="*/ 5308 w 5801"/>
              <a:gd name="T85" fmla="*/ 2636 h 2636"/>
              <a:gd name="T86" fmla="*/ 5431 w 5801"/>
              <a:gd name="T87" fmla="*/ 2636 h 2636"/>
              <a:gd name="T88" fmla="*/ 5554 w 5801"/>
              <a:gd name="T89" fmla="*/ 2636 h 2636"/>
              <a:gd name="T90" fmla="*/ 5678 w 5801"/>
              <a:gd name="T91" fmla="*/ 2636 h 2636"/>
              <a:gd name="T92" fmla="*/ 5801 w 5801"/>
              <a:gd name="T93" fmla="*/ 2636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2636">
                <a:moveTo>
                  <a:pt x="0" y="0"/>
                </a:moveTo>
                <a:lnTo>
                  <a:pt x="41" y="1578"/>
                </a:lnTo>
                <a:lnTo>
                  <a:pt x="83" y="2078"/>
                </a:lnTo>
                <a:lnTo>
                  <a:pt x="124" y="2308"/>
                </a:lnTo>
                <a:lnTo>
                  <a:pt x="164" y="2433"/>
                </a:lnTo>
                <a:lnTo>
                  <a:pt x="206" y="2508"/>
                </a:lnTo>
                <a:lnTo>
                  <a:pt x="247" y="2553"/>
                </a:lnTo>
                <a:lnTo>
                  <a:pt x="288" y="2581"/>
                </a:lnTo>
                <a:lnTo>
                  <a:pt x="330" y="2600"/>
                </a:lnTo>
                <a:lnTo>
                  <a:pt x="370" y="2612"/>
                </a:lnTo>
                <a:lnTo>
                  <a:pt x="411" y="2620"/>
                </a:lnTo>
                <a:lnTo>
                  <a:pt x="453" y="2626"/>
                </a:lnTo>
                <a:lnTo>
                  <a:pt x="494" y="2629"/>
                </a:lnTo>
                <a:lnTo>
                  <a:pt x="534" y="2632"/>
                </a:lnTo>
                <a:lnTo>
                  <a:pt x="576" y="2633"/>
                </a:lnTo>
                <a:lnTo>
                  <a:pt x="617" y="2635"/>
                </a:lnTo>
                <a:lnTo>
                  <a:pt x="659" y="2635"/>
                </a:lnTo>
                <a:lnTo>
                  <a:pt x="700" y="2635"/>
                </a:lnTo>
                <a:lnTo>
                  <a:pt x="740" y="2636"/>
                </a:lnTo>
                <a:lnTo>
                  <a:pt x="782" y="2636"/>
                </a:lnTo>
                <a:lnTo>
                  <a:pt x="823" y="2636"/>
                </a:lnTo>
                <a:lnTo>
                  <a:pt x="865" y="2636"/>
                </a:lnTo>
                <a:lnTo>
                  <a:pt x="905" y="2636"/>
                </a:lnTo>
                <a:lnTo>
                  <a:pt x="946" y="2636"/>
                </a:lnTo>
                <a:lnTo>
                  <a:pt x="1029" y="2636"/>
                </a:lnTo>
                <a:lnTo>
                  <a:pt x="1070" y="2636"/>
                </a:lnTo>
                <a:lnTo>
                  <a:pt x="1111" y="2636"/>
                </a:lnTo>
                <a:lnTo>
                  <a:pt x="1152" y="2636"/>
                </a:lnTo>
                <a:lnTo>
                  <a:pt x="1193" y="2636"/>
                </a:lnTo>
                <a:lnTo>
                  <a:pt x="1235" y="2636"/>
                </a:lnTo>
                <a:lnTo>
                  <a:pt x="1275" y="2636"/>
                </a:lnTo>
                <a:lnTo>
                  <a:pt x="1316" y="2636"/>
                </a:lnTo>
                <a:lnTo>
                  <a:pt x="1358" y="2636"/>
                </a:lnTo>
                <a:lnTo>
                  <a:pt x="1399" y="2636"/>
                </a:lnTo>
                <a:lnTo>
                  <a:pt x="1441" y="2636"/>
                </a:lnTo>
                <a:lnTo>
                  <a:pt x="1481" y="2636"/>
                </a:lnTo>
                <a:lnTo>
                  <a:pt x="1522" y="2636"/>
                </a:lnTo>
                <a:lnTo>
                  <a:pt x="1564" y="2636"/>
                </a:lnTo>
                <a:lnTo>
                  <a:pt x="1605" y="2636"/>
                </a:lnTo>
                <a:lnTo>
                  <a:pt x="1645" y="2636"/>
                </a:lnTo>
                <a:lnTo>
                  <a:pt x="1687" y="2636"/>
                </a:lnTo>
                <a:lnTo>
                  <a:pt x="1728" y="2636"/>
                </a:lnTo>
                <a:lnTo>
                  <a:pt x="1770" y="2636"/>
                </a:lnTo>
                <a:lnTo>
                  <a:pt x="1811" y="2636"/>
                </a:lnTo>
                <a:lnTo>
                  <a:pt x="1851" y="2636"/>
                </a:lnTo>
                <a:lnTo>
                  <a:pt x="1893" y="2636"/>
                </a:lnTo>
                <a:lnTo>
                  <a:pt x="1934" y="2636"/>
                </a:lnTo>
                <a:lnTo>
                  <a:pt x="1975" y="2636"/>
                </a:lnTo>
                <a:lnTo>
                  <a:pt x="2016" y="2636"/>
                </a:lnTo>
                <a:lnTo>
                  <a:pt x="2057" y="2636"/>
                </a:lnTo>
                <a:lnTo>
                  <a:pt x="2098" y="2636"/>
                </a:lnTo>
                <a:lnTo>
                  <a:pt x="2140" y="2636"/>
                </a:lnTo>
                <a:lnTo>
                  <a:pt x="2181" y="2636"/>
                </a:lnTo>
                <a:lnTo>
                  <a:pt x="2221" y="2636"/>
                </a:lnTo>
                <a:lnTo>
                  <a:pt x="2263" y="2636"/>
                </a:lnTo>
                <a:lnTo>
                  <a:pt x="2304" y="2636"/>
                </a:lnTo>
                <a:lnTo>
                  <a:pt x="2346" y="2636"/>
                </a:lnTo>
                <a:lnTo>
                  <a:pt x="2386" y="2636"/>
                </a:lnTo>
                <a:lnTo>
                  <a:pt x="2427" y="2636"/>
                </a:lnTo>
                <a:lnTo>
                  <a:pt x="2469" y="2636"/>
                </a:lnTo>
                <a:lnTo>
                  <a:pt x="2510" y="2636"/>
                </a:lnTo>
                <a:lnTo>
                  <a:pt x="2552" y="2636"/>
                </a:lnTo>
                <a:lnTo>
                  <a:pt x="2592" y="2636"/>
                </a:lnTo>
                <a:lnTo>
                  <a:pt x="2633" y="2636"/>
                </a:lnTo>
                <a:lnTo>
                  <a:pt x="2675" y="2636"/>
                </a:lnTo>
                <a:lnTo>
                  <a:pt x="2716" y="2636"/>
                </a:lnTo>
                <a:lnTo>
                  <a:pt x="2756" y="2636"/>
                </a:lnTo>
                <a:lnTo>
                  <a:pt x="2798" y="2636"/>
                </a:lnTo>
                <a:lnTo>
                  <a:pt x="2839" y="2636"/>
                </a:lnTo>
                <a:lnTo>
                  <a:pt x="2880" y="2636"/>
                </a:lnTo>
                <a:lnTo>
                  <a:pt x="2922" y="2636"/>
                </a:lnTo>
                <a:lnTo>
                  <a:pt x="2962" y="2636"/>
                </a:lnTo>
                <a:lnTo>
                  <a:pt x="3003" y="2636"/>
                </a:lnTo>
                <a:lnTo>
                  <a:pt x="3045" y="2636"/>
                </a:lnTo>
                <a:lnTo>
                  <a:pt x="3086" y="2636"/>
                </a:lnTo>
                <a:lnTo>
                  <a:pt x="3127" y="2636"/>
                </a:lnTo>
                <a:lnTo>
                  <a:pt x="3168" y="2636"/>
                </a:lnTo>
                <a:lnTo>
                  <a:pt x="3209" y="2636"/>
                </a:lnTo>
                <a:lnTo>
                  <a:pt x="3251" y="2636"/>
                </a:lnTo>
                <a:lnTo>
                  <a:pt x="3292" y="2636"/>
                </a:lnTo>
                <a:lnTo>
                  <a:pt x="3332" y="2636"/>
                </a:lnTo>
                <a:lnTo>
                  <a:pt x="3374" y="2636"/>
                </a:lnTo>
                <a:lnTo>
                  <a:pt x="3415" y="2636"/>
                </a:lnTo>
                <a:lnTo>
                  <a:pt x="3457" y="2636"/>
                </a:lnTo>
                <a:lnTo>
                  <a:pt x="3497" y="2636"/>
                </a:lnTo>
                <a:lnTo>
                  <a:pt x="3538" y="2636"/>
                </a:lnTo>
                <a:lnTo>
                  <a:pt x="3580" y="2636"/>
                </a:lnTo>
                <a:lnTo>
                  <a:pt x="3621" y="2636"/>
                </a:lnTo>
                <a:lnTo>
                  <a:pt x="3662" y="2636"/>
                </a:lnTo>
                <a:lnTo>
                  <a:pt x="3703" y="2636"/>
                </a:lnTo>
                <a:lnTo>
                  <a:pt x="3744" y="2636"/>
                </a:lnTo>
                <a:lnTo>
                  <a:pt x="3786" y="2636"/>
                </a:lnTo>
                <a:lnTo>
                  <a:pt x="3827" y="2636"/>
                </a:lnTo>
                <a:lnTo>
                  <a:pt x="3867" y="2636"/>
                </a:lnTo>
                <a:lnTo>
                  <a:pt x="3909" y="2636"/>
                </a:lnTo>
                <a:lnTo>
                  <a:pt x="3950" y="2636"/>
                </a:lnTo>
                <a:lnTo>
                  <a:pt x="3991" y="2636"/>
                </a:lnTo>
                <a:lnTo>
                  <a:pt x="4033" y="2636"/>
                </a:lnTo>
                <a:lnTo>
                  <a:pt x="4073" y="2636"/>
                </a:lnTo>
                <a:lnTo>
                  <a:pt x="4114" y="2636"/>
                </a:lnTo>
                <a:lnTo>
                  <a:pt x="4156" y="2636"/>
                </a:lnTo>
                <a:lnTo>
                  <a:pt x="4197" y="2636"/>
                </a:lnTo>
                <a:lnTo>
                  <a:pt x="4237" y="2636"/>
                </a:lnTo>
                <a:lnTo>
                  <a:pt x="4279" y="2636"/>
                </a:lnTo>
                <a:lnTo>
                  <a:pt x="4320" y="2636"/>
                </a:lnTo>
                <a:lnTo>
                  <a:pt x="4362" y="2636"/>
                </a:lnTo>
                <a:lnTo>
                  <a:pt x="4403" y="2636"/>
                </a:lnTo>
                <a:lnTo>
                  <a:pt x="4443" y="2636"/>
                </a:lnTo>
                <a:lnTo>
                  <a:pt x="4485" y="2636"/>
                </a:lnTo>
                <a:lnTo>
                  <a:pt x="4526" y="2636"/>
                </a:lnTo>
                <a:lnTo>
                  <a:pt x="4568" y="2636"/>
                </a:lnTo>
                <a:lnTo>
                  <a:pt x="4608" y="2636"/>
                </a:lnTo>
                <a:lnTo>
                  <a:pt x="4649" y="2636"/>
                </a:lnTo>
                <a:lnTo>
                  <a:pt x="4691" y="2636"/>
                </a:lnTo>
                <a:lnTo>
                  <a:pt x="4732" y="2636"/>
                </a:lnTo>
                <a:lnTo>
                  <a:pt x="4773" y="2636"/>
                </a:lnTo>
                <a:lnTo>
                  <a:pt x="4814" y="2636"/>
                </a:lnTo>
                <a:lnTo>
                  <a:pt x="4855" y="2636"/>
                </a:lnTo>
                <a:lnTo>
                  <a:pt x="4896" y="2636"/>
                </a:lnTo>
                <a:lnTo>
                  <a:pt x="4938" y="2636"/>
                </a:lnTo>
                <a:lnTo>
                  <a:pt x="4978" y="2636"/>
                </a:lnTo>
                <a:lnTo>
                  <a:pt x="5019" y="2636"/>
                </a:lnTo>
                <a:lnTo>
                  <a:pt x="5061" y="2636"/>
                </a:lnTo>
                <a:lnTo>
                  <a:pt x="5102" y="2636"/>
                </a:lnTo>
                <a:lnTo>
                  <a:pt x="5144" y="2636"/>
                </a:lnTo>
                <a:lnTo>
                  <a:pt x="5184" y="2636"/>
                </a:lnTo>
                <a:lnTo>
                  <a:pt x="5225" y="2636"/>
                </a:lnTo>
                <a:lnTo>
                  <a:pt x="5267" y="2636"/>
                </a:lnTo>
                <a:lnTo>
                  <a:pt x="5308" y="2636"/>
                </a:lnTo>
                <a:lnTo>
                  <a:pt x="5348" y="2636"/>
                </a:lnTo>
                <a:lnTo>
                  <a:pt x="5390" y="2636"/>
                </a:lnTo>
                <a:lnTo>
                  <a:pt x="5431" y="2636"/>
                </a:lnTo>
                <a:lnTo>
                  <a:pt x="5473" y="2636"/>
                </a:lnTo>
                <a:lnTo>
                  <a:pt x="5514" y="2636"/>
                </a:lnTo>
                <a:lnTo>
                  <a:pt x="5554" y="2636"/>
                </a:lnTo>
                <a:lnTo>
                  <a:pt x="5596" y="2636"/>
                </a:lnTo>
                <a:lnTo>
                  <a:pt x="5637" y="2636"/>
                </a:lnTo>
                <a:lnTo>
                  <a:pt x="5678" y="2636"/>
                </a:lnTo>
                <a:lnTo>
                  <a:pt x="5719" y="2636"/>
                </a:lnTo>
                <a:lnTo>
                  <a:pt x="5760" y="2636"/>
                </a:lnTo>
                <a:lnTo>
                  <a:pt x="5801" y="2636"/>
                </a:lnTo>
              </a:path>
            </a:pathLst>
          </a:custGeom>
          <a:noFill/>
          <a:ln w="23813">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9" name="Freeform 266"/>
          <p:cNvSpPr>
            <a:spLocks/>
          </p:cNvSpPr>
          <p:nvPr/>
        </p:nvSpPr>
        <p:spPr bwMode="auto">
          <a:xfrm>
            <a:off x="5480047" y="4613275"/>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0" name="Freeform 267"/>
          <p:cNvSpPr>
            <a:spLocks/>
          </p:cNvSpPr>
          <p:nvPr/>
        </p:nvSpPr>
        <p:spPr bwMode="auto">
          <a:xfrm>
            <a:off x="874711" y="2108200"/>
            <a:ext cx="4605336" cy="1300162"/>
          </a:xfrm>
          <a:custGeom>
            <a:avLst/>
            <a:gdLst>
              <a:gd name="T0" fmla="*/ 83 w 5801"/>
              <a:gd name="T1" fmla="*/ 1491 h 1638"/>
              <a:gd name="T2" fmla="*/ 206 w 5801"/>
              <a:gd name="T3" fmla="*/ 1631 h 1638"/>
              <a:gd name="T4" fmla="*/ 330 w 5801"/>
              <a:gd name="T5" fmla="*/ 1638 h 1638"/>
              <a:gd name="T6" fmla="*/ 453 w 5801"/>
              <a:gd name="T7" fmla="*/ 1638 h 1638"/>
              <a:gd name="T8" fmla="*/ 576 w 5801"/>
              <a:gd name="T9" fmla="*/ 1638 h 1638"/>
              <a:gd name="T10" fmla="*/ 700 w 5801"/>
              <a:gd name="T11" fmla="*/ 1638 h 1638"/>
              <a:gd name="T12" fmla="*/ 823 w 5801"/>
              <a:gd name="T13" fmla="*/ 1638 h 1638"/>
              <a:gd name="T14" fmla="*/ 946 w 5801"/>
              <a:gd name="T15" fmla="*/ 1638 h 1638"/>
              <a:gd name="T16" fmla="*/ 1111 w 5801"/>
              <a:gd name="T17" fmla="*/ 1638 h 1638"/>
              <a:gd name="T18" fmla="*/ 1235 w 5801"/>
              <a:gd name="T19" fmla="*/ 1638 h 1638"/>
              <a:gd name="T20" fmla="*/ 1358 w 5801"/>
              <a:gd name="T21" fmla="*/ 1638 h 1638"/>
              <a:gd name="T22" fmla="*/ 1481 w 5801"/>
              <a:gd name="T23" fmla="*/ 1638 h 1638"/>
              <a:gd name="T24" fmla="*/ 1605 w 5801"/>
              <a:gd name="T25" fmla="*/ 1638 h 1638"/>
              <a:gd name="T26" fmla="*/ 1728 w 5801"/>
              <a:gd name="T27" fmla="*/ 1638 h 1638"/>
              <a:gd name="T28" fmla="*/ 1851 w 5801"/>
              <a:gd name="T29" fmla="*/ 1638 h 1638"/>
              <a:gd name="T30" fmla="*/ 1975 w 5801"/>
              <a:gd name="T31" fmla="*/ 1638 h 1638"/>
              <a:gd name="T32" fmla="*/ 2098 w 5801"/>
              <a:gd name="T33" fmla="*/ 1638 h 1638"/>
              <a:gd name="T34" fmla="*/ 2221 w 5801"/>
              <a:gd name="T35" fmla="*/ 1638 h 1638"/>
              <a:gd name="T36" fmla="*/ 2346 w 5801"/>
              <a:gd name="T37" fmla="*/ 1638 h 1638"/>
              <a:gd name="T38" fmla="*/ 2469 w 5801"/>
              <a:gd name="T39" fmla="*/ 1638 h 1638"/>
              <a:gd name="T40" fmla="*/ 2592 w 5801"/>
              <a:gd name="T41" fmla="*/ 1638 h 1638"/>
              <a:gd name="T42" fmla="*/ 2716 w 5801"/>
              <a:gd name="T43" fmla="*/ 1638 h 1638"/>
              <a:gd name="T44" fmla="*/ 2839 w 5801"/>
              <a:gd name="T45" fmla="*/ 1638 h 1638"/>
              <a:gd name="T46" fmla="*/ 2962 w 5801"/>
              <a:gd name="T47" fmla="*/ 1638 h 1638"/>
              <a:gd name="T48" fmla="*/ 3086 w 5801"/>
              <a:gd name="T49" fmla="*/ 1638 h 1638"/>
              <a:gd name="T50" fmla="*/ 3209 w 5801"/>
              <a:gd name="T51" fmla="*/ 1638 h 1638"/>
              <a:gd name="T52" fmla="*/ 3332 w 5801"/>
              <a:gd name="T53" fmla="*/ 1638 h 1638"/>
              <a:gd name="T54" fmla="*/ 3457 w 5801"/>
              <a:gd name="T55" fmla="*/ 1638 h 1638"/>
              <a:gd name="T56" fmla="*/ 3580 w 5801"/>
              <a:gd name="T57" fmla="*/ 1638 h 1638"/>
              <a:gd name="T58" fmla="*/ 3703 w 5801"/>
              <a:gd name="T59" fmla="*/ 1638 h 1638"/>
              <a:gd name="T60" fmla="*/ 3827 w 5801"/>
              <a:gd name="T61" fmla="*/ 1638 h 1638"/>
              <a:gd name="T62" fmla="*/ 3950 w 5801"/>
              <a:gd name="T63" fmla="*/ 1638 h 1638"/>
              <a:gd name="T64" fmla="*/ 4073 w 5801"/>
              <a:gd name="T65" fmla="*/ 1638 h 1638"/>
              <a:gd name="T66" fmla="*/ 4197 w 5801"/>
              <a:gd name="T67" fmla="*/ 1638 h 1638"/>
              <a:gd name="T68" fmla="*/ 4320 w 5801"/>
              <a:gd name="T69" fmla="*/ 1638 h 1638"/>
              <a:gd name="T70" fmla="*/ 4443 w 5801"/>
              <a:gd name="T71" fmla="*/ 1638 h 1638"/>
              <a:gd name="T72" fmla="*/ 4568 w 5801"/>
              <a:gd name="T73" fmla="*/ 1638 h 1638"/>
              <a:gd name="T74" fmla="*/ 4691 w 5801"/>
              <a:gd name="T75" fmla="*/ 1638 h 1638"/>
              <a:gd name="T76" fmla="*/ 4814 w 5801"/>
              <a:gd name="T77" fmla="*/ 1638 h 1638"/>
              <a:gd name="T78" fmla="*/ 4938 w 5801"/>
              <a:gd name="T79" fmla="*/ 1638 h 1638"/>
              <a:gd name="T80" fmla="*/ 5061 w 5801"/>
              <a:gd name="T81" fmla="*/ 1638 h 1638"/>
              <a:gd name="T82" fmla="*/ 5184 w 5801"/>
              <a:gd name="T83" fmla="*/ 1638 h 1638"/>
              <a:gd name="T84" fmla="*/ 5308 w 5801"/>
              <a:gd name="T85" fmla="*/ 1638 h 1638"/>
              <a:gd name="T86" fmla="*/ 5431 w 5801"/>
              <a:gd name="T87" fmla="*/ 1638 h 1638"/>
              <a:gd name="T88" fmla="*/ 5554 w 5801"/>
              <a:gd name="T89" fmla="*/ 1638 h 1638"/>
              <a:gd name="T90" fmla="*/ 5678 w 5801"/>
              <a:gd name="T91" fmla="*/ 1638 h 1638"/>
              <a:gd name="T92" fmla="*/ 5801 w 5801"/>
              <a:gd name="T93" fmla="*/ 163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1638">
                <a:moveTo>
                  <a:pt x="0" y="0"/>
                </a:moveTo>
                <a:lnTo>
                  <a:pt x="41" y="1198"/>
                </a:lnTo>
                <a:lnTo>
                  <a:pt x="83" y="1491"/>
                </a:lnTo>
                <a:lnTo>
                  <a:pt x="124" y="1586"/>
                </a:lnTo>
                <a:lnTo>
                  <a:pt x="164" y="1619"/>
                </a:lnTo>
                <a:lnTo>
                  <a:pt x="206" y="1631"/>
                </a:lnTo>
                <a:lnTo>
                  <a:pt x="247" y="1635"/>
                </a:lnTo>
                <a:lnTo>
                  <a:pt x="288" y="1637"/>
                </a:lnTo>
                <a:lnTo>
                  <a:pt x="330" y="1638"/>
                </a:lnTo>
                <a:lnTo>
                  <a:pt x="370" y="1638"/>
                </a:lnTo>
                <a:lnTo>
                  <a:pt x="411" y="1638"/>
                </a:lnTo>
                <a:lnTo>
                  <a:pt x="453" y="1638"/>
                </a:lnTo>
                <a:lnTo>
                  <a:pt x="494" y="1638"/>
                </a:lnTo>
                <a:lnTo>
                  <a:pt x="534" y="1638"/>
                </a:lnTo>
                <a:lnTo>
                  <a:pt x="576" y="1638"/>
                </a:lnTo>
                <a:lnTo>
                  <a:pt x="617" y="1638"/>
                </a:lnTo>
                <a:lnTo>
                  <a:pt x="659" y="1638"/>
                </a:lnTo>
                <a:lnTo>
                  <a:pt x="700" y="1638"/>
                </a:lnTo>
                <a:lnTo>
                  <a:pt x="740" y="1638"/>
                </a:lnTo>
                <a:lnTo>
                  <a:pt x="782" y="1638"/>
                </a:lnTo>
                <a:lnTo>
                  <a:pt x="823" y="1638"/>
                </a:lnTo>
                <a:lnTo>
                  <a:pt x="865" y="1638"/>
                </a:lnTo>
                <a:lnTo>
                  <a:pt x="905" y="1638"/>
                </a:lnTo>
                <a:lnTo>
                  <a:pt x="946" y="1638"/>
                </a:lnTo>
                <a:lnTo>
                  <a:pt x="1029" y="1638"/>
                </a:lnTo>
                <a:lnTo>
                  <a:pt x="1070" y="1638"/>
                </a:lnTo>
                <a:lnTo>
                  <a:pt x="1111" y="1638"/>
                </a:lnTo>
                <a:lnTo>
                  <a:pt x="1152" y="1638"/>
                </a:lnTo>
                <a:lnTo>
                  <a:pt x="1193" y="1638"/>
                </a:lnTo>
                <a:lnTo>
                  <a:pt x="1235" y="1638"/>
                </a:lnTo>
                <a:lnTo>
                  <a:pt x="1275" y="1638"/>
                </a:lnTo>
                <a:lnTo>
                  <a:pt x="1316" y="1638"/>
                </a:lnTo>
                <a:lnTo>
                  <a:pt x="1358" y="1638"/>
                </a:lnTo>
                <a:lnTo>
                  <a:pt x="1399" y="1638"/>
                </a:lnTo>
                <a:lnTo>
                  <a:pt x="1441" y="1638"/>
                </a:lnTo>
                <a:lnTo>
                  <a:pt x="1481" y="1638"/>
                </a:lnTo>
                <a:lnTo>
                  <a:pt x="1522" y="1638"/>
                </a:lnTo>
                <a:lnTo>
                  <a:pt x="1564" y="1638"/>
                </a:lnTo>
                <a:lnTo>
                  <a:pt x="1605" y="1638"/>
                </a:lnTo>
                <a:lnTo>
                  <a:pt x="1645" y="1638"/>
                </a:lnTo>
                <a:lnTo>
                  <a:pt x="1687" y="1638"/>
                </a:lnTo>
                <a:lnTo>
                  <a:pt x="1728" y="1638"/>
                </a:lnTo>
                <a:lnTo>
                  <a:pt x="1770" y="1638"/>
                </a:lnTo>
                <a:lnTo>
                  <a:pt x="1811" y="1638"/>
                </a:lnTo>
                <a:lnTo>
                  <a:pt x="1851" y="1638"/>
                </a:lnTo>
                <a:lnTo>
                  <a:pt x="1893" y="1638"/>
                </a:lnTo>
                <a:lnTo>
                  <a:pt x="1934" y="1638"/>
                </a:lnTo>
                <a:lnTo>
                  <a:pt x="1975" y="1638"/>
                </a:lnTo>
                <a:lnTo>
                  <a:pt x="2016" y="1638"/>
                </a:lnTo>
                <a:lnTo>
                  <a:pt x="2057" y="1638"/>
                </a:lnTo>
                <a:lnTo>
                  <a:pt x="2098" y="1638"/>
                </a:lnTo>
                <a:lnTo>
                  <a:pt x="2140" y="1638"/>
                </a:lnTo>
                <a:lnTo>
                  <a:pt x="2181" y="1638"/>
                </a:lnTo>
                <a:lnTo>
                  <a:pt x="2221" y="1638"/>
                </a:lnTo>
                <a:lnTo>
                  <a:pt x="2263" y="1638"/>
                </a:lnTo>
                <a:lnTo>
                  <a:pt x="2304" y="1638"/>
                </a:lnTo>
                <a:lnTo>
                  <a:pt x="2346" y="1638"/>
                </a:lnTo>
                <a:lnTo>
                  <a:pt x="2386" y="1638"/>
                </a:lnTo>
                <a:lnTo>
                  <a:pt x="2427" y="1638"/>
                </a:lnTo>
                <a:lnTo>
                  <a:pt x="2469" y="1638"/>
                </a:lnTo>
                <a:lnTo>
                  <a:pt x="2510" y="1638"/>
                </a:lnTo>
                <a:lnTo>
                  <a:pt x="2552" y="1638"/>
                </a:lnTo>
                <a:lnTo>
                  <a:pt x="2592" y="1638"/>
                </a:lnTo>
                <a:lnTo>
                  <a:pt x="2633" y="1638"/>
                </a:lnTo>
                <a:lnTo>
                  <a:pt x="2675" y="1638"/>
                </a:lnTo>
                <a:lnTo>
                  <a:pt x="2716" y="1638"/>
                </a:lnTo>
                <a:lnTo>
                  <a:pt x="2756" y="1638"/>
                </a:lnTo>
                <a:lnTo>
                  <a:pt x="2798" y="1638"/>
                </a:lnTo>
                <a:lnTo>
                  <a:pt x="2839" y="1638"/>
                </a:lnTo>
                <a:lnTo>
                  <a:pt x="2880" y="1638"/>
                </a:lnTo>
                <a:lnTo>
                  <a:pt x="2922" y="1638"/>
                </a:lnTo>
                <a:lnTo>
                  <a:pt x="2962" y="1638"/>
                </a:lnTo>
                <a:lnTo>
                  <a:pt x="3003" y="1638"/>
                </a:lnTo>
                <a:lnTo>
                  <a:pt x="3045" y="1638"/>
                </a:lnTo>
                <a:lnTo>
                  <a:pt x="3086" y="1638"/>
                </a:lnTo>
                <a:lnTo>
                  <a:pt x="3127" y="1638"/>
                </a:lnTo>
                <a:lnTo>
                  <a:pt x="3168" y="1638"/>
                </a:lnTo>
                <a:lnTo>
                  <a:pt x="3209" y="1638"/>
                </a:lnTo>
                <a:lnTo>
                  <a:pt x="3251" y="1638"/>
                </a:lnTo>
                <a:lnTo>
                  <a:pt x="3292" y="1638"/>
                </a:lnTo>
                <a:lnTo>
                  <a:pt x="3332" y="1638"/>
                </a:lnTo>
                <a:lnTo>
                  <a:pt x="3374" y="1638"/>
                </a:lnTo>
                <a:lnTo>
                  <a:pt x="3415" y="1638"/>
                </a:lnTo>
                <a:lnTo>
                  <a:pt x="3457" y="1638"/>
                </a:lnTo>
                <a:lnTo>
                  <a:pt x="3497" y="1638"/>
                </a:lnTo>
                <a:lnTo>
                  <a:pt x="3538" y="1638"/>
                </a:lnTo>
                <a:lnTo>
                  <a:pt x="3580" y="1638"/>
                </a:lnTo>
                <a:lnTo>
                  <a:pt x="3621" y="1638"/>
                </a:lnTo>
                <a:lnTo>
                  <a:pt x="3662" y="1638"/>
                </a:lnTo>
                <a:lnTo>
                  <a:pt x="3703" y="1638"/>
                </a:lnTo>
                <a:lnTo>
                  <a:pt x="3744" y="1638"/>
                </a:lnTo>
                <a:lnTo>
                  <a:pt x="3786" y="1638"/>
                </a:lnTo>
                <a:lnTo>
                  <a:pt x="3827" y="1638"/>
                </a:lnTo>
                <a:lnTo>
                  <a:pt x="3867" y="1638"/>
                </a:lnTo>
                <a:lnTo>
                  <a:pt x="3909" y="1638"/>
                </a:lnTo>
                <a:lnTo>
                  <a:pt x="3950" y="1638"/>
                </a:lnTo>
                <a:lnTo>
                  <a:pt x="3991" y="1638"/>
                </a:lnTo>
                <a:lnTo>
                  <a:pt x="4033" y="1638"/>
                </a:lnTo>
                <a:lnTo>
                  <a:pt x="4073" y="1638"/>
                </a:lnTo>
                <a:lnTo>
                  <a:pt x="4114" y="1638"/>
                </a:lnTo>
                <a:lnTo>
                  <a:pt x="4156" y="1638"/>
                </a:lnTo>
                <a:lnTo>
                  <a:pt x="4197" y="1638"/>
                </a:lnTo>
                <a:lnTo>
                  <a:pt x="4237" y="1638"/>
                </a:lnTo>
                <a:lnTo>
                  <a:pt x="4279" y="1638"/>
                </a:lnTo>
                <a:lnTo>
                  <a:pt x="4320" y="1638"/>
                </a:lnTo>
                <a:lnTo>
                  <a:pt x="4362" y="1638"/>
                </a:lnTo>
                <a:lnTo>
                  <a:pt x="4403" y="1638"/>
                </a:lnTo>
                <a:lnTo>
                  <a:pt x="4443" y="1638"/>
                </a:lnTo>
                <a:lnTo>
                  <a:pt x="4485" y="1638"/>
                </a:lnTo>
                <a:lnTo>
                  <a:pt x="4526" y="1638"/>
                </a:lnTo>
                <a:lnTo>
                  <a:pt x="4568" y="1638"/>
                </a:lnTo>
                <a:lnTo>
                  <a:pt x="4608" y="1638"/>
                </a:lnTo>
                <a:lnTo>
                  <a:pt x="4649" y="1638"/>
                </a:lnTo>
                <a:lnTo>
                  <a:pt x="4691" y="1638"/>
                </a:lnTo>
                <a:lnTo>
                  <a:pt x="4732" y="1638"/>
                </a:lnTo>
                <a:lnTo>
                  <a:pt x="4773" y="1638"/>
                </a:lnTo>
                <a:lnTo>
                  <a:pt x="4814" y="1638"/>
                </a:lnTo>
                <a:lnTo>
                  <a:pt x="4855" y="1638"/>
                </a:lnTo>
                <a:lnTo>
                  <a:pt x="4896" y="1638"/>
                </a:lnTo>
                <a:lnTo>
                  <a:pt x="4938" y="1638"/>
                </a:lnTo>
                <a:lnTo>
                  <a:pt x="4978" y="1638"/>
                </a:lnTo>
                <a:lnTo>
                  <a:pt x="5019" y="1638"/>
                </a:lnTo>
                <a:lnTo>
                  <a:pt x="5061" y="1638"/>
                </a:lnTo>
                <a:lnTo>
                  <a:pt x="5102" y="1638"/>
                </a:lnTo>
                <a:lnTo>
                  <a:pt x="5144" y="1638"/>
                </a:lnTo>
                <a:lnTo>
                  <a:pt x="5184" y="1638"/>
                </a:lnTo>
                <a:lnTo>
                  <a:pt x="5225" y="1638"/>
                </a:lnTo>
                <a:lnTo>
                  <a:pt x="5267" y="1638"/>
                </a:lnTo>
                <a:lnTo>
                  <a:pt x="5308" y="1638"/>
                </a:lnTo>
                <a:lnTo>
                  <a:pt x="5348" y="1638"/>
                </a:lnTo>
                <a:lnTo>
                  <a:pt x="5390" y="1638"/>
                </a:lnTo>
                <a:lnTo>
                  <a:pt x="5431" y="1638"/>
                </a:lnTo>
                <a:lnTo>
                  <a:pt x="5473" y="1638"/>
                </a:lnTo>
                <a:lnTo>
                  <a:pt x="5514" y="1638"/>
                </a:lnTo>
                <a:lnTo>
                  <a:pt x="5554" y="1638"/>
                </a:lnTo>
                <a:lnTo>
                  <a:pt x="5596" y="1638"/>
                </a:lnTo>
                <a:lnTo>
                  <a:pt x="5637" y="1638"/>
                </a:lnTo>
                <a:lnTo>
                  <a:pt x="5678" y="1638"/>
                </a:lnTo>
                <a:lnTo>
                  <a:pt x="5719" y="1638"/>
                </a:lnTo>
                <a:lnTo>
                  <a:pt x="5760" y="1638"/>
                </a:lnTo>
                <a:lnTo>
                  <a:pt x="5801" y="1638"/>
                </a:lnTo>
              </a:path>
            </a:pathLst>
          </a:custGeom>
          <a:noFill/>
          <a:ln w="23813">
            <a:solidFill>
              <a:srgbClr val="990033"/>
            </a:solidFill>
            <a:prstDash val="dash"/>
            <a:round/>
            <a:headEnd/>
            <a:tailEnd/>
          </a:ln>
        </p:spPr>
        <p:txBody>
          <a:bodyPr vert="horz" wrap="square" lIns="91440" tIns="45720" rIns="91440" bIns="45720" numCol="1" anchor="t" anchorCtr="0" compatLnSpc="1">
            <a:prstTxWarp prst="textNoShape">
              <a:avLst/>
            </a:prstTxWarp>
          </a:bodyPr>
          <a:lstStyle/>
          <a:p>
            <a:endParaRPr lang="de-DE"/>
          </a:p>
        </p:txBody>
      </p:sp>
      <p:sp>
        <p:nvSpPr>
          <p:cNvPr id="71" name="Freeform 268"/>
          <p:cNvSpPr>
            <a:spLocks/>
          </p:cNvSpPr>
          <p:nvPr/>
        </p:nvSpPr>
        <p:spPr bwMode="auto">
          <a:xfrm>
            <a:off x="5471330" y="3408347"/>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2" name="Freeform 269"/>
          <p:cNvSpPr>
            <a:spLocks/>
          </p:cNvSpPr>
          <p:nvPr/>
        </p:nvSpPr>
        <p:spPr bwMode="auto">
          <a:xfrm>
            <a:off x="874711" y="1490663"/>
            <a:ext cx="4605336" cy="561975"/>
          </a:xfrm>
          <a:custGeom>
            <a:avLst/>
            <a:gdLst>
              <a:gd name="T0" fmla="*/ 83 w 5801"/>
              <a:gd name="T1" fmla="*/ 696 h 708"/>
              <a:gd name="T2" fmla="*/ 206 w 5801"/>
              <a:gd name="T3" fmla="*/ 708 h 708"/>
              <a:gd name="T4" fmla="*/ 330 w 5801"/>
              <a:gd name="T5" fmla="*/ 708 h 708"/>
              <a:gd name="T6" fmla="*/ 453 w 5801"/>
              <a:gd name="T7" fmla="*/ 708 h 708"/>
              <a:gd name="T8" fmla="*/ 576 w 5801"/>
              <a:gd name="T9" fmla="*/ 708 h 708"/>
              <a:gd name="T10" fmla="*/ 700 w 5801"/>
              <a:gd name="T11" fmla="*/ 708 h 708"/>
              <a:gd name="T12" fmla="*/ 823 w 5801"/>
              <a:gd name="T13" fmla="*/ 708 h 708"/>
              <a:gd name="T14" fmla="*/ 946 w 5801"/>
              <a:gd name="T15" fmla="*/ 708 h 708"/>
              <a:gd name="T16" fmla="*/ 1111 w 5801"/>
              <a:gd name="T17" fmla="*/ 708 h 708"/>
              <a:gd name="T18" fmla="*/ 1235 w 5801"/>
              <a:gd name="T19" fmla="*/ 708 h 708"/>
              <a:gd name="T20" fmla="*/ 1358 w 5801"/>
              <a:gd name="T21" fmla="*/ 708 h 708"/>
              <a:gd name="T22" fmla="*/ 1481 w 5801"/>
              <a:gd name="T23" fmla="*/ 708 h 708"/>
              <a:gd name="T24" fmla="*/ 1605 w 5801"/>
              <a:gd name="T25" fmla="*/ 708 h 708"/>
              <a:gd name="T26" fmla="*/ 1728 w 5801"/>
              <a:gd name="T27" fmla="*/ 708 h 708"/>
              <a:gd name="T28" fmla="*/ 1851 w 5801"/>
              <a:gd name="T29" fmla="*/ 708 h 708"/>
              <a:gd name="T30" fmla="*/ 1975 w 5801"/>
              <a:gd name="T31" fmla="*/ 708 h 708"/>
              <a:gd name="T32" fmla="*/ 2098 w 5801"/>
              <a:gd name="T33" fmla="*/ 708 h 708"/>
              <a:gd name="T34" fmla="*/ 2221 w 5801"/>
              <a:gd name="T35" fmla="*/ 708 h 708"/>
              <a:gd name="T36" fmla="*/ 2346 w 5801"/>
              <a:gd name="T37" fmla="*/ 708 h 708"/>
              <a:gd name="T38" fmla="*/ 2469 w 5801"/>
              <a:gd name="T39" fmla="*/ 708 h 708"/>
              <a:gd name="T40" fmla="*/ 2592 w 5801"/>
              <a:gd name="T41" fmla="*/ 708 h 708"/>
              <a:gd name="T42" fmla="*/ 2716 w 5801"/>
              <a:gd name="T43" fmla="*/ 708 h 708"/>
              <a:gd name="T44" fmla="*/ 2839 w 5801"/>
              <a:gd name="T45" fmla="*/ 708 h 708"/>
              <a:gd name="T46" fmla="*/ 2962 w 5801"/>
              <a:gd name="T47" fmla="*/ 708 h 708"/>
              <a:gd name="T48" fmla="*/ 3086 w 5801"/>
              <a:gd name="T49" fmla="*/ 708 h 708"/>
              <a:gd name="T50" fmla="*/ 3209 w 5801"/>
              <a:gd name="T51" fmla="*/ 708 h 708"/>
              <a:gd name="T52" fmla="*/ 3332 w 5801"/>
              <a:gd name="T53" fmla="*/ 708 h 708"/>
              <a:gd name="T54" fmla="*/ 3457 w 5801"/>
              <a:gd name="T55" fmla="*/ 708 h 708"/>
              <a:gd name="T56" fmla="*/ 3580 w 5801"/>
              <a:gd name="T57" fmla="*/ 708 h 708"/>
              <a:gd name="T58" fmla="*/ 3703 w 5801"/>
              <a:gd name="T59" fmla="*/ 708 h 708"/>
              <a:gd name="T60" fmla="*/ 3827 w 5801"/>
              <a:gd name="T61" fmla="*/ 708 h 708"/>
              <a:gd name="T62" fmla="*/ 3950 w 5801"/>
              <a:gd name="T63" fmla="*/ 708 h 708"/>
              <a:gd name="T64" fmla="*/ 4073 w 5801"/>
              <a:gd name="T65" fmla="*/ 708 h 708"/>
              <a:gd name="T66" fmla="*/ 4197 w 5801"/>
              <a:gd name="T67" fmla="*/ 708 h 708"/>
              <a:gd name="T68" fmla="*/ 4320 w 5801"/>
              <a:gd name="T69" fmla="*/ 708 h 708"/>
              <a:gd name="T70" fmla="*/ 4443 w 5801"/>
              <a:gd name="T71" fmla="*/ 708 h 708"/>
              <a:gd name="T72" fmla="*/ 4568 w 5801"/>
              <a:gd name="T73" fmla="*/ 708 h 708"/>
              <a:gd name="T74" fmla="*/ 4691 w 5801"/>
              <a:gd name="T75" fmla="*/ 708 h 708"/>
              <a:gd name="T76" fmla="*/ 4814 w 5801"/>
              <a:gd name="T77" fmla="*/ 708 h 708"/>
              <a:gd name="T78" fmla="*/ 4938 w 5801"/>
              <a:gd name="T79" fmla="*/ 708 h 708"/>
              <a:gd name="T80" fmla="*/ 5061 w 5801"/>
              <a:gd name="T81" fmla="*/ 708 h 708"/>
              <a:gd name="T82" fmla="*/ 5184 w 5801"/>
              <a:gd name="T83" fmla="*/ 708 h 708"/>
              <a:gd name="T84" fmla="*/ 5308 w 5801"/>
              <a:gd name="T85" fmla="*/ 708 h 708"/>
              <a:gd name="T86" fmla="*/ 5431 w 5801"/>
              <a:gd name="T87" fmla="*/ 708 h 708"/>
              <a:gd name="T88" fmla="*/ 5554 w 5801"/>
              <a:gd name="T89" fmla="*/ 708 h 708"/>
              <a:gd name="T90" fmla="*/ 5678 w 5801"/>
              <a:gd name="T91" fmla="*/ 708 h 708"/>
              <a:gd name="T92" fmla="*/ 5801 w 5801"/>
              <a:gd name="T93"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1" h="708">
                <a:moveTo>
                  <a:pt x="0" y="0"/>
                </a:moveTo>
                <a:lnTo>
                  <a:pt x="41" y="623"/>
                </a:lnTo>
                <a:lnTo>
                  <a:pt x="83" y="696"/>
                </a:lnTo>
                <a:lnTo>
                  <a:pt x="124" y="707"/>
                </a:lnTo>
                <a:lnTo>
                  <a:pt x="164" y="707"/>
                </a:lnTo>
                <a:lnTo>
                  <a:pt x="206" y="708"/>
                </a:lnTo>
                <a:lnTo>
                  <a:pt x="247" y="708"/>
                </a:lnTo>
                <a:lnTo>
                  <a:pt x="288" y="708"/>
                </a:lnTo>
                <a:lnTo>
                  <a:pt x="330" y="708"/>
                </a:lnTo>
                <a:lnTo>
                  <a:pt x="370" y="708"/>
                </a:lnTo>
                <a:lnTo>
                  <a:pt x="411" y="708"/>
                </a:lnTo>
                <a:lnTo>
                  <a:pt x="453" y="708"/>
                </a:lnTo>
                <a:lnTo>
                  <a:pt x="494" y="708"/>
                </a:lnTo>
                <a:lnTo>
                  <a:pt x="534" y="708"/>
                </a:lnTo>
                <a:lnTo>
                  <a:pt x="576" y="708"/>
                </a:lnTo>
                <a:lnTo>
                  <a:pt x="617" y="708"/>
                </a:lnTo>
                <a:lnTo>
                  <a:pt x="659" y="708"/>
                </a:lnTo>
                <a:lnTo>
                  <a:pt x="700" y="708"/>
                </a:lnTo>
                <a:lnTo>
                  <a:pt x="740" y="708"/>
                </a:lnTo>
                <a:lnTo>
                  <a:pt x="782" y="708"/>
                </a:lnTo>
                <a:lnTo>
                  <a:pt x="823" y="708"/>
                </a:lnTo>
                <a:lnTo>
                  <a:pt x="865" y="708"/>
                </a:lnTo>
                <a:lnTo>
                  <a:pt x="905" y="708"/>
                </a:lnTo>
                <a:lnTo>
                  <a:pt x="946" y="708"/>
                </a:lnTo>
                <a:lnTo>
                  <a:pt x="1029" y="708"/>
                </a:lnTo>
                <a:lnTo>
                  <a:pt x="1070" y="708"/>
                </a:lnTo>
                <a:lnTo>
                  <a:pt x="1111" y="708"/>
                </a:lnTo>
                <a:lnTo>
                  <a:pt x="1152" y="708"/>
                </a:lnTo>
                <a:lnTo>
                  <a:pt x="1193" y="708"/>
                </a:lnTo>
                <a:lnTo>
                  <a:pt x="1235" y="708"/>
                </a:lnTo>
                <a:lnTo>
                  <a:pt x="1275" y="708"/>
                </a:lnTo>
                <a:lnTo>
                  <a:pt x="1316" y="708"/>
                </a:lnTo>
                <a:lnTo>
                  <a:pt x="1358" y="708"/>
                </a:lnTo>
                <a:lnTo>
                  <a:pt x="1399" y="708"/>
                </a:lnTo>
                <a:lnTo>
                  <a:pt x="1441" y="708"/>
                </a:lnTo>
                <a:lnTo>
                  <a:pt x="1481" y="708"/>
                </a:lnTo>
                <a:lnTo>
                  <a:pt x="1522" y="708"/>
                </a:lnTo>
                <a:lnTo>
                  <a:pt x="1564" y="708"/>
                </a:lnTo>
                <a:lnTo>
                  <a:pt x="1605" y="708"/>
                </a:lnTo>
                <a:lnTo>
                  <a:pt x="1645" y="708"/>
                </a:lnTo>
                <a:lnTo>
                  <a:pt x="1687" y="708"/>
                </a:lnTo>
                <a:lnTo>
                  <a:pt x="1728" y="708"/>
                </a:lnTo>
                <a:lnTo>
                  <a:pt x="1770" y="708"/>
                </a:lnTo>
                <a:lnTo>
                  <a:pt x="1811" y="708"/>
                </a:lnTo>
                <a:lnTo>
                  <a:pt x="1851" y="708"/>
                </a:lnTo>
                <a:lnTo>
                  <a:pt x="1893" y="708"/>
                </a:lnTo>
                <a:lnTo>
                  <a:pt x="1934" y="708"/>
                </a:lnTo>
                <a:lnTo>
                  <a:pt x="1975" y="708"/>
                </a:lnTo>
                <a:lnTo>
                  <a:pt x="2016" y="708"/>
                </a:lnTo>
                <a:lnTo>
                  <a:pt x="2057" y="708"/>
                </a:lnTo>
                <a:lnTo>
                  <a:pt x="2098" y="708"/>
                </a:lnTo>
                <a:lnTo>
                  <a:pt x="2140" y="708"/>
                </a:lnTo>
                <a:lnTo>
                  <a:pt x="2181" y="708"/>
                </a:lnTo>
                <a:lnTo>
                  <a:pt x="2221" y="708"/>
                </a:lnTo>
                <a:lnTo>
                  <a:pt x="2263" y="708"/>
                </a:lnTo>
                <a:lnTo>
                  <a:pt x="2304" y="708"/>
                </a:lnTo>
                <a:lnTo>
                  <a:pt x="2346" y="708"/>
                </a:lnTo>
                <a:lnTo>
                  <a:pt x="2386" y="708"/>
                </a:lnTo>
                <a:lnTo>
                  <a:pt x="2427" y="708"/>
                </a:lnTo>
                <a:lnTo>
                  <a:pt x="2469" y="708"/>
                </a:lnTo>
                <a:lnTo>
                  <a:pt x="2510" y="708"/>
                </a:lnTo>
                <a:lnTo>
                  <a:pt x="2552" y="708"/>
                </a:lnTo>
                <a:lnTo>
                  <a:pt x="2592" y="708"/>
                </a:lnTo>
                <a:lnTo>
                  <a:pt x="2633" y="708"/>
                </a:lnTo>
                <a:lnTo>
                  <a:pt x="2675" y="708"/>
                </a:lnTo>
                <a:lnTo>
                  <a:pt x="2716" y="708"/>
                </a:lnTo>
                <a:lnTo>
                  <a:pt x="2756" y="708"/>
                </a:lnTo>
                <a:lnTo>
                  <a:pt x="2798" y="708"/>
                </a:lnTo>
                <a:lnTo>
                  <a:pt x="2839" y="708"/>
                </a:lnTo>
                <a:lnTo>
                  <a:pt x="2880" y="708"/>
                </a:lnTo>
                <a:lnTo>
                  <a:pt x="2922" y="708"/>
                </a:lnTo>
                <a:lnTo>
                  <a:pt x="2962" y="708"/>
                </a:lnTo>
                <a:lnTo>
                  <a:pt x="3003" y="708"/>
                </a:lnTo>
                <a:lnTo>
                  <a:pt x="3045" y="708"/>
                </a:lnTo>
                <a:lnTo>
                  <a:pt x="3086" y="708"/>
                </a:lnTo>
                <a:lnTo>
                  <a:pt x="3127" y="708"/>
                </a:lnTo>
                <a:lnTo>
                  <a:pt x="3168" y="708"/>
                </a:lnTo>
                <a:lnTo>
                  <a:pt x="3209" y="708"/>
                </a:lnTo>
                <a:lnTo>
                  <a:pt x="3251" y="708"/>
                </a:lnTo>
                <a:lnTo>
                  <a:pt x="3292" y="708"/>
                </a:lnTo>
                <a:lnTo>
                  <a:pt x="3332" y="708"/>
                </a:lnTo>
                <a:lnTo>
                  <a:pt x="3374" y="708"/>
                </a:lnTo>
                <a:lnTo>
                  <a:pt x="3415" y="708"/>
                </a:lnTo>
                <a:lnTo>
                  <a:pt x="3457" y="708"/>
                </a:lnTo>
                <a:lnTo>
                  <a:pt x="3497" y="708"/>
                </a:lnTo>
                <a:lnTo>
                  <a:pt x="3538" y="708"/>
                </a:lnTo>
                <a:lnTo>
                  <a:pt x="3580" y="708"/>
                </a:lnTo>
                <a:lnTo>
                  <a:pt x="3621" y="708"/>
                </a:lnTo>
                <a:lnTo>
                  <a:pt x="3662" y="708"/>
                </a:lnTo>
                <a:lnTo>
                  <a:pt x="3703" y="708"/>
                </a:lnTo>
                <a:lnTo>
                  <a:pt x="3744" y="708"/>
                </a:lnTo>
                <a:lnTo>
                  <a:pt x="3786" y="708"/>
                </a:lnTo>
                <a:lnTo>
                  <a:pt x="3827" y="708"/>
                </a:lnTo>
                <a:lnTo>
                  <a:pt x="3867" y="708"/>
                </a:lnTo>
                <a:lnTo>
                  <a:pt x="3909" y="708"/>
                </a:lnTo>
                <a:lnTo>
                  <a:pt x="3950" y="708"/>
                </a:lnTo>
                <a:lnTo>
                  <a:pt x="3991" y="708"/>
                </a:lnTo>
                <a:lnTo>
                  <a:pt x="4033" y="708"/>
                </a:lnTo>
                <a:lnTo>
                  <a:pt x="4073" y="708"/>
                </a:lnTo>
                <a:lnTo>
                  <a:pt x="4114" y="708"/>
                </a:lnTo>
                <a:lnTo>
                  <a:pt x="4156" y="708"/>
                </a:lnTo>
                <a:lnTo>
                  <a:pt x="4197" y="708"/>
                </a:lnTo>
                <a:lnTo>
                  <a:pt x="4237" y="708"/>
                </a:lnTo>
                <a:lnTo>
                  <a:pt x="4279" y="708"/>
                </a:lnTo>
                <a:lnTo>
                  <a:pt x="4320" y="708"/>
                </a:lnTo>
                <a:lnTo>
                  <a:pt x="4362" y="708"/>
                </a:lnTo>
                <a:lnTo>
                  <a:pt x="4403" y="708"/>
                </a:lnTo>
                <a:lnTo>
                  <a:pt x="4443" y="708"/>
                </a:lnTo>
                <a:lnTo>
                  <a:pt x="4485" y="708"/>
                </a:lnTo>
                <a:lnTo>
                  <a:pt x="4526" y="708"/>
                </a:lnTo>
                <a:lnTo>
                  <a:pt x="4568" y="708"/>
                </a:lnTo>
                <a:lnTo>
                  <a:pt x="4608" y="708"/>
                </a:lnTo>
                <a:lnTo>
                  <a:pt x="4649" y="708"/>
                </a:lnTo>
                <a:lnTo>
                  <a:pt x="4691" y="708"/>
                </a:lnTo>
                <a:lnTo>
                  <a:pt x="4732" y="708"/>
                </a:lnTo>
                <a:lnTo>
                  <a:pt x="4773" y="708"/>
                </a:lnTo>
                <a:lnTo>
                  <a:pt x="4814" y="708"/>
                </a:lnTo>
                <a:lnTo>
                  <a:pt x="4855" y="708"/>
                </a:lnTo>
                <a:lnTo>
                  <a:pt x="4896" y="708"/>
                </a:lnTo>
                <a:lnTo>
                  <a:pt x="4938" y="708"/>
                </a:lnTo>
                <a:lnTo>
                  <a:pt x="4978" y="708"/>
                </a:lnTo>
                <a:lnTo>
                  <a:pt x="5019" y="708"/>
                </a:lnTo>
                <a:lnTo>
                  <a:pt x="5061" y="708"/>
                </a:lnTo>
                <a:lnTo>
                  <a:pt x="5102" y="708"/>
                </a:lnTo>
                <a:lnTo>
                  <a:pt x="5144" y="708"/>
                </a:lnTo>
                <a:lnTo>
                  <a:pt x="5184" y="708"/>
                </a:lnTo>
                <a:lnTo>
                  <a:pt x="5225" y="708"/>
                </a:lnTo>
                <a:lnTo>
                  <a:pt x="5267" y="708"/>
                </a:lnTo>
                <a:lnTo>
                  <a:pt x="5308" y="708"/>
                </a:lnTo>
                <a:lnTo>
                  <a:pt x="5348" y="708"/>
                </a:lnTo>
                <a:lnTo>
                  <a:pt x="5390" y="708"/>
                </a:lnTo>
                <a:lnTo>
                  <a:pt x="5431" y="708"/>
                </a:lnTo>
                <a:lnTo>
                  <a:pt x="5473" y="708"/>
                </a:lnTo>
                <a:lnTo>
                  <a:pt x="5514" y="708"/>
                </a:lnTo>
                <a:lnTo>
                  <a:pt x="5554" y="708"/>
                </a:lnTo>
                <a:lnTo>
                  <a:pt x="5596" y="708"/>
                </a:lnTo>
                <a:lnTo>
                  <a:pt x="5637" y="708"/>
                </a:lnTo>
                <a:lnTo>
                  <a:pt x="5678" y="708"/>
                </a:lnTo>
                <a:lnTo>
                  <a:pt x="5719" y="708"/>
                </a:lnTo>
                <a:lnTo>
                  <a:pt x="5760" y="708"/>
                </a:lnTo>
                <a:lnTo>
                  <a:pt x="5801" y="708"/>
                </a:lnTo>
              </a:path>
            </a:pathLst>
          </a:custGeom>
          <a:noFill/>
          <a:ln w="23813">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3" name="Freeform 270"/>
          <p:cNvSpPr>
            <a:spLocks/>
          </p:cNvSpPr>
          <p:nvPr/>
        </p:nvSpPr>
        <p:spPr bwMode="auto">
          <a:xfrm>
            <a:off x="5480047" y="2052638"/>
            <a:ext cx="65087" cy="0"/>
          </a:xfrm>
          <a:custGeom>
            <a:avLst/>
            <a:gdLst>
              <a:gd name="T0" fmla="*/ 0 w 83"/>
              <a:gd name="T1" fmla="*/ 42 w 83"/>
              <a:gd name="T2" fmla="*/ 83 w 83"/>
            </a:gdLst>
            <a:ahLst/>
            <a:cxnLst>
              <a:cxn ang="0">
                <a:pos x="T0" y="0"/>
              </a:cxn>
              <a:cxn ang="0">
                <a:pos x="T1" y="0"/>
              </a:cxn>
              <a:cxn ang="0">
                <a:pos x="T2" y="0"/>
              </a:cxn>
            </a:cxnLst>
            <a:rect l="0" t="0" r="r" b="b"/>
            <a:pathLst>
              <a:path w="83">
                <a:moveTo>
                  <a:pt x="0" y="0"/>
                </a:moveTo>
                <a:lnTo>
                  <a:pt x="42" y="0"/>
                </a:lnTo>
                <a:lnTo>
                  <a:pt x="83" y="0"/>
                </a:lnTo>
              </a:path>
            </a:pathLst>
          </a:custGeom>
          <a:noFill/>
          <a:ln w="23813">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4" name="Rectangle 271"/>
          <p:cNvSpPr>
            <a:spLocks noChangeArrowheads="1"/>
          </p:cNvSpPr>
          <p:nvPr/>
        </p:nvSpPr>
        <p:spPr bwMode="auto">
          <a:xfrm>
            <a:off x="2600323" y="2943225"/>
            <a:ext cx="1317625" cy="1528762"/>
          </a:xfrm>
          <a:prstGeom prst="rect">
            <a:avLst/>
          </a:prstGeom>
          <a:solidFill>
            <a:schemeClr val="bg1"/>
          </a:solidFill>
          <a:ln w="19050">
            <a:solidFill>
              <a:srgbClr val="FF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de-DE"/>
          </a:p>
        </p:txBody>
      </p:sp>
      <p:grpSp>
        <p:nvGrpSpPr>
          <p:cNvPr id="293" name="Gruppieren 292"/>
          <p:cNvGrpSpPr/>
          <p:nvPr/>
        </p:nvGrpSpPr>
        <p:grpSpPr>
          <a:xfrm>
            <a:off x="2735489" y="4148604"/>
            <a:ext cx="1018840" cy="246221"/>
            <a:chOff x="2725736" y="2987675"/>
            <a:chExt cx="1018840" cy="246221"/>
          </a:xfrm>
          <a:noFill/>
        </p:grpSpPr>
        <p:sp>
          <p:nvSpPr>
            <p:cNvPr id="75" name="Rectangle 272"/>
            <p:cNvSpPr>
              <a:spLocks noChangeArrowheads="1"/>
            </p:cNvSpPr>
            <p:nvPr/>
          </p:nvSpPr>
          <p:spPr bwMode="auto">
            <a:xfrm>
              <a:off x="3122611" y="2987675"/>
              <a:ext cx="621965"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Arial" panose="020B0604020202020204" pitchFamily="34" charset="0"/>
                </a:rPr>
                <a:t>s=0.01</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76" name="Line 273"/>
            <p:cNvSpPr>
              <a:spLocks noChangeShapeType="1"/>
            </p:cNvSpPr>
            <p:nvPr/>
          </p:nvSpPr>
          <p:spPr bwMode="auto">
            <a:xfrm>
              <a:off x="2725736" y="3095625"/>
              <a:ext cx="296862" cy="0"/>
            </a:xfrm>
            <a:prstGeom prst="line">
              <a:avLst/>
            </a:prstGeom>
            <a:grp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7" name="Oval 274"/>
            <p:cNvSpPr>
              <a:spLocks noChangeArrowheads="1"/>
            </p:cNvSpPr>
            <p:nvPr/>
          </p:nvSpPr>
          <p:spPr bwMode="auto">
            <a:xfrm>
              <a:off x="2819398" y="3028950"/>
              <a:ext cx="109537" cy="133350"/>
            </a:xfrm>
            <a:prstGeom prst="ellipse">
              <a:avLst/>
            </a:prstGeom>
            <a:solidFill>
              <a:schemeClr val="tx1"/>
            </a:solidFill>
            <a:ln w="238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94" name="Gruppieren 293"/>
          <p:cNvGrpSpPr/>
          <p:nvPr/>
        </p:nvGrpSpPr>
        <p:grpSpPr>
          <a:xfrm>
            <a:off x="2717570" y="3912224"/>
            <a:ext cx="971550" cy="269875"/>
            <a:chOff x="2725736" y="3232150"/>
            <a:chExt cx="971550" cy="269875"/>
          </a:xfrm>
          <a:noFill/>
        </p:grpSpPr>
        <p:sp>
          <p:nvSpPr>
            <p:cNvPr id="78" name="Rectangle 275"/>
            <p:cNvSpPr>
              <a:spLocks noChangeArrowheads="1"/>
            </p:cNvSpPr>
            <p:nvPr/>
          </p:nvSpPr>
          <p:spPr bwMode="auto">
            <a:xfrm>
              <a:off x="3122611" y="3232150"/>
              <a:ext cx="574675" cy="269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FF"/>
                  </a:solidFill>
                  <a:effectLst/>
                  <a:latin typeface="Arial" panose="020B0604020202020204" pitchFamily="34" charset="0"/>
                </a:rPr>
                <a:t>s=0.05</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79" name="Line 276"/>
            <p:cNvSpPr>
              <a:spLocks noChangeShapeType="1"/>
            </p:cNvSpPr>
            <p:nvPr/>
          </p:nvSpPr>
          <p:spPr bwMode="auto">
            <a:xfrm>
              <a:off x="2725736" y="3340100"/>
              <a:ext cx="296862" cy="0"/>
            </a:xfrm>
            <a:prstGeom prst="line">
              <a:avLst/>
            </a:prstGeom>
            <a:grpFill/>
            <a:ln w="23813">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95" name="Gruppieren 294"/>
          <p:cNvGrpSpPr/>
          <p:nvPr/>
        </p:nvGrpSpPr>
        <p:grpSpPr>
          <a:xfrm>
            <a:off x="2717570" y="3703381"/>
            <a:ext cx="879475" cy="269875"/>
            <a:chOff x="2725736" y="3476625"/>
            <a:chExt cx="879475" cy="269875"/>
          </a:xfrm>
          <a:noFill/>
        </p:grpSpPr>
        <p:sp>
          <p:nvSpPr>
            <p:cNvPr id="80" name="Rectangle 277"/>
            <p:cNvSpPr>
              <a:spLocks noChangeArrowheads="1"/>
            </p:cNvSpPr>
            <p:nvPr/>
          </p:nvSpPr>
          <p:spPr bwMode="auto">
            <a:xfrm>
              <a:off x="3122611" y="3476625"/>
              <a:ext cx="482600" cy="269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8000"/>
                  </a:solidFill>
                  <a:effectLst/>
                  <a:latin typeface="Arial" panose="020B0604020202020204" pitchFamily="34" charset="0"/>
                </a:rPr>
                <a:t>s=0.1</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81" name="Line 278"/>
            <p:cNvSpPr>
              <a:spLocks noChangeShapeType="1"/>
            </p:cNvSpPr>
            <p:nvPr/>
          </p:nvSpPr>
          <p:spPr bwMode="auto">
            <a:xfrm>
              <a:off x="2725736" y="3584575"/>
              <a:ext cx="296862" cy="0"/>
            </a:xfrm>
            <a:prstGeom prst="line">
              <a:avLst/>
            </a:prstGeom>
            <a:grpFill/>
            <a:ln w="23813">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96" name="Gruppieren 295"/>
          <p:cNvGrpSpPr/>
          <p:nvPr/>
        </p:nvGrpSpPr>
        <p:grpSpPr>
          <a:xfrm>
            <a:off x="2717570" y="3454435"/>
            <a:ext cx="879475" cy="269875"/>
            <a:chOff x="2725736" y="3722688"/>
            <a:chExt cx="879475" cy="269875"/>
          </a:xfrm>
          <a:noFill/>
        </p:grpSpPr>
        <p:sp>
          <p:nvSpPr>
            <p:cNvPr id="82" name="Rectangle 279"/>
            <p:cNvSpPr>
              <a:spLocks noChangeArrowheads="1"/>
            </p:cNvSpPr>
            <p:nvPr/>
          </p:nvSpPr>
          <p:spPr bwMode="auto">
            <a:xfrm>
              <a:off x="3122611" y="3722688"/>
              <a:ext cx="482600" cy="269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800080"/>
                  </a:solidFill>
                  <a:effectLst/>
                  <a:latin typeface="Arial" panose="020B0604020202020204" pitchFamily="34" charset="0"/>
                </a:rPr>
                <a:t>s=0.2</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83" name="Line 280"/>
            <p:cNvSpPr>
              <a:spLocks noChangeShapeType="1"/>
            </p:cNvSpPr>
            <p:nvPr/>
          </p:nvSpPr>
          <p:spPr bwMode="auto">
            <a:xfrm>
              <a:off x="2725736" y="3829050"/>
              <a:ext cx="296862" cy="0"/>
            </a:xfrm>
            <a:prstGeom prst="line">
              <a:avLst/>
            </a:prstGeom>
            <a:grpFill/>
            <a:ln w="23813">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97" name="Gruppieren 296"/>
          <p:cNvGrpSpPr/>
          <p:nvPr/>
        </p:nvGrpSpPr>
        <p:grpSpPr>
          <a:xfrm>
            <a:off x="2717570" y="3219985"/>
            <a:ext cx="905027" cy="246221"/>
            <a:chOff x="2725736" y="3967163"/>
            <a:chExt cx="905027" cy="246221"/>
          </a:xfrm>
          <a:noFill/>
        </p:grpSpPr>
        <p:sp>
          <p:nvSpPr>
            <p:cNvPr id="84" name="Rectangle 281"/>
            <p:cNvSpPr>
              <a:spLocks noChangeArrowheads="1"/>
            </p:cNvSpPr>
            <p:nvPr/>
          </p:nvSpPr>
          <p:spPr bwMode="auto">
            <a:xfrm>
              <a:off x="3122611" y="3967163"/>
              <a:ext cx="508152"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990033"/>
                  </a:solidFill>
                  <a:effectLst/>
                  <a:latin typeface="Arial" panose="020B0604020202020204" pitchFamily="34" charset="0"/>
                </a:rPr>
                <a:t>s=0.5</a:t>
              </a:r>
              <a:endParaRPr kumimoji="0" lang="de-DE" altLang="de-DE" sz="1800" b="0" i="0" u="none" strike="noStrike" cap="none" normalizeH="0" baseline="0" dirty="0">
                <a:ln>
                  <a:noFill/>
                </a:ln>
                <a:solidFill>
                  <a:srgbClr val="990033"/>
                </a:solidFill>
                <a:effectLst/>
                <a:latin typeface="Arial" panose="020B0604020202020204" pitchFamily="34" charset="0"/>
              </a:endParaRPr>
            </a:p>
          </p:txBody>
        </p:sp>
        <p:sp>
          <p:nvSpPr>
            <p:cNvPr id="85" name="Line 282"/>
            <p:cNvSpPr>
              <a:spLocks noChangeShapeType="1"/>
            </p:cNvSpPr>
            <p:nvPr/>
          </p:nvSpPr>
          <p:spPr bwMode="auto">
            <a:xfrm>
              <a:off x="2725736" y="4075113"/>
              <a:ext cx="296862" cy="0"/>
            </a:xfrm>
            <a:prstGeom prst="line">
              <a:avLst/>
            </a:prstGeom>
            <a:grpFill/>
            <a:ln w="23813">
              <a:solidFill>
                <a:srgbClr val="990033"/>
              </a:solidFill>
              <a:prstDash val="dash"/>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98" name="Gruppieren 297"/>
          <p:cNvGrpSpPr/>
          <p:nvPr/>
        </p:nvGrpSpPr>
        <p:grpSpPr>
          <a:xfrm>
            <a:off x="2727553" y="3013610"/>
            <a:ext cx="905027" cy="246221"/>
            <a:chOff x="2725736" y="4211638"/>
            <a:chExt cx="905027" cy="246221"/>
          </a:xfrm>
          <a:noFill/>
        </p:grpSpPr>
        <p:sp>
          <p:nvSpPr>
            <p:cNvPr id="86" name="Rectangle 283"/>
            <p:cNvSpPr>
              <a:spLocks noChangeArrowheads="1"/>
            </p:cNvSpPr>
            <p:nvPr/>
          </p:nvSpPr>
          <p:spPr bwMode="auto">
            <a:xfrm>
              <a:off x="3122611" y="4211638"/>
              <a:ext cx="508152"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99"/>
                  </a:solidFill>
                  <a:effectLst/>
                  <a:latin typeface="Arial" panose="020B0604020202020204" pitchFamily="34" charset="0"/>
                </a:rPr>
                <a:t>s=1.0</a:t>
              </a:r>
              <a:endParaRPr kumimoji="0" lang="de-DE" altLang="de-DE" sz="1800" b="0" i="0" u="none" strike="noStrike" cap="none" normalizeH="0" baseline="0" dirty="0">
                <a:ln>
                  <a:noFill/>
                </a:ln>
                <a:solidFill>
                  <a:srgbClr val="000099"/>
                </a:solidFill>
                <a:effectLst/>
                <a:latin typeface="Arial" panose="020B0604020202020204" pitchFamily="34" charset="0"/>
              </a:endParaRPr>
            </a:p>
          </p:txBody>
        </p:sp>
        <p:sp>
          <p:nvSpPr>
            <p:cNvPr id="87" name="Line 284"/>
            <p:cNvSpPr>
              <a:spLocks noChangeShapeType="1"/>
            </p:cNvSpPr>
            <p:nvPr/>
          </p:nvSpPr>
          <p:spPr bwMode="auto">
            <a:xfrm>
              <a:off x="2725736" y="4319588"/>
              <a:ext cx="296862" cy="0"/>
            </a:xfrm>
            <a:prstGeom prst="line">
              <a:avLst/>
            </a:prstGeom>
            <a:grpFill/>
            <a:ln w="23813">
              <a:solidFill>
                <a:srgbClr val="000099"/>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88" name="Line 285"/>
          <p:cNvSpPr>
            <a:spLocks noChangeShapeType="1"/>
          </p:cNvSpPr>
          <p:nvPr/>
        </p:nvSpPr>
        <p:spPr bwMode="auto">
          <a:xfrm>
            <a:off x="842961" y="5586413"/>
            <a:ext cx="4702174" cy="0"/>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89" name="Line 286"/>
          <p:cNvSpPr>
            <a:spLocks noChangeShapeType="1"/>
          </p:cNvSpPr>
          <p:nvPr/>
        </p:nvSpPr>
        <p:spPr bwMode="auto">
          <a:xfrm>
            <a:off x="842961" y="5357813"/>
            <a:ext cx="4702174" cy="0"/>
          </a:xfrm>
          <a:prstGeom prst="line">
            <a:avLst/>
          </a:prstGeom>
          <a:noFill/>
          <a:ln w="635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0" name="Line 287"/>
          <p:cNvSpPr>
            <a:spLocks noChangeShapeType="1"/>
          </p:cNvSpPr>
          <p:nvPr/>
        </p:nvSpPr>
        <p:spPr bwMode="auto">
          <a:xfrm>
            <a:off x="842961" y="5073650"/>
            <a:ext cx="4702174" cy="0"/>
          </a:xfrm>
          <a:prstGeom prst="line">
            <a:avLst/>
          </a:pr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1" name="Line 288"/>
          <p:cNvSpPr>
            <a:spLocks noChangeShapeType="1"/>
          </p:cNvSpPr>
          <p:nvPr/>
        </p:nvSpPr>
        <p:spPr bwMode="auto">
          <a:xfrm>
            <a:off x="842961" y="4506913"/>
            <a:ext cx="4702174" cy="0"/>
          </a:xfrm>
          <a:prstGeom prst="line">
            <a:avLst/>
          </a:prstGeom>
          <a:noFill/>
          <a:ln w="6350">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 name="TextBox 2"/>
          <p:cNvSpPr txBox="1"/>
          <p:nvPr/>
        </p:nvSpPr>
        <p:spPr>
          <a:xfrm>
            <a:off x="4378073" y="6237851"/>
            <a:ext cx="115834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b="1" u="sng" dirty="0" err="1">
                <a:latin typeface="Arial" panose="020B0604020202020204" pitchFamily="34" charset="0"/>
                <a:cs typeface="Arial" panose="020B0604020202020204" pitchFamily="34" charset="0"/>
              </a:rPr>
              <a:t>P</a:t>
            </a:r>
            <a:r>
              <a:rPr lang="en-GB" b="1" u="sng" baseline="-25000" dirty="0" err="1">
                <a:latin typeface="Arial" panose="020B0604020202020204" pitchFamily="34" charset="0"/>
                <a:cs typeface="Arial" panose="020B0604020202020204" pitchFamily="34" charset="0"/>
              </a:rPr>
              <a:t>fix</a:t>
            </a:r>
            <a:r>
              <a:rPr lang="en-GB" b="1" u="sng" dirty="0">
                <a:latin typeface="Arial" panose="020B0604020202020204" pitchFamily="34" charset="0"/>
                <a:cs typeface="Arial" panose="020B0604020202020204" pitchFamily="34" charset="0"/>
              </a:rPr>
              <a:t> ≈ s</a:t>
            </a:r>
            <a:endParaRPr lang="en-GB" dirty="0"/>
          </a:p>
        </p:txBody>
      </p:sp>
      <p:sp>
        <p:nvSpPr>
          <p:cNvPr id="301"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17</a:t>
            </a:fld>
            <a:endParaRPr lang="en-US" sz="2400" dirty="0">
              <a:latin typeface="Arial" panose="020B0604020202020204" pitchFamily="34" charset="0"/>
              <a:cs typeface="Arial" panose="020B0604020202020204" pitchFamily="34" charset="0"/>
            </a:endParaRPr>
          </a:p>
        </p:txBody>
      </p:sp>
      <p:sp>
        <p:nvSpPr>
          <p:cNvPr id="302" name="Rectangle 289">
            <a:extLst>
              <a:ext uri="{FF2B5EF4-FFF2-40B4-BE49-F238E27FC236}">
                <a16:creationId xmlns:a16="http://schemas.microsoft.com/office/drawing/2014/main" id="{B7F467E2-5248-4428-8F49-03F9866D665E}"/>
              </a:ext>
            </a:extLst>
          </p:cNvPr>
          <p:cNvSpPr>
            <a:spLocks noChangeArrowheads="1"/>
          </p:cNvSpPr>
          <p:nvPr/>
        </p:nvSpPr>
        <p:spPr bwMode="auto">
          <a:xfrm>
            <a:off x="1049336" y="946237"/>
            <a:ext cx="4403723" cy="830997"/>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Superior allele A</a:t>
            </a:r>
            <a:r>
              <a:rPr kumimoji="0" lang="en-GB" altLang="de-DE" b="0" i="0" u="none" strike="noStrike" cap="none" normalizeH="0" baseline="-25000" dirty="0">
                <a:ln>
                  <a:noFill/>
                </a:ln>
                <a:solidFill>
                  <a:srgbClr val="000000"/>
                </a:solidFill>
                <a:effectLst/>
                <a:latin typeface="Arial" panose="020B0604020202020204" pitchFamily="34" charset="0"/>
              </a:rPr>
              <a:t>1 </a:t>
            </a:r>
            <a:r>
              <a:rPr kumimoji="0" lang="en-GB" altLang="de-DE" b="0" i="0" u="none" strike="noStrike" cap="none" normalizeH="0" baseline="0" dirty="0">
                <a:ln>
                  <a:noFill/>
                </a:ln>
                <a:solidFill>
                  <a:srgbClr val="000000"/>
                </a:solidFill>
                <a:effectLst/>
                <a:latin typeface="Arial" panose="020B0604020202020204" pitchFamily="34" charset="0"/>
              </a:rPr>
              <a:t>is initially rare, only 1 in N has it, and only heterozygously, hence P(A</a:t>
            </a:r>
            <a:r>
              <a:rPr kumimoji="0" lang="en-GB" altLang="de-DE" b="0" i="0" u="none" strike="noStrike" cap="none" normalizeH="0" baseline="-25000" dirty="0">
                <a:ln>
                  <a:noFill/>
                </a:ln>
                <a:solidFill>
                  <a:srgbClr val="000000"/>
                </a:solidFill>
                <a:effectLst/>
                <a:latin typeface="Arial" panose="020B0604020202020204" pitchFamily="34" charset="0"/>
              </a:rPr>
              <a:t>1</a:t>
            </a:r>
            <a:r>
              <a:rPr kumimoji="0" lang="en-GB" altLang="de-DE" b="0" i="0" u="none" strike="noStrike" cap="none" normalizeH="0" baseline="0" dirty="0">
                <a:ln>
                  <a:noFill/>
                </a:ln>
                <a:solidFill>
                  <a:srgbClr val="000000"/>
                </a:solidFill>
                <a:effectLst/>
                <a:latin typeface="Arial" panose="020B0604020202020204" pitchFamily="34" charset="0"/>
              </a:rPr>
              <a:t>)</a:t>
            </a:r>
            <a:r>
              <a:rPr kumimoji="0" lang="en-GB" altLang="de-DE" b="0" i="0" u="none" strike="noStrike" cap="none" normalizeH="0" baseline="-25000" dirty="0">
                <a:ln>
                  <a:noFill/>
                </a:ln>
                <a:solidFill>
                  <a:srgbClr val="000000"/>
                </a:solidFill>
                <a:effectLst/>
                <a:latin typeface="Arial" panose="020B0604020202020204" pitchFamily="34" charset="0"/>
              </a:rPr>
              <a:t>initial</a:t>
            </a:r>
            <a:r>
              <a:rPr kumimoji="0" lang="en-GB" altLang="de-DE" b="0" i="0" u="none" strike="noStrike" cap="none" normalizeH="0" baseline="0" dirty="0">
                <a:ln>
                  <a:noFill/>
                </a:ln>
                <a:solidFill>
                  <a:srgbClr val="000000"/>
                </a:solidFill>
                <a:effectLst/>
                <a:latin typeface="Arial" panose="020B0604020202020204" pitchFamily="34" charset="0"/>
              </a:rPr>
              <a:t>=1/(2N).</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1548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 name="Textfeld 5"/>
          <p:cNvSpPr txBox="1"/>
          <p:nvPr/>
        </p:nvSpPr>
        <p:spPr>
          <a:xfrm>
            <a:off x="407421" y="146476"/>
            <a:ext cx="11495915" cy="6001643"/>
          </a:xfrm>
          <a:prstGeom prst="rect">
            <a:avLst/>
          </a:prstGeom>
          <a:noFill/>
        </p:spPr>
        <p:txBody>
          <a:bodyPr wrap="square" rtlCol="0">
            <a:spAutoFit/>
          </a:bodyPr>
          <a:lstStyle/>
          <a:p>
            <a:r>
              <a:rPr lang="en-GB" sz="2400" dirty="0">
                <a:solidFill>
                  <a:schemeClr val="tx1">
                    <a:lumMod val="50000"/>
                    <a:lumOff val="50000"/>
                  </a:schemeClr>
                </a:solidFill>
                <a:latin typeface="Arial" panose="020B0604020202020204" pitchFamily="34" charset="0"/>
                <a:cs typeface="Arial" panose="020B0604020202020204" pitchFamily="34" charset="0"/>
              </a:rPr>
              <a:t>On the next pages... a different rule applies to the initial frequency </a:t>
            </a:r>
            <a:r>
              <a:rPr lang="en-GB" sz="2400" dirty="0" err="1">
                <a:solidFill>
                  <a:schemeClr val="tx1">
                    <a:lumMod val="50000"/>
                    <a:lumOff val="50000"/>
                  </a:schemeClr>
                </a:solidFill>
                <a:latin typeface="Arial" panose="020B0604020202020204" pitchFamily="34" charset="0"/>
                <a:cs typeface="Arial" panose="020B0604020202020204" pitchFamily="34" charset="0"/>
              </a:rPr>
              <a:t>P</a:t>
            </a:r>
            <a:r>
              <a:rPr lang="en-GB" sz="2400" baseline="-25000" dirty="0" err="1">
                <a:solidFill>
                  <a:schemeClr val="tx1">
                    <a:lumMod val="50000"/>
                    <a:lumOff val="50000"/>
                  </a:schemeClr>
                </a:solidFill>
                <a:latin typeface="Arial" panose="020B0604020202020204" pitchFamily="34" charset="0"/>
                <a:cs typeface="Arial" panose="020B0604020202020204" pitchFamily="34" charset="0"/>
              </a:rPr>
              <a:t>initial</a:t>
            </a:r>
            <a:r>
              <a:rPr lang="en-GB" sz="2400" dirty="0">
                <a:solidFill>
                  <a:schemeClr val="tx1">
                    <a:lumMod val="50000"/>
                    <a:lumOff val="50000"/>
                  </a:schemeClr>
                </a:solidFill>
                <a:latin typeface="Arial" panose="020B0604020202020204" pitchFamily="34" charset="0"/>
                <a:cs typeface="Arial" panose="020B0604020202020204" pitchFamily="34" charset="0"/>
              </a:rPr>
              <a:t>(A1). </a:t>
            </a:r>
          </a:p>
          <a:p>
            <a:r>
              <a:rPr lang="en-GB" sz="2400" dirty="0">
                <a:solidFill>
                  <a:schemeClr val="tx1">
                    <a:lumMod val="50000"/>
                    <a:lumOff val="50000"/>
                  </a:schemeClr>
                </a:solidFill>
                <a:latin typeface="Arial" panose="020B0604020202020204" pitchFamily="34" charset="0"/>
                <a:cs typeface="Arial" panose="020B0604020202020204" pitchFamily="34" charset="0"/>
              </a:rPr>
              <a:t>On the previous pages only one individual in the population had it, and only in heterozygous status ... but now: "P(A1)</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initial</a:t>
            </a:r>
            <a:r>
              <a:rPr lang="en-GB" sz="2400" dirty="0">
                <a:solidFill>
                  <a:schemeClr val="tx1">
                    <a:lumMod val="50000"/>
                    <a:lumOff val="50000"/>
                  </a:schemeClr>
                </a:solidFill>
                <a:latin typeface="Arial" panose="020B0604020202020204" pitchFamily="34" charset="0"/>
                <a:cs typeface="Arial" panose="020B0604020202020204" pitchFamily="34" charset="0"/>
              </a:rPr>
              <a:t> ≠ 1/(2N)"...</a:t>
            </a:r>
          </a:p>
          <a:p>
            <a:r>
              <a:rPr lang="en-GB" sz="2400" dirty="0">
                <a:solidFill>
                  <a:schemeClr val="tx1">
                    <a:lumMod val="50000"/>
                    <a:lumOff val="50000"/>
                  </a:schemeClr>
                </a:solidFill>
                <a:latin typeface="Arial" panose="020B0604020202020204" pitchFamily="34" charset="0"/>
                <a:cs typeface="Arial" panose="020B0604020202020204" pitchFamily="34" charset="0"/>
              </a:rPr>
              <a:t>We saw a (decreasing and then) stable probability of ultimate fixation ... Because the value of P(A1)</a:t>
            </a:r>
            <a:r>
              <a:rPr lang="en-GB" sz="2400" baseline="-25000" dirty="0">
                <a:solidFill>
                  <a:schemeClr val="tx1">
                    <a:lumMod val="50000"/>
                    <a:lumOff val="50000"/>
                  </a:schemeClr>
                </a:solidFill>
                <a:latin typeface="Arial" panose="020B0604020202020204" pitchFamily="34" charset="0"/>
                <a:cs typeface="Arial" panose="020B0604020202020204" pitchFamily="34" charset="0"/>
              </a:rPr>
              <a:t>initial </a:t>
            </a:r>
            <a:r>
              <a:rPr lang="en-GB" sz="2400" dirty="0">
                <a:solidFill>
                  <a:schemeClr val="tx1">
                    <a:lumMod val="50000"/>
                    <a:lumOff val="50000"/>
                  </a:schemeClr>
                </a:solidFill>
                <a:latin typeface="Arial" panose="020B0604020202020204" pitchFamily="34" charset="0"/>
                <a:cs typeface="Arial" panose="020B0604020202020204" pitchFamily="34" charset="0"/>
              </a:rPr>
              <a:t>=1/(2N) became smaller (A1 rarer) as N increased and A1 was therefore more likely to be lost... and this then became balanced by... the larger N (the smaller impact of Drift)... hence the increasing probability that even a rare allele will persist, so: </a:t>
            </a:r>
            <a:r>
              <a:rPr lang="en-GB" sz="2400" dirty="0">
                <a:solidFill>
                  <a:srgbClr val="FF0000"/>
                </a:solidFill>
                <a:latin typeface="Arial" panose="020B0604020202020204" pitchFamily="34" charset="0"/>
                <a:cs typeface="Arial" panose="020B0604020202020204" pitchFamily="34" charset="0"/>
              </a:rPr>
              <a:t>s</a:t>
            </a:r>
            <a:r>
              <a:rPr lang="en-GB" sz="2400" dirty="0">
                <a:solidFill>
                  <a:schemeClr val="tx1">
                    <a:lumMod val="50000"/>
                    <a:lumOff val="50000"/>
                  </a:schemeClr>
                </a:solidFill>
                <a:latin typeface="Arial" panose="020B0604020202020204" pitchFamily="34" charset="0"/>
                <a:cs typeface="Arial" panose="020B0604020202020204" pitchFamily="34" charset="0"/>
              </a:rPr>
              <a:t> was the only parameter that decided what happened. Well, next pages, not so much anymore.</a:t>
            </a:r>
          </a:p>
          <a:p>
            <a:r>
              <a:rPr lang="en-GB" sz="2400" dirty="0">
                <a:latin typeface="Arial" panose="020B0604020202020204" pitchFamily="34" charset="0"/>
                <a:cs typeface="Arial" panose="020B0604020202020204" pitchFamily="34" charset="0"/>
              </a:rPr>
              <a:t>Now, in the next pages …  </a:t>
            </a:r>
          </a:p>
          <a:p>
            <a:r>
              <a:rPr lang="en-GB" sz="2400" dirty="0">
                <a:latin typeface="Arial" panose="020B0604020202020204" pitchFamily="34" charset="0"/>
                <a:cs typeface="Arial" panose="020B0604020202020204" pitchFamily="34" charset="0"/>
              </a:rPr>
              <a:t>the initial frequency is p(A1); this value is set, and we now look on what happens if we increase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n-GB" sz="2400" dirty="0">
                <a:latin typeface="Arial" panose="020B0604020202020204" pitchFamily="34" charset="0"/>
                <a:cs typeface="Arial" panose="020B0604020202020204" pitchFamily="34" charset="0"/>
              </a:rPr>
              <a:t> (I mean, of course, </a:t>
            </a:r>
            <a:r>
              <a:rPr lang="en-GB"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n-GB" sz="2400"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GB" sz="2400" dirty="0">
                <a:latin typeface="Arial" panose="020B0604020202020204" pitchFamily="34" charset="0"/>
                <a:cs typeface="Arial" panose="020B0604020202020204" pitchFamily="34" charset="0"/>
              </a:rPr>
              <a:t>). What is the change in the probability of ‘favourable alleles will ultimately reach fixation’. Now, the larger N, the less impact of Drift, the higher the probability that the ‘better’ alleles gets fixed even if starting with low initial frequency. </a:t>
            </a:r>
            <a:r>
              <a:rPr lang="en-GB" sz="2400" dirty="0">
                <a:solidFill>
                  <a:schemeClr val="tx1">
                    <a:lumMod val="50000"/>
                    <a:lumOff val="50000"/>
                  </a:schemeClr>
                </a:solidFill>
                <a:latin typeface="Arial" panose="020B0604020202020204" pitchFamily="34" charset="0"/>
                <a:cs typeface="Arial" panose="020B0604020202020204" pitchFamily="34" charset="0"/>
              </a:rPr>
              <a:t>With zero Drift, of course the better alleles gets always fixed</a:t>
            </a:r>
            <a:r>
              <a:rPr lang="en-GB" sz="2400" dirty="0">
                <a:latin typeface="Arial" panose="020B0604020202020204" pitchFamily="34" charset="0"/>
                <a:cs typeface="Arial" panose="020B0604020202020204" pitchFamily="34" charset="0"/>
              </a:rPr>
              <a:t>!</a:t>
            </a:r>
          </a:p>
        </p:txBody>
      </p:sp>
      <p:sp>
        <p:nvSpPr>
          <p:cNvPr id="5"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18</a:t>
            </a:fld>
            <a:endParaRPr lang="en-US" sz="2400" dirty="0">
              <a:latin typeface="Arial" panose="020B0604020202020204" pitchFamily="34" charset="0"/>
              <a:cs typeface="Arial" panose="020B0604020202020204" pitchFamily="34" charset="0"/>
            </a:endParaRPr>
          </a:p>
        </p:txBody>
      </p:sp>
      <p:sp>
        <p:nvSpPr>
          <p:cNvPr id="2" name="Rounded Rectangle 1"/>
          <p:cNvSpPr/>
          <p:nvPr/>
        </p:nvSpPr>
        <p:spPr>
          <a:xfrm>
            <a:off x="452967" y="258233"/>
            <a:ext cx="11336867" cy="3276600"/>
          </a:xfrm>
          <a:prstGeom prst="roundRect">
            <a:avLst>
              <a:gd name="adj" fmla="val 5685"/>
            </a:avLst>
          </a:prstGeom>
          <a:solidFill>
            <a:srgbClr val="FFFFFF">
              <a:alpha val="87843"/>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285FB31-C09B-42EC-8CE9-9D4D7C827700}"/>
              </a:ext>
            </a:extLst>
          </p:cNvPr>
          <p:cNvSpPr txBox="1"/>
          <p:nvPr/>
        </p:nvSpPr>
        <p:spPr>
          <a:xfrm>
            <a:off x="5375430" y="6392333"/>
            <a:ext cx="5943600" cy="369332"/>
          </a:xfrm>
          <a:prstGeom prst="rect">
            <a:avLst/>
          </a:prstGeom>
          <a:solidFill>
            <a:srgbClr val="FFFFFF"/>
          </a:solidFill>
          <a:effectLst>
            <a:outerShdw blurRad="50800" dist="38100" dir="2700000" algn="tl" rotWithShape="0">
              <a:prstClr val="black">
                <a:alpha val="40000"/>
              </a:prstClr>
            </a:outerShdw>
          </a:effectLst>
        </p:spPr>
        <p:txBody>
          <a:bodyPr wrap="square" rtlCol="0">
            <a:spAutoFit/>
          </a:bodyPr>
          <a:lstStyle/>
          <a:p>
            <a:r>
              <a:rPr lang="en-GB"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n-GB"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GB" dirty="0">
                <a:latin typeface="Arial" panose="020B0604020202020204" pitchFamily="34" charset="0"/>
                <a:cs typeface="Arial" panose="020B0604020202020204" pitchFamily="34" charset="0"/>
              </a:rPr>
              <a:t>!? ... Re-visit UNPLAB-PopGen_Ch-5[Drift II] page 12</a:t>
            </a:r>
            <a:endParaRPr lang="en-GB" dirty="0"/>
          </a:p>
        </p:txBody>
      </p:sp>
    </p:spTree>
    <p:extLst>
      <p:ext uri="{BB962C8B-B14F-4D97-AF65-F5344CB8AC3E}">
        <p14:creationId xmlns:p14="http://schemas.microsoft.com/office/powerpoint/2010/main" val="97797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US" sz="2400"/>
              <a:t>19</a:t>
            </a:fld>
            <a:endParaRPr lang="en-US" sz="2400" dirty="0"/>
          </a:p>
        </p:txBody>
      </p:sp>
      <p:grpSp>
        <p:nvGrpSpPr>
          <p:cNvPr id="608" name="Gruppieren 607"/>
          <p:cNvGrpSpPr/>
          <p:nvPr/>
        </p:nvGrpSpPr>
        <p:grpSpPr>
          <a:xfrm>
            <a:off x="0" y="852404"/>
            <a:ext cx="5867400" cy="5743986"/>
            <a:chOff x="0" y="852404"/>
            <a:chExt cx="5867400" cy="5743986"/>
          </a:xfrm>
        </p:grpSpPr>
        <p:sp>
          <p:nvSpPr>
            <p:cNvPr id="607" name="Rechteck 606"/>
            <p:cNvSpPr/>
            <p:nvPr/>
          </p:nvSpPr>
          <p:spPr>
            <a:xfrm>
              <a:off x="0" y="852404"/>
              <a:ext cx="5867400" cy="574398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5" name="Gruppieren 604"/>
            <p:cNvGrpSpPr/>
            <p:nvPr/>
          </p:nvGrpSpPr>
          <p:grpSpPr>
            <a:xfrm>
              <a:off x="266283" y="1102358"/>
              <a:ext cx="5388775" cy="5263200"/>
              <a:chOff x="3058313" y="1744663"/>
              <a:chExt cx="5388775" cy="3955058"/>
            </a:xfrm>
          </p:grpSpPr>
          <p:sp>
            <p:nvSpPr>
              <p:cNvPr id="406" name="Line 6"/>
              <p:cNvSpPr>
                <a:spLocks noChangeShapeType="1"/>
              </p:cNvSpPr>
              <p:nvPr/>
            </p:nvSpPr>
            <p:spPr bwMode="auto">
              <a:xfrm flipV="1">
                <a:off x="3825875" y="1825625"/>
                <a:ext cx="0" cy="327660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 name="Line 7"/>
              <p:cNvSpPr>
                <a:spLocks noChangeShapeType="1"/>
              </p:cNvSpPr>
              <p:nvPr/>
            </p:nvSpPr>
            <p:spPr bwMode="auto">
              <a:xfrm flipV="1">
                <a:off x="8272463" y="1825625"/>
                <a:ext cx="0" cy="327660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 name="Line 8"/>
              <p:cNvSpPr>
                <a:spLocks noChangeShapeType="1"/>
              </p:cNvSpPr>
              <p:nvPr/>
            </p:nvSpPr>
            <p:spPr bwMode="auto">
              <a:xfrm flipH="1">
                <a:off x="3756025" y="51022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 name="Line 9"/>
              <p:cNvSpPr>
                <a:spLocks noChangeShapeType="1"/>
              </p:cNvSpPr>
              <p:nvPr/>
            </p:nvSpPr>
            <p:spPr bwMode="auto">
              <a:xfrm>
                <a:off x="8272463" y="51022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 name="Rectangle 10"/>
              <p:cNvSpPr>
                <a:spLocks noChangeArrowheads="1"/>
              </p:cNvSpPr>
              <p:nvPr/>
            </p:nvSpPr>
            <p:spPr bwMode="auto">
              <a:xfrm>
                <a:off x="3436938" y="5021263"/>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11" name="Line 11"/>
              <p:cNvSpPr>
                <a:spLocks noChangeShapeType="1"/>
              </p:cNvSpPr>
              <p:nvPr/>
            </p:nvSpPr>
            <p:spPr bwMode="auto">
              <a:xfrm flipH="1">
                <a:off x="3756025" y="4775200"/>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 name="Line 12"/>
              <p:cNvSpPr>
                <a:spLocks noChangeShapeType="1"/>
              </p:cNvSpPr>
              <p:nvPr/>
            </p:nvSpPr>
            <p:spPr bwMode="auto">
              <a:xfrm>
                <a:off x="8272463" y="4775200"/>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 name="Rectangle 13"/>
              <p:cNvSpPr>
                <a:spLocks noChangeArrowheads="1"/>
              </p:cNvSpPr>
              <p:nvPr/>
            </p:nvSpPr>
            <p:spPr bwMode="auto">
              <a:xfrm>
                <a:off x="3436938" y="4692650"/>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0.1</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14" name="Line 14"/>
              <p:cNvSpPr>
                <a:spLocks noChangeShapeType="1"/>
              </p:cNvSpPr>
              <p:nvPr/>
            </p:nvSpPr>
            <p:spPr bwMode="auto">
              <a:xfrm flipH="1">
                <a:off x="3756025" y="444658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 name="Line 15"/>
              <p:cNvSpPr>
                <a:spLocks noChangeShapeType="1"/>
              </p:cNvSpPr>
              <p:nvPr/>
            </p:nvSpPr>
            <p:spPr bwMode="auto">
              <a:xfrm>
                <a:off x="8272463" y="444658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 name="Rectangle 16"/>
              <p:cNvSpPr>
                <a:spLocks noChangeArrowheads="1"/>
              </p:cNvSpPr>
              <p:nvPr/>
            </p:nvSpPr>
            <p:spPr bwMode="auto">
              <a:xfrm>
                <a:off x="3436938" y="4365625"/>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17" name="Line 17"/>
              <p:cNvSpPr>
                <a:spLocks noChangeShapeType="1"/>
              </p:cNvSpPr>
              <p:nvPr/>
            </p:nvSpPr>
            <p:spPr bwMode="auto">
              <a:xfrm flipH="1">
                <a:off x="3756025" y="4119563"/>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 name="Line 18"/>
              <p:cNvSpPr>
                <a:spLocks noChangeShapeType="1"/>
              </p:cNvSpPr>
              <p:nvPr/>
            </p:nvSpPr>
            <p:spPr bwMode="auto">
              <a:xfrm>
                <a:off x="8272463" y="4119563"/>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 name="Rectangle 19"/>
              <p:cNvSpPr>
                <a:spLocks noChangeArrowheads="1"/>
              </p:cNvSpPr>
              <p:nvPr/>
            </p:nvSpPr>
            <p:spPr bwMode="auto">
              <a:xfrm>
                <a:off x="3436938" y="4038600"/>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0.3</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20" name="Line 20"/>
              <p:cNvSpPr>
                <a:spLocks noChangeShapeType="1"/>
              </p:cNvSpPr>
              <p:nvPr/>
            </p:nvSpPr>
            <p:spPr bwMode="auto">
              <a:xfrm flipH="1">
                <a:off x="3756025" y="379253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1" name="Line 21"/>
              <p:cNvSpPr>
                <a:spLocks noChangeShapeType="1"/>
              </p:cNvSpPr>
              <p:nvPr/>
            </p:nvSpPr>
            <p:spPr bwMode="auto">
              <a:xfrm>
                <a:off x="8272463" y="379253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2" name="Rectangle 22"/>
              <p:cNvSpPr>
                <a:spLocks noChangeArrowheads="1"/>
              </p:cNvSpPr>
              <p:nvPr/>
            </p:nvSpPr>
            <p:spPr bwMode="auto">
              <a:xfrm>
                <a:off x="3436938" y="3709988"/>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23" name="Line 23"/>
              <p:cNvSpPr>
                <a:spLocks noChangeShapeType="1"/>
              </p:cNvSpPr>
              <p:nvPr/>
            </p:nvSpPr>
            <p:spPr bwMode="auto">
              <a:xfrm flipH="1">
                <a:off x="3756025" y="34639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4" name="Line 24"/>
              <p:cNvSpPr>
                <a:spLocks noChangeShapeType="1"/>
              </p:cNvSpPr>
              <p:nvPr/>
            </p:nvSpPr>
            <p:spPr bwMode="auto">
              <a:xfrm>
                <a:off x="8272463" y="34639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5" name="Rectangle 25"/>
              <p:cNvSpPr>
                <a:spLocks noChangeArrowheads="1"/>
              </p:cNvSpPr>
              <p:nvPr/>
            </p:nvSpPr>
            <p:spPr bwMode="auto">
              <a:xfrm>
                <a:off x="3436938" y="3382963"/>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0.5</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26" name="Line 26"/>
              <p:cNvSpPr>
                <a:spLocks noChangeShapeType="1"/>
              </p:cNvSpPr>
              <p:nvPr/>
            </p:nvSpPr>
            <p:spPr bwMode="auto">
              <a:xfrm flipH="1">
                <a:off x="3756025" y="3136900"/>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7" name="Line 27"/>
              <p:cNvSpPr>
                <a:spLocks noChangeShapeType="1"/>
              </p:cNvSpPr>
              <p:nvPr/>
            </p:nvSpPr>
            <p:spPr bwMode="auto">
              <a:xfrm>
                <a:off x="8272463" y="3136900"/>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8" name="Rectangle 28"/>
              <p:cNvSpPr>
                <a:spLocks noChangeArrowheads="1"/>
              </p:cNvSpPr>
              <p:nvPr/>
            </p:nvSpPr>
            <p:spPr bwMode="auto">
              <a:xfrm>
                <a:off x="3436938" y="3054350"/>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29" name="Line 29"/>
              <p:cNvSpPr>
                <a:spLocks noChangeShapeType="1"/>
              </p:cNvSpPr>
              <p:nvPr/>
            </p:nvSpPr>
            <p:spPr bwMode="auto">
              <a:xfrm flipH="1">
                <a:off x="3756025" y="280987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0" name="Line 30"/>
              <p:cNvSpPr>
                <a:spLocks noChangeShapeType="1"/>
              </p:cNvSpPr>
              <p:nvPr/>
            </p:nvSpPr>
            <p:spPr bwMode="auto">
              <a:xfrm>
                <a:off x="8272463" y="280987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1" name="Rectangle 31"/>
              <p:cNvSpPr>
                <a:spLocks noChangeArrowheads="1"/>
              </p:cNvSpPr>
              <p:nvPr/>
            </p:nvSpPr>
            <p:spPr bwMode="auto">
              <a:xfrm>
                <a:off x="3436938" y="2727325"/>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0.7</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32" name="Line 32"/>
              <p:cNvSpPr>
                <a:spLocks noChangeShapeType="1"/>
              </p:cNvSpPr>
              <p:nvPr/>
            </p:nvSpPr>
            <p:spPr bwMode="auto">
              <a:xfrm flipH="1">
                <a:off x="3756025" y="2481263"/>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3" name="Line 33"/>
              <p:cNvSpPr>
                <a:spLocks noChangeShapeType="1"/>
              </p:cNvSpPr>
              <p:nvPr/>
            </p:nvSpPr>
            <p:spPr bwMode="auto">
              <a:xfrm>
                <a:off x="8272463" y="2481263"/>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4" name="Rectangle 34"/>
              <p:cNvSpPr>
                <a:spLocks noChangeArrowheads="1"/>
              </p:cNvSpPr>
              <p:nvPr/>
            </p:nvSpPr>
            <p:spPr bwMode="auto">
              <a:xfrm>
                <a:off x="3436938" y="2400300"/>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35" name="Line 35"/>
              <p:cNvSpPr>
                <a:spLocks noChangeShapeType="1"/>
              </p:cNvSpPr>
              <p:nvPr/>
            </p:nvSpPr>
            <p:spPr bwMode="auto">
              <a:xfrm flipH="1">
                <a:off x="3756025" y="215423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6" name="Line 36"/>
              <p:cNvSpPr>
                <a:spLocks noChangeShapeType="1"/>
              </p:cNvSpPr>
              <p:nvPr/>
            </p:nvSpPr>
            <p:spPr bwMode="auto">
              <a:xfrm>
                <a:off x="8272463" y="215423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7" name="Rectangle 37"/>
              <p:cNvSpPr>
                <a:spLocks noChangeArrowheads="1"/>
              </p:cNvSpPr>
              <p:nvPr/>
            </p:nvSpPr>
            <p:spPr bwMode="auto">
              <a:xfrm>
                <a:off x="3436938" y="2071688"/>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0.9</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38" name="Line 38"/>
              <p:cNvSpPr>
                <a:spLocks noChangeShapeType="1"/>
              </p:cNvSpPr>
              <p:nvPr/>
            </p:nvSpPr>
            <p:spPr bwMode="auto">
              <a:xfrm flipH="1">
                <a:off x="3756025" y="18256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9" name="Line 39"/>
              <p:cNvSpPr>
                <a:spLocks noChangeShapeType="1"/>
              </p:cNvSpPr>
              <p:nvPr/>
            </p:nvSpPr>
            <p:spPr bwMode="auto">
              <a:xfrm>
                <a:off x="8272463" y="18256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0" name="Rectangle 40"/>
              <p:cNvSpPr>
                <a:spLocks noChangeArrowheads="1"/>
              </p:cNvSpPr>
              <p:nvPr/>
            </p:nvSpPr>
            <p:spPr bwMode="auto">
              <a:xfrm>
                <a:off x="3436938" y="1744663"/>
                <a:ext cx="303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1.0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41" name="Rectangle 41"/>
              <p:cNvSpPr>
                <a:spLocks noChangeArrowheads="1"/>
              </p:cNvSpPr>
              <p:nvPr/>
            </p:nvSpPr>
            <p:spPr bwMode="auto">
              <a:xfrm rot="16200000">
                <a:off x="1529620" y="3384801"/>
                <a:ext cx="3334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err="1">
                    <a:ln>
                      <a:noFill/>
                    </a:ln>
                    <a:solidFill>
                      <a:srgbClr val="000000"/>
                    </a:solidFill>
                    <a:effectLst/>
                    <a:latin typeface="Arial" panose="020B0604020202020204" pitchFamily="34" charset="0"/>
                  </a:rPr>
                  <a:t>Probability</a:t>
                </a:r>
                <a:r>
                  <a:rPr kumimoji="0" lang="de-DE" altLang="de-DE" b="0" i="0" u="none" strike="noStrike" cap="none" normalizeH="0" baseline="0" dirty="0">
                    <a:ln>
                      <a:noFill/>
                    </a:ln>
                    <a:solidFill>
                      <a:srgbClr val="000000"/>
                    </a:solidFill>
                    <a:effectLst/>
                    <a:latin typeface="Arial" panose="020B0604020202020204" pitchFamily="34" charset="0"/>
                  </a:rPr>
                  <a:t> </a:t>
                </a:r>
                <a:r>
                  <a:rPr kumimoji="0" lang="de-DE" altLang="de-DE" b="0" i="0" u="none" strike="noStrike" cap="none" normalizeH="0" baseline="0" dirty="0" err="1">
                    <a:ln>
                      <a:noFill/>
                    </a:ln>
                    <a:solidFill>
                      <a:srgbClr val="000000"/>
                    </a:solidFill>
                    <a:effectLst/>
                    <a:latin typeface="Arial" panose="020B0604020202020204" pitchFamily="34" charset="0"/>
                  </a:rPr>
                  <a:t>of</a:t>
                </a:r>
                <a:r>
                  <a:rPr kumimoji="0" lang="de-DE" altLang="de-DE" b="0" i="0" u="none" strike="noStrike" cap="none" normalizeH="0" baseline="0" dirty="0">
                    <a:ln>
                      <a:noFill/>
                    </a:ln>
                    <a:solidFill>
                      <a:srgbClr val="000000"/>
                    </a:solidFill>
                    <a:effectLst/>
                    <a:latin typeface="Arial" panose="020B0604020202020204" pitchFamily="34" charset="0"/>
                  </a:rPr>
                  <a:t> </a:t>
                </a:r>
                <a:r>
                  <a:rPr kumimoji="0" lang="de-DE" altLang="de-DE" b="0" i="0" u="none" strike="noStrike" cap="none" normalizeH="0" baseline="0" dirty="0" err="1">
                    <a:ln>
                      <a:noFill/>
                    </a:ln>
                    <a:solidFill>
                      <a:srgbClr val="000000"/>
                    </a:solidFill>
                    <a:effectLst/>
                    <a:latin typeface="Arial" panose="020B0604020202020204" pitchFamily="34" charset="0"/>
                  </a:rPr>
                  <a:t>ultimate</a:t>
                </a:r>
                <a:r>
                  <a:rPr kumimoji="0" lang="de-DE" altLang="de-DE" b="0" i="0" u="none" strike="noStrike" cap="none" normalizeH="0" baseline="0" dirty="0">
                    <a:ln>
                      <a:noFill/>
                    </a:ln>
                    <a:solidFill>
                      <a:srgbClr val="000000"/>
                    </a:solidFill>
                    <a:effectLst/>
                    <a:latin typeface="Arial" panose="020B0604020202020204" pitchFamily="34" charset="0"/>
                  </a:rPr>
                  <a:t> </a:t>
                </a:r>
                <a:r>
                  <a:rPr kumimoji="0" lang="de-DE" altLang="de-DE" b="0" i="0" u="none" strike="noStrike" cap="none" normalizeH="0" baseline="0" dirty="0" err="1">
                    <a:ln>
                      <a:noFill/>
                    </a:ln>
                    <a:solidFill>
                      <a:srgbClr val="000000"/>
                    </a:solidFill>
                    <a:effectLst/>
                    <a:latin typeface="Arial" panose="020B0604020202020204" pitchFamily="34" charset="0"/>
                  </a:rPr>
                  <a:t>fixation</a:t>
                </a:r>
                <a:r>
                  <a:rPr kumimoji="0" lang="de-DE" altLang="de-DE" b="0" i="0" u="none" strike="noStrike" cap="none" normalizeH="0" baseline="0" dirty="0">
                    <a:ln>
                      <a:noFill/>
                    </a:ln>
                    <a:solidFill>
                      <a:srgbClr val="000000"/>
                    </a:solidFill>
                    <a:effectLst/>
                    <a:latin typeface="Arial" panose="020B0604020202020204" pitchFamily="34" charset="0"/>
                  </a:rPr>
                  <a:t> </a:t>
                </a:r>
                <a:r>
                  <a:rPr kumimoji="0" lang="de-DE" altLang="de-DE" b="0" i="0" u="none" strike="noStrike" cap="none" normalizeH="0" baseline="0" dirty="0" err="1">
                    <a:ln>
                      <a:noFill/>
                    </a:ln>
                    <a:solidFill>
                      <a:srgbClr val="000000"/>
                    </a:solidFill>
                    <a:effectLst/>
                    <a:latin typeface="Arial" panose="020B0604020202020204" pitchFamily="34" charset="0"/>
                  </a:rPr>
                  <a:t>of</a:t>
                </a:r>
                <a:r>
                  <a:rPr kumimoji="0" lang="de-DE" altLang="de-DE" b="0" i="0" u="none" strike="noStrike" cap="none" normalizeH="0" baseline="0" dirty="0">
                    <a:ln>
                      <a:noFill/>
                    </a:ln>
                    <a:solidFill>
                      <a:srgbClr val="000000"/>
                    </a:solidFill>
                    <a:effectLst/>
                    <a:latin typeface="Arial" panose="020B0604020202020204" pitchFamily="34" charset="0"/>
                  </a:rPr>
                  <a:t>  Allele A1</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442" name="Line 42"/>
              <p:cNvSpPr>
                <a:spLocks noChangeShapeType="1"/>
              </p:cNvSpPr>
              <p:nvPr/>
            </p:nvSpPr>
            <p:spPr bwMode="auto">
              <a:xfrm>
                <a:off x="3825875" y="5102225"/>
                <a:ext cx="4446588"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3" name="Line 43"/>
              <p:cNvSpPr>
                <a:spLocks noChangeShapeType="1"/>
              </p:cNvSpPr>
              <p:nvPr/>
            </p:nvSpPr>
            <p:spPr bwMode="auto">
              <a:xfrm>
                <a:off x="3825875" y="1825625"/>
                <a:ext cx="4446588"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4" name="Line 44"/>
              <p:cNvSpPr>
                <a:spLocks noChangeShapeType="1"/>
              </p:cNvSpPr>
              <p:nvPr/>
            </p:nvSpPr>
            <p:spPr bwMode="auto">
              <a:xfrm>
                <a:off x="3825875"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5" name="Rectangle 45"/>
              <p:cNvSpPr>
                <a:spLocks noChangeArrowheads="1"/>
              </p:cNvSpPr>
              <p:nvPr/>
            </p:nvSpPr>
            <p:spPr bwMode="auto">
              <a:xfrm>
                <a:off x="3743325" y="5189538"/>
                <a:ext cx="1651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46" name="Line 46"/>
              <p:cNvSpPr>
                <a:spLocks noChangeShapeType="1"/>
              </p:cNvSpPr>
              <p:nvPr/>
            </p:nvSpPr>
            <p:spPr bwMode="auto">
              <a:xfrm>
                <a:off x="394970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7" name="Line 47"/>
              <p:cNvSpPr>
                <a:spLocks noChangeShapeType="1"/>
              </p:cNvSpPr>
              <p:nvPr/>
            </p:nvSpPr>
            <p:spPr bwMode="auto">
              <a:xfrm>
                <a:off x="407352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8" name="Line 48"/>
              <p:cNvSpPr>
                <a:spLocks noChangeShapeType="1"/>
              </p:cNvSpPr>
              <p:nvPr/>
            </p:nvSpPr>
            <p:spPr bwMode="auto">
              <a:xfrm>
                <a:off x="4195763"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9" name="Rectangle 49"/>
              <p:cNvSpPr>
                <a:spLocks noChangeArrowheads="1"/>
              </p:cNvSpPr>
              <p:nvPr/>
            </p:nvSpPr>
            <p:spPr bwMode="auto">
              <a:xfrm>
                <a:off x="4067175" y="5189538"/>
                <a:ext cx="257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12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50" name="Line 50"/>
              <p:cNvSpPr>
                <a:spLocks noChangeShapeType="1"/>
              </p:cNvSpPr>
              <p:nvPr/>
            </p:nvSpPr>
            <p:spPr bwMode="auto">
              <a:xfrm>
                <a:off x="431958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1" name="Line 51"/>
              <p:cNvSpPr>
                <a:spLocks noChangeShapeType="1"/>
              </p:cNvSpPr>
              <p:nvPr/>
            </p:nvSpPr>
            <p:spPr bwMode="auto">
              <a:xfrm>
                <a:off x="444341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2" name="Line 52"/>
              <p:cNvSpPr>
                <a:spLocks noChangeShapeType="1"/>
              </p:cNvSpPr>
              <p:nvPr/>
            </p:nvSpPr>
            <p:spPr bwMode="auto">
              <a:xfrm>
                <a:off x="4567238"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3" name="Rectangle 53"/>
              <p:cNvSpPr>
                <a:spLocks noChangeArrowheads="1"/>
              </p:cNvSpPr>
              <p:nvPr/>
            </p:nvSpPr>
            <p:spPr bwMode="auto">
              <a:xfrm>
                <a:off x="4438650" y="5189538"/>
                <a:ext cx="257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24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54" name="Line 54"/>
              <p:cNvSpPr>
                <a:spLocks noChangeShapeType="1"/>
              </p:cNvSpPr>
              <p:nvPr/>
            </p:nvSpPr>
            <p:spPr bwMode="auto">
              <a:xfrm>
                <a:off x="468947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5" name="Line 55"/>
              <p:cNvSpPr>
                <a:spLocks noChangeShapeType="1"/>
              </p:cNvSpPr>
              <p:nvPr/>
            </p:nvSpPr>
            <p:spPr bwMode="auto">
              <a:xfrm>
                <a:off x="481330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6" name="Line 56"/>
              <p:cNvSpPr>
                <a:spLocks noChangeShapeType="1"/>
              </p:cNvSpPr>
              <p:nvPr/>
            </p:nvSpPr>
            <p:spPr bwMode="auto">
              <a:xfrm>
                <a:off x="4937125"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7" name="Rectangle 57"/>
              <p:cNvSpPr>
                <a:spLocks noChangeArrowheads="1"/>
              </p:cNvSpPr>
              <p:nvPr/>
            </p:nvSpPr>
            <p:spPr bwMode="auto">
              <a:xfrm>
                <a:off x="4808538" y="5189538"/>
                <a:ext cx="257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36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58" name="Line 58"/>
              <p:cNvSpPr>
                <a:spLocks noChangeShapeType="1"/>
              </p:cNvSpPr>
              <p:nvPr/>
            </p:nvSpPr>
            <p:spPr bwMode="auto">
              <a:xfrm>
                <a:off x="506095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9" name="Line 59"/>
              <p:cNvSpPr>
                <a:spLocks noChangeShapeType="1"/>
              </p:cNvSpPr>
              <p:nvPr/>
            </p:nvSpPr>
            <p:spPr bwMode="auto">
              <a:xfrm>
                <a:off x="518477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0" name="Line 60"/>
              <p:cNvSpPr>
                <a:spLocks noChangeShapeType="1"/>
              </p:cNvSpPr>
              <p:nvPr/>
            </p:nvSpPr>
            <p:spPr bwMode="auto">
              <a:xfrm>
                <a:off x="5308600"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1" name="Rectangle 61"/>
              <p:cNvSpPr>
                <a:spLocks noChangeArrowheads="1"/>
              </p:cNvSpPr>
              <p:nvPr/>
            </p:nvSpPr>
            <p:spPr bwMode="auto">
              <a:xfrm>
                <a:off x="5180013" y="5189538"/>
                <a:ext cx="257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48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62" name="Line 62"/>
              <p:cNvSpPr>
                <a:spLocks noChangeShapeType="1"/>
              </p:cNvSpPr>
              <p:nvPr/>
            </p:nvSpPr>
            <p:spPr bwMode="auto">
              <a:xfrm>
                <a:off x="543083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3" name="Line 63"/>
              <p:cNvSpPr>
                <a:spLocks noChangeShapeType="1"/>
              </p:cNvSpPr>
              <p:nvPr/>
            </p:nvSpPr>
            <p:spPr bwMode="auto">
              <a:xfrm>
                <a:off x="555466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4" name="Line 64"/>
              <p:cNvSpPr>
                <a:spLocks noChangeShapeType="1"/>
              </p:cNvSpPr>
              <p:nvPr/>
            </p:nvSpPr>
            <p:spPr bwMode="auto">
              <a:xfrm>
                <a:off x="5678488"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5" name="Rectangle 65"/>
              <p:cNvSpPr>
                <a:spLocks noChangeArrowheads="1"/>
              </p:cNvSpPr>
              <p:nvPr/>
            </p:nvSpPr>
            <p:spPr bwMode="auto">
              <a:xfrm>
                <a:off x="5549900" y="5189538"/>
                <a:ext cx="257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60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66" name="Line 66"/>
              <p:cNvSpPr>
                <a:spLocks noChangeShapeType="1"/>
              </p:cNvSpPr>
              <p:nvPr/>
            </p:nvSpPr>
            <p:spPr bwMode="auto">
              <a:xfrm>
                <a:off x="580231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7" name="Line 67"/>
              <p:cNvSpPr>
                <a:spLocks noChangeShapeType="1"/>
              </p:cNvSpPr>
              <p:nvPr/>
            </p:nvSpPr>
            <p:spPr bwMode="auto">
              <a:xfrm>
                <a:off x="592455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8" name="Line 68"/>
              <p:cNvSpPr>
                <a:spLocks noChangeShapeType="1"/>
              </p:cNvSpPr>
              <p:nvPr/>
            </p:nvSpPr>
            <p:spPr bwMode="auto">
              <a:xfrm>
                <a:off x="6049963"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9" name="Rectangle 69"/>
              <p:cNvSpPr>
                <a:spLocks noChangeArrowheads="1"/>
              </p:cNvSpPr>
              <p:nvPr/>
            </p:nvSpPr>
            <p:spPr bwMode="auto">
              <a:xfrm>
                <a:off x="5921375" y="5189538"/>
                <a:ext cx="257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72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70" name="Line 70"/>
              <p:cNvSpPr>
                <a:spLocks noChangeShapeType="1"/>
              </p:cNvSpPr>
              <p:nvPr/>
            </p:nvSpPr>
            <p:spPr bwMode="auto">
              <a:xfrm>
                <a:off x="617220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1" name="Line 71"/>
              <p:cNvSpPr>
                <a:spLocks noChangeShapeType="1"/>
              </p:cNvSpPr>
              <p:nvPr/>
            </p:nvSpPr>
            <p:spPr bwMode="auto">
              <a:xfrm>
                <a:off x="629602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2" name="Line 72"/>
              <p:cNvSpPr>
                <a:spLocks noChangeShapeType="1"/>
              </p:cNvSpPr>
              <p:nvPr/>
            </p:nvSpPr>
            <p:spPr bwMode="auto">
              <a:xfrm>
                <a:off x="6419850"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3" name="Rectangle 73"/>
              <p:cNvSpPr>
                <a:spLocks noChangeArrowheads="1"/>
              </p:cNvSpPr>
              <p:nvPr/>
            </p:nvSpPr>
            <p:spPr bwMode="auto">
              <a:xfrm>
                <a:off x="6291263" y="5189538"/>
                <a:ext cx="257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84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74" name="Line 74"/>
              <p:cNvSpPr>
                <a:spLocks noChangeShapeType="1"/>
              </p:cNvSpPr>
              <p:nvPr/>
            </p:nvSpPr>
            <p:spPr bwMode="auto">
              <a:xfrm>
                <a:off x="654367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5" name="Line 75"/>
              <p:cNvSpPr>
                <a:spLocks noChangeShapeType="1"/>
              </p:cNvSpPr>
              <p:nvPr/>
            </p:nvSpPr>
            <p:spPr bwMode="auto">
              <a:xfrm>
                <a:off x="666591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6" name="Line 76"/>
              <p:cNvSpPr>
                <a:spLocks noChangeShapeType="1"/>
              </p:cNvSpPr>
              <p:nvPr/>
            </p:nvSpPr>
            <p:spPr bwMode="auto">
              <a:xfrm>
                <a:off x="6789738"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7" name="Rectangle 77"/>
              <p:cNvSpPr>
                <a:spLocks noChangeArrowheads="1"/>
              </p:cNvSpPr>
              <p:nvPr/>
            </p:nvSpPr>
            <p:spPr bwMode="auto">
              <a:xfrm>
                <a:off x="6662738" y="5189538"/>
                <a:ext cx="257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96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78" name="Line 78"/>
              <p:cNvSpPr>
                <a:spLocks noChangeShapeType="1"/>
              </p:cNvSpPr>
              <p:nvPr/>
            </p:nvSpPr>
            <p:spPr bwMode="auto">
              <a:xfrm>
                <a:off x="691356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9" name="Line 79"/>
              <p:cNvSpPr>
                <a:spLocks noChangeShapeType="1"/>
              </p:cNvSpPr>
              <p:nvPr/>
            </p:nvSpPr>
            <p:spPr bwMode="auto">
              <a:xfrm>
                <a:off x="703738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0" name="Line 80"/>
              <p:cNvSpPr>
                <a:spLocks noChangeShapeType="1"/>
              </p:cNvSpPr>
              <p:nvPr/>
            </p:nvSpPr>
            <p:spPr bwMode="auto">
              <a:xfrm>
                <a:off x="7161213"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1" name="Rectangle 81"/>
              <p:cNvSpPr>
                <a:spLocks noChangeArrowheads="1"/>
              </p:cNvSpPr>
              <p:nvPr/>
            </p:nvSpPr>
            <p:spPr bwMode="auto">
              <a:xfrm>
                <a:off x="6986588" y="5189538"/>
                <a:ext cx="3492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108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82" name="Line 82"/>
              <p:cNvSpPr>
                <a:spLocks noChangeShapeType="1"/>
              </p:cNvSpPr>
              <p:nvPr/>
            </p:nvSpPr>
            <p:spPr bwMode="auto">
              <a:xfrm>
                <a:off x="728503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3" name="Line 83"/>
              <p:cNvSpPr>
                <a:spLocks noChangeShapeType="1"/>
              </p:cNvSpPr>
              <p:nvPr/>
            </p:nvSpPr>
            <p:spPr bwMode="auto">
              <a:xfrm>
                <a:off x="740727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4" name="Line 84"/>
              <p:cNvSpPr>
                <a:spLocks noChangeShapeType="1"/>
              </p:cNvSpPr>
              <p:nvPr/>
            </p:nvSpPr>
            <p:spPr bwMode="auto">
              <a:xfrm>
                <a:off x="7531100"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5" name="Rectangle 85"/>
              <p:cNvSpPr>
                <a:spLocks noChangeArrowheads="1"/>
              </p:cNvSpPr>
              <p:nvPr/>
            </p:nvSpPr>
            <p:spPr bwMode="auto">
              <a:xfrm>
                <a:off x="7356475" y="5189538"/>
                <a:ext cx="3492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120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86" name="Line 86"/>
              <p:cNvSpPr>
                <a:spLocks noChangeShapeType="1"/>
              </p:cNvSpPr>
              <p:nvPr/>
            </p:nvSpPr>
            <p:spPr bwMode="auto">
              <a:xfrm>
                <a:off x="765492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7" name="Line 87"/>
              <p:cNvSpPr>
                <a:spLocks noChangeShapeType="1"/>
              </p:cNvSpPr>
              <p:nvPr/>
            </p:nvSpPr>
            <p:spPr bwMode="auto">
              <a:xfrm>
                <a:off x="777875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8" name="Line 88"/>
              <p:cNvSpPr>
                <a:spLocks noChangeShapeType="1"/>
              </p:cNvSpPr>
              <p:nvPr/>
            </p:nvSpPr>
            <p:spPr bwMode="auto">
              <a:xfrm>
                <a:off x="7900988"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9" name="Rectangle 89"/>
              <p:cNvSpPr>
                <a:spLocks noChangeArrowheads="1"/>
              </p:cNvSpPr>
              <p:nvPr/>
            </p:nvSpPr>
            <p:spPr bwMode="auto">
              <a:xfrm>
                <a:off x="7727950" y="5189538"/>
                <a:ext cx="3492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132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90" name="Line 90"/>
              <p:cNvSpPr>
                <a:spLocks noChangeShapeType="1"/>
              </p:cNvSpPr>
              <p:nvPr/>
            </p:nvSpPr>
            <p:spPr bwMode="auto">
              <a:xfrm>
                <a:off x="802481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1" name="Line 91"/>
              <p:cNvSpPr>
                <a:spLocks noChangeShapeType="1"/>
              </p:cNvSpPr>
              <p:nvPr/>
            </p:nvSpPr>
            <p:spPr bwMode="auto">
              <a:xfrm>
                <a:off x="814863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2" name="Line 92"/>
              <p:cNvSpPr>
                <a:spLocks noChangeShapeType="1"/>
              </p:cNvSpPr>
              <p:nvPr/>
            </p:nvSpPr>
            <p:spPr bwMode="auto">
              <a:xfrm>
                <a:off x="8272463"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3" name="Rectangle 93"/>
              <p:cNvSpPr>
                <a:spLocks noChangeArrowheads="1"/>
              </p:cNvSpPr>
              <p:nvPr/>
            </p:nvSpPr>
            <p:spPr bwMode="auto">
              <a:xfrm>
                <a:off x="8097838" y="5189538"/>
                <a:ext cx="3492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144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94" name="Rectangle 94"/>
              <p:cNvSpPr>
                <a:spLocks noChangeArrowheads="1"/>
              </p:cNvSpPr>
              <p:nvPr/>
            </p:nvSpPr>
            <p:spPr bwMode="auto">
              <a:xfrm>
                <a:off x="5267325" y="5422722"/>
                <a:ext cx="17953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Population </a:t>
                </a:r>
                <a:r>
                  <a:rPr kumimoji="0" lang="de-DE" altLang="de-DE" b="0" i="0" u="none" strike="noStrike" cap="none" normalizeH="0" baseline="0" dirty="0" err="1">
                    <a:ln>
                      <a:noFill/>
                    </a:ln>
                    <a:solidFill>
                      <a:srgbClr val="000000"/>
                    </a:solidFill>
                    <a:effectLst/>
                    <a:latin typeface="Arial" panose="020B0604020202020204" pitchFamily="34" charset="0"/>
                  </a:rPr>
                  <a:t>size</a:t>
                </a:r>
                <a:r>
                  <a:rPr kumimoji="0" lang="de-DE" altLang="de-DE" b="0" i="0" u="none" strike="noStrike" cap="none" normalizeH="0" baseline="0" dirty="0">
                    <a:ln>
                      <a:noFill/>
                    </a:ln>
                    <a:solidFill>
                      <a:srgbClr val="000000"/>
                    </a:solidFill>
                    <a:effectLst/>
                    <a:latin typeface="Arial" panose="020B0604020202020204" pitchFamily="34" charset="0"/>
                  </a:rPr>
                  <a:t> N</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495" name="Freeform 95"/>
              <p:cNvSpPr>
                <a:spLocks/>
              </p:cNvSpPr>
              <p:nvPr/>
            </p:nvSpPr>
            <p:spPr bwMode="auto">
              <a:xfrm>
                <a:off x="3856038" y="2617788"/>
                <a:ext cx="4354513" cy="2141538"/>
              </a:xfrm>
              <a:custGeom>
                <a:avLst/>
                <a:gdLst>
                  <a:gd name="T0" fmla="*/ 79 w 5486"/>
                  <a:gd name="T1" fmla="*/ 2660 h 2699"/>
                  <a:gd name="T2" fmla="*/ 195 w 5486"/>
                  <a:gd name="T3" fmla="*/ 2597 h 2699"/>
                  <a:gd name="T4" fmla="*/ 313 w 5486"/>
                  <a:gd name="T5" fmla="*/ 2531 h 2699"/>
                  <a:gd name="T6" fmla="*/ 429 w 5486"/>
                  <a:gd name="T7" fmla="*/ 2462 h 2699"/>
                  <a:gd name="T8" fmla="*/ 545 w 5486"/>
                  <a:gd name="T9" fmla="*/ 2390 h 2699"/>
                  <a:gd name="T10" fmla="*/ 663 w 5486"/>
                  <a:gd name="T11" fmla="*/ 2315 h 2699"/>
                  <a:gd name="T12" fmla="*/ 779 w 5486"/>
                  <a:gd name="T13" fmla="*/ 2239 h 2699"/>
                  <a:gd name="T14" fmla="*/ 895 w 5486"/>
                  <a:gd name="T15" fmla="*/ 2161 h 2699"/>
                  <a:gd name="T16" fmla="*/ 1013 w 5486"/>
                  <a:gd name="T17" fmla="*/ 2083 h 2699"/>
                  <a:gd name="T18" fmla="*/ 1129 w 5486"/>
                  <a:gd name="T19" fmla="*/ 2004 h 2699"/>
                  <a:gd name="T20" fmla="*/ 1245 w 5486"/>
                  <a:gd name="T21" fmla="*/ 1925 h 2699"/>
                  <a:gd name="T22" fmla="*/ 1363 w 5486"/>
                  <a:gd name="T23" fmla="*/ 1847 h 2699"/>
                  <a:gd name="T24" fmla="*/ 1479 w 5486"/>
                  <a:gd name="T25" fmla="*/ 1769 h 2699"/>
                  <a:gd name="T26" fmla="*/ 1595 w 5486"/>
                  <a:gd name="T27" fmla="*/ 1692 h 2699"/>
                  <a:gd name="T28" fmla="*/ 1713 w 5486"/>
                  <a:gd name="T29" fmla="*/ 1617 h 2699"/>
                  <a:gd name="T30" fmla="*/ 1829 w 5486"/>
                  <a:gd name="T31" fmla="*/ 1544 h 2699"/>
                  <a:gd name="T32" fmla="*/ 1946 w 5486"/>
                  <a:gd name="T33" fmla="*/ 1471 h 2699"/>
                  <a:gd name="T34" fmla="*/ 2063 w 5486"/>
                  <a:gd name="T35" fmla="*/ 1400 h 2699"/>
                  <a:gd name="T36" fmla="*/ 2179 w 5486"/>
                  <a:gd name="T37" fmla="*/ 1331 h 2699"/>
                  <a:gd name="T38" fmla="*/ 2296 w 5486"/>
                  <a:gd name="T39" fmla="*/ 1263 h 2699"/>
                  <a:gd name="T40" fmla="*/ 2413 w 5486"/>
                  <a:gd name="T41" fmla="*/ 1197 h 2699"/>
                  <a:gd name="T42" fmla="*/ 2529 w 5486"/>
                  <a:gd name="T43" fmla="*/ 1133 h 2699"/>
                  <a:gd name="T44" fmla="*/ 2646 w 5486"/>
                  <a:gd name="T45" fmla="*/ 1070 h 2699"/>
                  <a:gd name="T46" fmla="*/ 2763 w 5486"/>
                  <a:gd name="T47" fmla="*/ 1009 h 2699"/>
                  <a:gd name="T48" fmla="*/ 2880 w 5486"/>
                  <a:gd name="T49" fmla="*/ 951 h 2699"/>
                  <a:gd name="T50" fmla="*/ 2996 w 5486"/>
                  <a:gd name="T51" fmla="*/ 893 h 2699"/>
                  <a:gd name="T52" fmla="*/ 3113 w 5486"/>
                  <a:gd name="T53" fmla="*/ 838 h 2699"/>
                  <a:gd name="T54" fmla="*/ 3230 w 5486"/>
                  <a:gd name="T55" fmla="*/ 784 h 2699"/>
                  <a:gd name="T56" fmla="*/ 3346 w 5486"/>
                  <a:gd name="T57" fmla="*/ 731 h 2699"/>
                  <a:gd name="T58" fmla="*/ 3463 w 5486"/>
                  <a:gd name="T59" fmla="*/ 680 h 2699"/>
                  <a:gd name="T60" fmla="*/ 3580 w 5486"/>
                  <a:gd name="T61" fmla="*/ 630 h 2699"/>
                  <a:gd name="T62" fmla="*/ 3696 w 5486"/>
                  <a:gd name="T63" fmla="*/ 582 h 2699"/>
                  <a:gd name="T64" fmla="*/ 3814 w 5486"/>
                  <a:gd name="T65" fmla="*/ 536 h 2699"/>
                  <a:gd name="T66" fmla="*/ 3930 w 5486"/>
                  <a:gd name="T67" fmla="*/ 491 h 2699"/>
                  <a:gd name="T68" fmla="*/ 4046 w 5486"/>
                  <a:gd name="T69" fmla="*/ 446 h 2699"/>
                  <a:gd name="T70" fmla="*/ 4164 w 5486"/>
                  <a:gd name="T71" fmla="*/ 404 h 2699"/>
                  <a:gd name="T72" fmla="*/ 4280 w 5486"/>
                  <a:gd name="T73" fmla="*/ 362 h 2699"/>
                  <a:gd name="T74" fmla="*/ 4396 w 5486"/>
                  <a:gd name="T75" fmla="*/ 323 h 2699"/>
                  <a:gd name="T76" fmla="*/ 4514 w 5486"/>
                  <a:gd name="T77" fmla="*/ 284 h 2699"/>
                  <a:gd name="T78" fmla="*/ 4630 w 5486"/>
                  <a:gd name="T79" fmla="*/ 246 h 2699"/>
                  <a:gd name="T80" fmla="*/ 4746 w 5486"/>
                  <a:gd name="T81" fmla="*/ 209 h 2699"/>
                  <a:gd name="T82" fmla="*/ 4864 w 5486"/>
                  <a:gd name="T83" fmla="*/ 173 h 2699"/>
                  <a:gd name="T84" fmla="*/ 4980 w 5486"/>
                  <a:gd name="T85" fmla="*/ 139 h 2699"/>
                  <a:gd name="T86" fmla="*/ 5097 w 5486"/>
                  <a:gd name="T87" fmla="*/ 105 h 2699"/>
                  <a:gd name="T88" fmla="*/ 5214 w 5486"/>
                  <a:gd name="T89" fmla="*/ 72 h 2699"/>
                  <a:gd name="T90" fmla="*/ 5330 w 5486"/>
                  <a:gd name="T91" fmla="*/ 41 h 2699"/>
                  <a:gd name="T92" fmla="*/ 5447 w 5486"/>
                  <a:gd name="T93" fmla="*/ 10 h 2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2699">
                    <a:moveTo>
                      <a:pt x="0" y="2699"/>
                    </a:moveTo>
                    <a:lnTo>
                      <a:pt x="40" y="2679"/>
                    </a:lnTo>
                    <a:lnTo>
                      <a:pt x="79" y="2660"/>
                    </a:lnTo>
                    <a:lnTo>
                      <a:pt x="118" y="2639"/>
                    </a:lnTo>
                    <a:lnTo>
                      <a:pt x="156" y="2618"/>
                    </a:lnTo>
                    <a:lnTo>
                      <a:pt x="195" y="2597"/>
                    </a:lnTo>
                    <a:lnTo>
                      <a:pt x="234" y="2576"/>
                    </a:lnTo>
                    <a:lnTo>
                      <a:pt x="273" y="2554"/>
                    </a:lnTo>
                    <a:lnTo>
                      <a:pt x="313" y="2531"/>
                    </a:lnTo>
                    <a:lnTo>
                      <a:pt x="351" y="2509"/>
                    </a:lnTo>
                    <a:lnTo>
                      <a:pt x="390" y="2486"/>
                    </a:lnTo>
                    <a:lnTo>
                      <a:pt x="429" y="2462"/>
                    </a:lnTo>
                    <a:lnTo>
                      <a:pt x="468" y="2439"/>
                    </a:lnTo>
                    <a:lnTo>
                      <a:pt x="506" y="2414"/>
                    </a:lnTo>
                    <a:lnTo>
                      <a:pt x="545" y="2390"/>
                    </a:lnTo>
                    <a:lnTo>
                      <a:pt x="584" y="2365"/>
                    </a:lnTo>
                    <a:lnTo>
                      <a:pt x="624" y="2341"/>
                    </a:lnTo>
                    <a:lnTo>
                      <a:pt x="663" y="2315"/>
                    </a:lnTo>
                    <a:lnTo>
                      <a:pt x="701" y="2290"/>
                    </a:lnTo>
                    <a:lnTo>
                      <a:pt x="740" y="2265"/>
                    </a:lnTo>
                    <a:lnTo>
                      <a:pt x="779" y="2239"/>
                    </a:lnTo>
                    <a:lnTo>
                      <a:pt x="818" y="2213"/>
                    </a:lnTo>
                    <a:lnTo>
                      <a:pt x="856" y="2187"/>
                    </a:lnTo>
                    <a:lnTo>
                      <a:pt x="895" y="2161"/>
                    </a:lnTo>
                    <a:lnTo>
                      <a:pt x="934" y="2136"/>
                    </a:lnTo>
                    <a:lnTo>
                      <a:pt x="974" y="2109"/>
                    </a:lnTo>
                    <a:lnTo>
                      <a:pt x="1013" y="2083"/>
                    </a:lnTo>
                    <a:lnTo>
                      <a:pt x="1051" y="2056"/>
                    </a:lnTo>
                    <a:lnTo>
                      <a:pt x="1090" y="2031"/>
                    </a:lnTo>
                    <a:lnTo>
                      <a:pt x="1129" y="2004"/>
                    </a:lnTo>
                    <a:lnTo>
                      <a:pt x="1168" y="1978"/>
                    </a:lnTo>
                    <a:lnTo>
                      <a:pt x="1206" y="1951"/>
                    </a:lnTo>
                    <a:lnTo>
                      <a:pt x="1245" y="1925"/>
                    </a:lnTo>
                    <a:lnTo>
                      <a:pt x="1285" y="1900"/>
                    </a:lnTo>
                    <a:lnTo>
                      <a:pt x="1324" y="1873"/>
                    </a:lnTo>
                    <a:lnTo>
                      <a:pt x="1363" y="1847"/>
                    </a:lnTo>
                    <a:lnTo>
                      <a:pt x="1401" y="1821"/>
                    </a:lnTo>
                    <a:lnTo>
                      <a:pt x="1440" y="1795"/>
                    </a:lnTo>
                    <a:lnTo>
                      <a:pt x="1479" y="1769"/>
                    </a:lnTo>
                    <a:lnTo>
                      <a:pt x="1518" y="1744"/>
                    </a:lnTo>
                    <a:lnTo>
                      <a:pt x="1556" y="1719"/>
                    </a:lnTo>
                    <a:lnTo>
                      <a:pt x="1595" y="1692"/>
                    </a:lnTo>
                    <a:lnTo>
                      <a:pt x="1635" y="1667"/>
                    </a:lnTo>
                    <a:lnTo>
                      <a:pt x="1674" y="1643"/>
                    </a:lnTo>
                    <a:lnTo>
                      <a:pt x="1713" y="1617"/>
                    </a:lnTo>
                    <a:lnTo>
                      <a:pt x="1751" y="1592"/>
                    </a:lnTo>
                    <a:lnTo>
                      <a:pt x="1790" y="1568"/>
                    </a:lnTo>
                    <a:lnTo>
                      <a:pt x="1829" y="1544"/>
                    </a:lnTo>
                    <a:lnTo>
                      <a:pt x="1868" y="1520"/>
                    </a:lnTo>
                    <a:lnTo>
                      <a:pt x="1906" y="1495"/>
                    </a:lnTo>
                    <a:lnTo>
                      <a:pt x="1946" y="1471"/>
                    </a:lnTo>
                    <a:lnTo>
                      <a:pt x="1985" y="1447"/>
                    </a:lnTo>
                    <a:lnTo>
                      <a:pt x="2024" y="1423"/>
                    </a:lnTo>
                    <a:lnTo>
                      <a:pt x="2063" y="1400"/>
                    </a:lnTo>
                    <a:lnTo>
                      <a:pt x="2101" y="1377"/>
                    </a:lnTo>
                    <a:lnTo>
                      <a:pt x="2140" y="1354"/>
                    </a:lnTo>
                    <a:lnTo>
                      <a:pt x="2179" y="1331"/>
                    </a:lnTo>
                    <a:lnTo>
                      <a:pt x="2219" y="1308"/>
                    </a:lnTo>
                    <a:lnTo>
                      <a:pt x="2257" y="1286"/>
                    </a:lnTo>
                    <a:lnTo>
                      <a:pt x="2296" y="1263"/>
                    </a:lnTo>
                    <a:lnTo>
                      <a:pt x="2335" y="1241"/>
                    </a:lnTo>
                    <a:lnTo>
                      <a:pt x="2374" y="1219"/>
                    </a:lnTo>
                    <a:lnTo>
                      <a:pt x="2413" y="1197"/>
                    </a:lnTo>
                    <a:lnTo>
                      <a:pt x="2451" y="1175"/>
                    </a:lnTo>
                    <a:lnTo>
                      <a:pt x="2490" y="1154"/>
                    </a:lnTo>
                    <a:lnTo>
                      <a:pt x="2529" y="1133"/>
                    </a:lnTo>
                    <a:lnTo>
                      <a:pt x="2569" y="1112"/>
                    </a:lnTo>
                    <a:lnTo>
                      <a:pt x="2607" y="1091"/>
                    </a:lnTo>
                    <a:lnTo>
                      <a:pt x="2646" y="1070"/>
                    </a:lnTo>
                    <a:lnTo>
                      <a:pt x="2685" y="1050"/>
                    </a:lnTo>
                    <a:lnTo>
                      <a:pt x="2724" y="1030"/>
                    </a:lnTo>
                    <a:lnTo>
                      <a:pt x="2763" y="1009"/>
                    </a:lnTo>
                    <a:lnTo>
                      <a:pt x="2801" y="990"/>
                    </a:lnTo>
                    <a:lnTo>
                      <a:pt x="2840" y="970"/>
                    </a:lnTo>
                    <a:lnTo>
                      <a:pt x="2880" y="951"/>
                    </a:lnTo>
                    <a:lnTo>
                      <a:pt x="2919" y="931"/>
                    </a:lnTo>
                    <a:lnTo>
                      <a:pt x="2957" y="913"/>
                    </a:lnTo>
                    <a:lnTo>
                      <a:pt x="2996" y="893"/>
                    </a:lnTo>
                    <a:lnTo>
                      <a:pt x="3035" y="875"/>
                    </a:lnTo>
                    <a:lnTo>
                      <a:pt x="3074" y="856"/>
                    </a:lnTo>
                    <a:lnTo>
                      <a:pt x="3113" y="838"/>
                    </a:lnTo>
                    <a:lnTo>
                      <a:pt x="3151" y="819"/>
                    </a:lnTo>
                    <a:lnTo>
                      <a:pt x="3191" y="802"/>
                    </a:lnTo>
                    <a:lnTo>
                      <a:pt x="3230" y="784"/>
                    </a:lnTo>
                    <a:lnTo>
                      <a:pt x="3269" y="766"/>
                    </a:lnTo>
                    <a:lnTo>
                      <a:pt x="3307" y="749"/>
                    </a:lnTo>
                    <a:lnTo>
                      <a:pt x="3346" y="731"/>
                    </a:lnTo>
                    <a:lnTo>
                      <a:pt x="3385" y="715"/>
                    </a:lnTo>
                    <a:lnTo>
                      <a:pt x="3424" y="697"/>
                    </a:lnTo>
                    <a:lnTo>
                      <a:pt x="3463" y="680"/>
                    </a:lnTo>
                    <a:lnTo>
                      <a:pt x="3501" y="664"/>
                    </a:lnTo>
                    <a:lnTo>
                      <a:pt x="3541" y="647"/>
                    </a:lnTo>
                    <a:lnTo>
                      <a:pt x="3580" y="630"/>
                    </a:lnTo>
                    <a:lnTo>
                      <a:pt x="3619" y="614"/>
                    </a:lnTo>
                    <a:lnTo>
                      <a:pt x="3657" y="598"/>
                    </a:lnTo>
                    <a:lnTo>
                      <a:pt x="3696" y="582"/>
                    </a:lnTo>
                    <a:lnTo>
                      <a:pt x="3735" y="567"/>
                    </a:lnTo>
                    <a:lnTo>
                      <a:pt x="3774" y="551"/>
                    </a:lnTo>
                    <a:lnTo>
                      <a:pt x="3814" y="536"/>
                    </a:lnTo>
                    <a:lnTo>
                      <a:pt x="3852" y="521"/>
                    </a:lnTo>
                    <a:lnTo>
                      <a:pt x="3891" y="506"/>
                    </a:lnTo>
                    <a:lnTo>
                      <a:pt x="3930" y="491"/>
                    </a:lnTo>
                    <a:lnTo>
                      <a:pt x="3969" y="476"/>
                    </a:lnTo>
                    <a:lnTo>
                      <a:pt x="4007" y="461"/>
                    </a:lnTo>
                    <a:lnTo>
                      <a:pt x="4046" y="446"/>
                    </a:lnTo>
                    <a:lnTo>
                      <a:pt x="4085" y="432"/>
                    </a:lnTo>
                    <a:lnTo>
                      <a:pt x="4125" y="419"/>
                    </a:lnTo>
                    <a:lnTo>
                      <a:pt x="4164" y="404"/>
                    </a:lnTo>
                    <a:lnTo>
                      <a:pt x="4202" y="390"/>
                    </a:lnTo>
                    <a:lnTo>
                      <a:pt x="4241" y="376"/>
                    </a:lnTo>
                    <a:lnTo>
                      <a:pt x="4280" y="362"/>
                    </a:lnTo>
                    <a:lnTo>
                      <a:pt x="4319" y="349"/>
                    </a:lnTo>
                    <a:lnTo>
                      <a:pt x="4357" y="336"/>
                    </a:lnTo>
                    <a:lnTo>
                      <a:pt x="4396" y="323"/>
                    </a:lnTo>
                    <a:lnTo>
                      <a:pt x="4435" y="309"/>
                    </a:lnTo>
                    <a:lnTo>
                      <a:pt x="4475" y="296"/>
                    </a:lnTo>
                    <a:lnTo>
                      <a:pt x="4514" y="284"/>
                    </a:lnTo>
                    <a:lnTo>
                      <a:pt x="4552" y="271"/>
                    </a:lnTo>
                    <a:lnTo>
                      <a:pt x="4591" y="258"/>
                    </a:lnTo>
                    <a:lnTo>
                      <a:pt x="4630" y="246"/>
                    </a:lnTo>
                    <a:lnTo>
                      <a:pt x="4669" y="233"/>
                    </a:lnTo>
                    <a:lnTo>
                      <a:pt x="4707" y="220"/>
                    </a:lnTo>
                    <a:lnTo>
                      <a:pt x="4746" y="209"/>
                    </a:lnTo>
                    <a:lnTo>
                      <a:pt x="4786" y="196"/>
                    </a:lnTo>
                    <a:lnTo>
                      <a:pt x="4825" y="185"/>
                    </a:lnTo>
                    <a:lnTo>
                      <a:pt x="4864" y="173"/>
                    </a:lnTo>
                    <a:lnTo>
                      <a:pt x="4902" y="162"/>
                    </a:lnTo>
                    <a:lnTo>
                      <a:pt x="4941" y="150"/>
                    </a:lnTo>
                    <a:lnTo>
                      <a:pt x="4980" y="139"/>
                    </a:lnTo>
                    <a:lnTo>
                      <a:pt x="5019" y="127"/>
                    </a:lnTo>
                    <a:lnTo>
                      <a:pt x="5057" y="116"/>
                    </a:lnTo>
                    <a:lnTo>
                      <a:pt x="5097" y="105"/>
                    </a:lnTo>
                    <a:lnTo>
                      <a:pt x="5136" y="94"/>
                    </a:lnTo>
                    <a:lnTo>
                      <a:pt x="5175" y="83"/>
                    </a:lnTo>
                    <a:lnTo>
                      <a:pt x="5214" y="72"/>
                    </a:lnTo>
                    <a:lnTo>
                      <a:pt x="5252" y="62"/>
                    </a:lnTo>
                    <a:lnTo>
                      <a:pt x="5291" y="51"/>
                    </a:lnTo>
                    <a:lnTo>
                      <a:pt x="5330" y="41"/>
                    </a:lnTo>
                    <a:lnTo>
                      <a:pt x="5369" y="30"/>
                    </a:lnTo>
                    <a:lnTo>
                      <a:pt x="5407" y="20"/>
                    </a:lnTo>
                    <a:lnTo>
                      <a:pt x="5447" y="10"/>
                    </a:lnTo>
                    <a:lnTo>
                      <a:pt x="5486" y="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6" name="Freeform 96"/>
              <p:cNvSpPr>
                <a:spLocks/>
              </p:cNvSpPr>
              <p:nvPr/>
            </p:nvSpPr>
            <p:spPr bwMode="auto">
              <a:xfrm>
                <a:off x="8210550" y="2601913"/>
                <a:ext cx="61913" cy="15875"/>
              </a:xfrm>
              <a:custGeom>
                <a:avLst/>
                <a:gdLst>
                  <a:gd name="T0" fmla="*/ 0 w 78"/>
                  <a:gd name="T1" fmla="*/ 20 h 20"/>
                  <a:gd name="T2" fmla="*/ 39 w 78"/>
                  <a:gd name="T3" fmla="*/ 10 h 20"/>
                  <a:gd name="T4" fmla="*/ 78 w 78"/>
                  <a:gd name="T5" fmla="*/ 0 h 20"/>
                </a:gdLst>
                <a:ahLst/>
                <a:cxnLst>
                  <a:cxn ang="0">
                    <a:pos x="T0" y="T1"/>
                  </a:cxn>
                  <a:cxn ang="0">
                    <a:pos x="T2" y="T3"/>
                  </a:cxn>
                  <a:cxn ang="0">
                    <a:pos x="T4" y="T5"/>
                  </a:cxn>
                </a:cxnLst>
                <a:rect l="0" t="0" r="r" b="b"/>
                <a:pathLst>
                  <a:path w="78" h="20">
                    <a:moveTo>
                      <a:pt x="0" y="20"/>
                    </a:moveTo>
                    <a:lnTo>
                      <a:pt x="39" y="10"/>
                    </a:lnTo>
                    <a:lnTo>
                      <a:pt x="78" y="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7" name="Freeform 97"/>
              <p:cNvSpPr>
                <a:spLocks/>
              </p:cNvSpPr>
              <p:nvPr/>
            </p:nvSpPr>
            <p:spPr bwMode="auto">
              <a:xfrm>
                <a:off x="3856038" y="2017713"/>
                <a:ext cx="4354513" cy="2403475"/>
              </a:xfrm>
              <a:custGeom>
                <a:avLst/>
                <a:gdLst>
                  <a:gd name="T0" fmla="*/ 79 w 5486"/>
                  <a:gd name="T1" fmla="*/ 2958 h 3028"/>
                  <a:gd name="T2" fmla="*/ 195 w 5486"/>
                  <a:gd name="T3" fmla="*/ 2851 h 3028"/>
                  <a:gd name="T4" fmla="*/ 313 w 5486"/>
                  <a:gd name="T5" fmla="*/ 2740 h 3028"/>
                  <a:gd name="T6" fmla="*/ 429 w 5486"/>
                  <a:gd name="T7" fmla="*/ 2626 h 3028"/>
                  <a:gd name="T8" fmla="*/ 545 w 5486"/>
                  <a:gd name="T9" fmla="*/ 2509 h 3028"/>
                  <a:gd name="T10" fmla="*/ 663 w 5486"/>
                  <a:gd name="T11" fmla="*/ 2391 h 3028"/>
                  <a:gd name="T12" fmla="*/ 779 w 5486"/>
                  <a:gd name="T13" fmla="*/ 2273 h 3028"/>
                  <a:gd name="T14" fmla="*/ 895 w 5486"/>
                  <a:gd name="T15" fmla="*/ 2156 h 3028"/>
                  <a:gd name="T16" fmla="*/ 1013 w 5486"/>
                  <a:gd name="T17" fmla="*/ 2039 h 3028"/>
                  <a:gd name="T18" fmla="*/ 1129 w 5486"/>
                  <a:gd name="T19" fmla="*/ 1927 h 3028"/>
                  <a:gd name="T20" fmla="*/ 1245 w 5486"/>
                  <a:gd name="T21" fmla="*/ 1815 h 3028"/>
                  <a:gd name="T22" fmla="*/ 1363 w 5486"/>
                  <a:gd name="T23" fmla="*/ 1708 h 3028"/>
                  <a:gd name="T24" fmla="*/ 1479 w 5486"/>
                  <a:gd name="T25" fmla="*/ 1604 h 3028"/>
                  <a:gd name="T26" fmla="*/ 1595 w 5486"/>
                  <a:gd name="T27" fmla="*/ 1505 h 3028"/>
                  <a:gd name="T28" fmla="*/ 1713 w 5486"/>
                  <a:gd name="T29" fmla="*/ 1409 h 3028"/>
                  <a:gd name="T30" fmla="*/ 1829 w 5486"/>
                  <a:gd name="T31" fmla="*/ 1317 h 3028"/>
                  <a:gd name="T32" fmla="*/ 1946 w 5486"/>
                  <a:gd name="T33" fmla="*/ 1231 h 3028"/>
                  <a:gd name="T34" fmla="*/ 2063 w 5486"/>
                  <a:gd name="T35" fmla="*/ 1148 h 3028"/>
                  <a:gd name="T36" fmla="*/ 2179 w 5486"/>
                  <a:gd name="T37" fmla="*/ 1069 h 3028"/>
                  <a:gd name="T38" fmla="*/ 2296 w 5486"/>
                  <a:gd name="T39" fmla="*/ 995 h 3028"/>
                  <a:gd name="T40" fmla="*/ 2413 w 5486"/>
                  <a:gd name="T41" fmla="*/ 923 h 3028"/>
                  <a:gd name="T42" fmla="*/ 2529 w 5486"/>
                  <a:gd name="T43" fmla="*/ 857 h 3028"/>
                  <a:gd name="T44" fmla="*/ 2646 w 5486"/>
                  <a:gd name="T45" fmla="*/ 793 h 3028"/>
                  <a:gd name="T46" fmla="*/ 2763 w 5486"/>
                  <a:gd name="T47" fmla="*/ 733 h 3028"/>
                  <a:gd name="T48" fmla="*/ 2880 w 5486"/>
                  <a:gd name="T49" fmla="*/ 677 h 3028"/>
                  <a:gd name="T50" fmla="*/ 2996 w 5486"/>
                  <a:gd name="T51" fmla="*/ 624 h 3028"/>
                  <a:gd name="T52" fmla="*/ 3113 w 5486"/>
                  <a:gd name="T53" fmla="*/ 575 h 3028"/>
                  <a:gd name="T54" fmla="*/ 3230 w 5486"/>
                  <a:gd name="T55" fmla="*/ 527 h 3028"/>
                  <a:gd name="T56" fmla="*/ 3346 w 5486"/>
                  <a:gd name="T57" fmla="*/ 482 h 3028"/>
                  <a:gd name="T58" fmla="*/ 3463 w 5486"/>
                  <a:gd name="T59" fmla="*/ 440 h 3028"/>
                  <a:gd name="T60" fmla="*/ 3580 w 5486"/>
                  <a:gd name="T61" fmla="*/ 401 h 3028"/>
                  <a:gd name="T62" fmla="*/ 3696 w 5486"/>
                  <a:gd name="T63" fmla="*/ 364 h 3028"/>
                  <a:gd name="T64" fmla="*/ 3814 w 5486"/>
                  <a:gd name="T65" fmla="*/ 328 h 3028"/>
                  <a:gd name="T66" fmla="*/ 3930 w 5486"/>
                  <a:gd name="T67" fmla="*/ 295 h 3028"/>
                  <a:gd name="T68" fmla="*/ 4046 w 5486"/>
                  <a:gd name="T69" fmla="*/ 264 h 3028"/>
                  <a:gd name="T70" fmla="*/ 4164 w 5486"/>
                  <a:gd name="T71" fmla="*/ 235 h 3028"/>
                  <a:gd name="T72" fmla="*/ 4280 w 5486"/>
                  <a:gd name="T73" fmla="*/ 207 h 3028"/>
                  <a:gd name="T74" fmla="*/ 4396 w 5486"/>
                  <a:gd name="T75" fmla="*/ 181 h 3028"/>
                  <a:gd name="T76" fmla="*/ 4514 w 5486"/>
                  <a:gd name="T77" fmla="*/ 156 h 3028"/>
                  <a:gd name="T78" fmla="*/ 4630 w 5486"/>
                  <a:gd name="T79" fmla="*/ 132 h 3028"/>
                  <a:gd name="T80" fmla="*/ 4746 w 5486"/>
                  <a:gd name="T81" fmla="*/ 110 h 3028"/>
                  <a:gd name="T82" fmla="*/ 4864 w 5486"/>
                  <a:gd name="T83" fmla="*/ 91 h 3028"/>
                  <a:gd name="T84" fmla="*/ 4980 w 5486"/>
                  <a:gd name="T85" fmla="*/ 71 h 3028"/>
                  <a:gd name="T86" fmla="*/ 5097 w 5486"/>
                  <a:gd name="T87" fmla="*/ 53 h 3028"/>
                  <a:gd name="T88" fmla="*/ 5214 w 5486"/>
                  <a:gd name="T89" fmla="*/ 36 h 3028"/>
                  <a:gd name="T90" fmla="*/ 5330 w 5486"/>
                  <a:gd name="T91" fmla="*/ 19 h 3028"/>
                  <a:gd name="T92" fmla="*/ 5447 w 5486"/>
                  <a:gd name="T93" fmla="*/ 4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3028">
                    <a:moveTo>
                      <a:pt x="0" y="3028"/>
                    </a:moveTo>
                    <a:lnTo>
                      <a:pt x="40" y="2993"/>
                    </a:lnTo>
                    <a:lnTo>
                      <a:pt x="79" y="2958"/>
                    </a:lnTo>
                    <a:lnTo>
                      <a:pt x="118" y="2923"/>
                    </a:lnTo>
                    <a:lnTo>
                      <a:pt x="156" y="2887"/>
                    </a:lnTo>
                    <a:lnTo>
                      <a:pt x="195" y="2851"/>
                    </a:lnTo>
                    <a:lnTo>
                      <a:pt x="234" y="2814"/>
                    </a:lnTo>
                    <a:lnTo>
                      <a:pt x="273" y="2778"/>
                    </a:lnTo>
                    <a:lnTo>
                      <a:pt x="313" y="2740"/>
                    </a:lnTo>
                    <a:lnTo>
                      <a:pt x="351" y="2703"/>
                    </a:lnTo>
                    <a:lnTo>
                      <a:pt x="390" y="2664"/>
                    </a:lnTo>
                    <a:lnTo>
                      <a:pt x="429" y="2626"/>
                    </a:lnTo>
                    <a:lnTo>
                      <a:pt x="468" y="2586"/>
                    </a:lnTo>
                    <a:lnTo>
                      <a:pt x="506" y="2548"/>
                    </a:lnTo>
                    <a:lnTo>
                      <a:pt x="545" y="2509"/>
                    </a:lnTo>
                    <a:lnTo>
                      <a:pt x="584" y="2470"/>
                    </a:lnTo>
                    <a:lnTo>
                      <a:pt x="624" y="2430"/>
                    </a:lnTo>
                    <a:lnTo>
                      <a:pt x="663" y="2391"/>
                    </a:lnTo>
                    <a:lnTo>
                      <a:pt x="701" y="2352"/>
                    </a:lnTo>
                    <a:lnTo>
                      <a:pt x="740" y="2312"/>
                    </a:lnTo>
                    <a:lnTo>
                      <a:pt x="779" y="2273"/>
                    </a:lnTo>
                    <a:lnTo>
                      <a:pt x="818" y="2234"/>
                    </a:lnTo>
                    <a:lnTo>
                      <a:pt x="856" y="2195"/>
                    </a:lnTo>
                    <a:lnTo>
                      <a:pt x="895" y="2156"/>
                    </a:lnTo>
                    <a:lnTo>
                      <a:pt x="934" y="2117"/>
                    </a:lnTo>
                    <a:lnTo>
                      <a:pt x="974" y="2077"/>
                    </a:lnTo>
                    <a:lnTo>
                      <a:pt x="1013" y="2039"/>
                    </a:lnTo>
                    <a:lnTo>
                      <a:pt x="1051" y="2001"/>
                    </a:lnTo>
                    <a:lnTo>
                      <a:pt x="1090" y="1963"/>
                    </a:lnTo>
                    <a:lnTo>
                      <a:pt x="1129" y="1927"/>
                    </a:lnTo>
                    <a:lnTo>
                      <a:pt x="1168" y="1889"/>
                    </a:lnTo>
                    <a:lnTo>
                      <a:pt x="1206" y="1852"/>
                    </a:lnTo>
                    <a:lnTo>
                      <a:pt x="1245" y="1815"/>
                    </a:lnTo>
                    <a:lnTo>
                      <a:pt x="1285" y="1779"/>
                    </a:lnTo>
                    <a:lnTo>
                      <a:pt x="1324" y="1743"/>
                    </a:lnTo>
                    <a:lnTo>
                      <a:pt x="1363" y="1708"/>
                    </a:lnTo>
                    <a:lnTo>
                      <a:pt x="1401" y="1673"/>
                    </a:lnTo>
                    <a:lnTo>
                      <a:pt x="1440" y="1639"/>
                    </a:lnTo>
                    <a:lnTo>
                      <a:pt x="1479" y="1604"/>
                    </a:lnTo>
                    <a:lnTo>
                      <a:pt x="1518" y="1571"/>
                    </a:lnTo>
                    <a:lnTo>
                      <a:pt x="1556" y="1537"/>
                    </a:lnTo>
                    <a:lnTo>
                      <a:pt x="1595" y="1505"/>
                    </a:lnTo>
                    <a:lnTo>
                      <a:pt x="1635" y="1472"/>
                    </a:lnTo>
                    <a:lnTo>
                      <a:pt x="1674" y="1441"/>
                    </a:lnTo>
                    <a:lnTo>
                      <a:pt x="1713" y="1409"/>
                    </a:lnTo>
                    <a:lnTo>
                      <a:pt x="1751" y="1378"/>
                    </a:lnTo>
                    <a:lnTo>
                      <a:pt x="1790" y="1347"/>
                    </a:lnTo>
                    <a:lnTo>
                      <a:pt x="1829" y="1317"/>
                    </a:lnTo>
                    <a:lnTo>
                      <a:pt x="1868" y="1289"/>
                    </a:lnTo>
                    <a:lnTo>
                      <a:pt x="1906" y="1259"/>
                    </a:lnTo>
                    <a:lnTo>
                      <a:pt x="1946" y="1231"/>
                    </a:lnTo>
                    <a:lnTo>
                      <a:pt x="1985" y="1202"/>
                    </a:lnTo>
                    <a:lnTo>
                      <a:pt x="2024" y="1175"/>
                    </a:lnTo>
                    <a:lnTo>
                      <a:pt x="2063" y="1148"/>
                    </a:lnTo>
                    <a:lnTo>
                      <a:pt x="2101" y="1120"/>
                    </a:lnTo>
                    <a:lnTo>
                      <a:pt x="2140" y="1095"/>
                    </a:lnTo>
                    <a:lnTo>
                      <a:pt x="2179" y="1069"/>
                    </a:lnTo>
                    <a:lnTo>
                      <a:pt x="2219" y="1043"/>
                    </a:lnTo>
                    <a:lnTo>
                      <a:pt x="2257" y="1019"/>
                    </a:lnTo>
                    <a:lnTo>
                      <a:pt x="2296" y="995"/>
                    </a:lnTo>
                    <a:lnTo>
                      <a:pt x="2335" y="971"/>
                    </a:lnTo>
                    <a:lnTo>
                      <a:pt x="2374" y="947"/>
                    </a:lnTo>
                    <a:lnTo>
                      <a:pt x="2413" y="923"/>
                    </a:lnTo>
                    <a:lnTo>
                      <a:pt x="2451" y="900"/>
                    </a:lnTo>
                    <a:lnTo>
                      <a:pt x="2490" y="879"/>
                    </a:lnTo>
                    <a:lnTo>
                      <a:pt x="2529" y="857"/>
                    </a:lnTo>
                    <a:lnTo>
                      <a:pt x="2569" y="835"/>
                    </a:lnTo>
                    <a:lnTo>
                      <a:pt x="2607" y="814"/>
                    </a:lnTo>
                    <a:lnTo>
                      <a:pt x="2646" y="793"/>
                    </a:lnTo>
                    <a:lnTo>
                      <a:pt x="2685" y="774"/>
                    </a:lnTo>
                    <a:lnTo>
                      <a:pt x="2724" y="753"/>
                    </a:lnTo>
                    <a:lnTo>
                      <a:pt x="2763" y="733"/>
                    </a:lnTo>
                    <a:lnTo>
                      <a:pt x="2801" y="715"/>
                    </a:lnTo>
                    <a:lnTo>
                      <a:pt x="2840" y="695"/>
                    </a:lnTo>
                    <a:lnTo>
                      <a:pt x="2880" y="677"/>
                    </a:lnTo>
                    <a:lnTo>
                      <a:pt x="2919" y="660"/>
                    </a:lnTo>
                    <a:lnTo>
                      <a:pt x="2957" y="641"/>
                    </a:lnTo>
                    <a:lnTo>
                      <a:pt x="2996" y="624"/>
                    </a:lnTo>
                    <a:lnTo>
                      <a:pt x="3035" y="607"/>
                    </a:lnTo>
                    <a:lnTo>
                      <a:pt x="3074" y="591"/>
                    </a:lnTo>
                    <a:lnTo>
                      <a:pt x="3113" y="575"/>
                    </a:lnTo>
                    <a:lnTo>
                      <a:pt x="3151" y="558"/>
                    </a:lnTo>
                    <a:lnTo>
                      <a:pt x="3191" y="542"/>
                    </a:lnTo>
                    <a:lnTo>
                      <a:pt x="3230" y="527"/>
                    </a:lnTo>
                    <a:lnTo>
                      <a:pt x="3269" y="511"/>
                    </a:lnTo>
                    <a:lnTo>
                      <a:pt x="3307" y="497"/>
                    </a:lnTo>
                    <a:lnTo>
                      <a:pt x="3346" y="482"/>
                    </a:lnTo>
                    <a:lnTo>
                      <a:pt x="3385" y="467"/>
                    </a:lnTo>
                    <a:lnTo>
                      <a:pt x="3424" y="454"/>
                    </a:lnTo>
                    <a:lnTo>
                      <a:pt x="3463" y="440"/>
                    </a:lnTo>
                    <a:lnTo>
                      <a:pt x="3501" y="427"/>
                    </a:lnTo>
                    <a:lnTo>
                      <a:pt x="3541" y="413"/>
                    </a:lnTo>
                    <a:lnTo>
                      <a:pt x="3580" y="401"/>
                    </a:lnTo>
                    <a:lnTo>
                      <a:pt x="3619" y="388"/>
                    </a:lnTo>
                    <a:lnTo>
                      <a:pt x="3657" y="375"/>
                    </a:lnTo>
                    <a:lnTo>
                      <a:pt x="3696" y="364"/>
                    </a:lnTo>
                    <a:lnTo>
                      <a:pt x="3735" y="351"/>
                    </a:lnTo>
                    <a:lnTo>
                      <a:pt x="3774" y="340"/>
                    </a:lnTo>
                    <a:lnTo>
                      <a:pt x="3814" y="328"/>
                    </a:lnTo>
                    <a:lnTo>
                      <a:pt x="3852" y="317"/>
                    </a:lnTo>
                    <a:lnTo>
                      <a:pt x="3891" y="306"/>
                    </a:lnTo>
                    <a:lnTo>
                      <a:pt x="3930" y="295"/>
                    </a:lnTo>
                    <a:lnTo>
                      <a:pt x="3969" y="284"/>
                    </a:lnTo>
                    <a:lnTo>
                      <a:pt x="4007" y="274"/>
                    </a:lnTo>
                    <a:lnTo>
                      <a:pt x="4046" y="264"/>
                    </a:lnTo>
                    <a:lnTo>
                      <a:pt x="4085" y="253"/>
                    </a:lnTo>
                    <a:lnTo>
                      <a:pt x="4125" y="244"/>
                    </a:lnTo>
                    <a:lnTo>
                      <a:pt x="4164" y="235"/>
                    </a:lnTo>
                    <a:lnTo>
                      <a:pt x="4202" y="224"/>
                    </a:lnTo>
                    <a:lnTo>
                      <a:pt x="4241" y="215"/>
                    </a:lnTo>
                    <a:lnTo>
                      <a:pt x="4280" y="207"/>
                    </a:lnTo>
                    <a:lnTo>
                      <a:pt x="4319" y="198"/>
                    </a:lnTo>
                    <a:lnTo>
                      <a:pt x="4357" y="189"/>
                    </a:lnTo>
                    <a:lnTo>
                      <a:pt x="4396" y="181"/>
                    </a:lnTo>
                    <a:lnTo>
                      <a:pt x="4435" y="173"/>
                    </a:lnTo>
                    <a:lnTo>
                      <a:pt x="4475" y="163"/>
                    </a:lnTo>
                    <a:lnTo>
                      <a:pt x="4514" y="156"/>
                    </a:lnTo>
                    <a:lnTo>
                      <a:pt x="4552" y="148"/>
                    </a:lnTo>
                    <a:lnTo>
                      <a:pt x="4591" y="140"/>
                    </a:lnTo>
                    <a:lnTo>
                      <a:pt x="4630" y="132"/>
                    </a:lnTo>
                    <a:lnTo>
                      <a:pt x="4669" y="125"/>
                    </a:lnTo>
                    <a:lnTo>
                      <a:pt x="4707" y="118"/>
                    </a:lnTo>
                    <a:lnTo>
                      <a:pt x="4746" y="110"/>
                    </a:lnTo>
                    <a:lnTo>
                      <a:pt x="4786" y="103"/>
                    </a:lnTo>
                    <a:lnTo>
                      <a:pt x="4825" y="97"/>
                    </a:lnTo>
                    <a:lnTo>
                      <a:pt x="4864" y="91"/>
                    </a:lnTo>
                    <a:lnTo>
                      <a:pt x="4902" y="84"/>
                    </a:lnTo>
                    <a:lnTo>
                      <a:pt x="4941" y="77"/>
                    </a:lnTo>
                    <a:lnTo>
                      <a:pt x="4980" y="71"/>
                    </a:lnTo>
                    <a:lnTo>
                      <a:pt x="5019" y="64"/>
                    </a:lnTo>
                    <a:lnTo>
                      <a:pt x="5057" y="59"/>
                    </a:lnTo>
                    <a:lnTo>
                      <a:pt x="5097" y="53"/>
                    </a:lnTo>
                    <a:lnTo>
                      <a:pt x="5136" y="47"/>
                    </a:lnTo>
                    <a:lnTo>
                      <a:pt x="5175" y="41"/>
                    </a:lnTo>
                    <a:lnTo>
                      <a:pt x="5214" y="36"/>
                    </a:lnTo>
                    <a:lnTo>
                      <a:pt x="5252" y="30"/>
                    </a:lnTo>
                    <a:lnTo>
                      <a:pt x="5291" y="25"/>
                    </a:lnTo>
                    <a:lnTo>
                      <a:pt x="5330" y="19"/>
                    </a:lnTo>
                    <a:lnTo>
                      <a:pt x="5369" y="15"/>
                    </a:lnTo>
                    <a:lnTo>
                      <a:pt x="5407" y="9"/>
                    </a:lnTo>
                    <a:lnTo>
                      <a:pt x="5447" y="4"/>
                    </a:lnTo>
                    <a:lnTo>
                      <a:pt x="5486" y="0"/>
                    </a:lnTo>
                  </a:path>
                </a:pathLst>
              </a:custGeom>
              <a:noFill/>
              <a:ln w="2222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8" name="Freeform 98"/>
              <p:cNvSpPr>
                <a:spLocks/>
              </p:cNvSpPr>
              <p:nvPr/>
            </p:nvSpPr>
            <p:spPr bwMode="auto">
              <a:xfrm>
                <a:off x="8210550" y="2009775"/>
                <a:ext cx="61913" cy="7938"/>
              </a:xfrm>
              <a:custGeom>
                <a:avLst/>
                <a:gdLst>
                  <a:gd name="T0" fmla="*/ 0 w 78"/>
                  <a:gd name="T1" fmla="*/ 11 h 11"/>
                  <a:gd name="T2" fmla="*/ 39 w 78"/>
                  <a:gd name="T3" fmla="*/ 6 h 11"/>
                  <a:gd name="T4" fmla="*/ 78 w 78"/>
                  <a:gd name="T5" fmla="*/ 0 h 11"/>
                </a:gdLst>
                <a:ahLst/>
                <a:cxnLst>
                  <a:cxn ang="0">
                    <a:pos x="T0" y="T1"/>
                  </a:cxn>
                  <a:cxn ang="0">
                    <a:pos x="T2" y="T3"/>
                  </a:cxn>
                  <a:cxn ang="0">
                    <a:pos x="T4" y="T5"/>
                  </a:cxn>
                </a:cxnLst>
                <a:rect l="0" t="0" r="r" b="b"/>
                <a:pathLst>
                  <a:path w="78" h="11">
                    <a:moveTo>
                      <a:pt x="0" y="11"/>
                    </a:moveTo>
                    <a:lnTo>
                      <a:pt x="39" y="6"/>
                    </a:lnTo>
                    <a:lnTo>
                      <a:pt x="78" y="0"/>
                    </a:lnTo>
                  </a:path>
                </a:pathLst>
              </a:custGeom>
              <a:noFill/>
              <a:ln w="2222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9" name="Freeform 99"/>
              <p:cNvSpPr>
                <a:spLocks/>
              </p:cNvSpPr>
              <p:nvPr/>
            </p:nvSpPr>
            <p:spPr bwMode="auto">
              <a:xfrm>
                <a:off x="3856038" y="1828800"/>
                <a:ext cx="4354513" cy="1595438"/>
              </a:xfrm>
              <a:custGeom>
                <a:avLst/>
                <a:gdLst>
                  <a:gd name="T0" fmla="*/ 79 w 5486"/>
                  <a:gd name="T1" fmla="*/ 1906 h 2010"/>
                  <a:gd name="T2" fmla="*/ 195 w 5486"/>
                  <a:gd name="T3" fmla="*/ 1753 h 2010"/>
                  <a:gd name="T4" fmla="*/ 313 w 5486"/>
                  <a:gd name="T5" fmla="*/ 1605 h 2010"/>
                  <a:gd name="T6" fmla="*/ 429 w 5486"/>
                  <a:gd name="T7" fmla="*/ 1460 h 2010"/>
                  <a:gd name="T8" fmla="*/ 545 w 5486"/>
                  <a:gd name="T9" fmla="*/ 1321 h 2010"/>
                  <a:gd name="T10" fmla="*/ 663 w 5486"/>
                  <a:gd name="T11" fmla="*/ 1190 h 2010"/>
                  <a:gd name="T12" fmla="*/ 779 w 5486"/>
                  <a:gd name="T13" fmla="*/ 1067 h 2010"/>
                  <a:gd name="T14" fmla="*/ 895 w 5486"/>
                  <a:gd name="T15" fmla="*/ 953 h 2010"/>
                  <a:gd name="T16" fmla="*/ 1013 w 5486"/>
                  <a:gd name="T17" fmla="*/ 847 h 2010"/>
                  <a:gd name="T18" fmla="*/ 1129 w 5486"/>
                  <a:gd name="T19" fmla="*/ 750 h 2010"/>
                  <a:gd name="T20" fmla="*/ 1245 w 5486"/>
                  <a:gd name="T21" fmla="*/ 663 h 2010"/>
                  <a:gd name="T22" fmla="*/ 1363 w 5486"/>
                  <a:gd name="T23" fmla="*/ 583 h 2010"/>
                  <a:gd name="T24" fmla="*/ 1479 w 5486"/>
                  <a:gd name="T25" fmla="*/ 512 h 2010"/>
                  <a:gd name="T26" fmla="*/ 1595 w 5486"/>
                  <a:gd name="T27" fmla="*/ 447 h 2010"/>
                  <a:gd name="T28" fmla="*/ 1713 w 5486"/>
                  <a:gd name="T29" fmla="*/ 391 h 2010"/>
                  <a:gd name="T30" fmla="*/ 1829 w 5486"/>
                  <a:gd name="T31" fmla="*/ 340 h 2010"/>
                  <a:gd name="T32" fmla="*/ 1946 w 5486"/>
                  <a:gd name="T33" fmla="*/ 296 h 2010"/>
                  <a:gd name="T34" fmla="*/ 2063 w 5486"/>
                  <a:gd name="T35" fmla="*/ 257 h 2010"/>
                  <a:gd name="T36" fmla="*/ 2179 w 5486"/>
                  <a:gd name="T37" fmla="*/ 223 h 2010"/>
                  <a:gd name="T38" fmla="*/ 2296 w 5486"/>
                  <a:gd name="T39" fmla="*/ 193 h 2010"/>
                  <a:gd name="T40" fmla="*/ 2413 w 5486"/>
                  <a:gd name="T41" fmla="*/ 167 h 2010"/>
                  <a:gd name="T42" fmla="*/ 2529 w 5486"/>
                  <a:gd name="T43" fmla="*/ 144 h 2010"/>
                  <a:gd name="T44" fmla="*/ 2646 w 5486"/>
                  <a:gd name="T45" fmla="*/ 125 h 2010"/>
                  <a:gd name="T46" fmla="*/ 2763 w 5486"/>
                  <a:gd name="T47" fmla="*/ 108 h 2010"/>
                  <a:gd name="T48" fmla="*/ 2880 w 5486"/>
                  <a:gd name="T49" fmla="*/ 93 h 2010"/>
                  <a:gd name="T50" fmla="*/ 2996 w 5486"/>
                  <a:gd name="T51" fmla="*/ 79 h 2010"/>
                  <a:gd name="T52" fmla="*/ 3113 w 5486"/>
                  <a:gd name="T53" fmla="*/ 68 h 2010"/>
                  <a:gd name="T54" fmla="*/ 3230 w 5486"/>
                  <a:gd name="T55" fmla="*/ 58 h 2010"/>
                  <a:gd name="T56" fmla="*/ 3346 w 5486"/>
                  <a:gd name="T57" fmla="*/ 50 h 2010"/>
                  <a:gd name="T58" fmla="*/ 3463 w 5486"/>
                  <a:gd name="T59" fmla="*/ 43 h 2010"/>
                  <a:gd name="T60" fmla="*/ 3580 w 5486"/>
                  <a:gd name="T61" fmla="*/ 36 h 2010"/>
                  <a:gd name="T62" fmla="*/ 3696 w 5486"/>
                  <a:gd name="T63" fmla="*/ 32 h 2010"/>
                  <a:gd name="T64" fmla="*/ 3814 w 5486"/>
                  <a:gd name="T65" fmla="*/ 27 h 2010"/>
                  <a:gd name="T66" fmla="*/ 3930 w 5486"/>
                  <a:gd name="T67" fmla="*/ 22 h 2010"/>
                  <a:gd name="T68" fmla="*/ 4046 w 5486"/>
                  <a:gd name="T69" fmla="*/ 19 h 2010"/>
                  <a:gd name="T70" fmla="*/ 4164 w 5486"/>
                  <a:gd name="T71" fmla="*/ 15 h 2010"/>
                  <a:gd name="T72" fmla="*/ 4280 w 5486"/>
                  <a:gd name="T73" fmla="*/ 13 h 2010"/>
                  <a:gd name="T74" fmla="*/ 4396 w 5486"/>
                  <a:gd name="T75" fmla="*/ 11 h 2010"/>
                  <a:gd name="T76" fmla="*/ 4514 w 5486"/>
                  <a:gd name="T77" fmla="*/ 10 h 2010"/>
                  <a:gd name="T78" fmla="*/ 4630 w 5486"/>
                  <a:gd name="T79" fmla="*/ 7 h 2010"/>
                  <a:gd name="T80" fmla="*/ 4746 w 5486"/>
                  <a:gd name="T81" fmla="*/ 6 h 2010"/>
                  <a:gd name="T82" fmla="*/ 4864 w 5486"/>
                  <a:gd name="T83" fmla="*/ 5 h 2010"/>
                  <a:gd name="T84" fmla="*/ 4980 w 5486"/>
                  <a:gd name="T85" fmla="*/ 4 h 2010"/>
                  <a:gd name="T86" fmla="*/ 5097 w 5486"/>
                  <a:gd name="T87" fmla="*/ 3 h 2010"/>
                  <a:gd name="T88" fmla="*/ 5214 w 5486"/>
                  <a:gd name="T89" fmla="*/ 2 h 2010"/>
                  <a:gd name="T90" fmla="*/ 5330 w 5486"/>
                  <a:gd name="T91" fmla="*/ 2 h 2010"/>
                  <a:gd name="T92" fmla="*/ 5447 w 5486"/>
                  <a:gd name="T93" fmla="*/ 0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2010">
                    <a:moveTo>
                      <a:pt x="0" y="2010"/>
                    </a:moveTo>
                    <a:lnTo>
                      <a:pt x="40" y="1958"/>
                    </a:lnTo>
                    <a:lnTo>
                      <a:pt x="79" y="1906"/>
                    </a:lnTo>
                    <a:lnTo>
                      <a:pt x="118" y="1856"/>
                    </a:lnTo>
                    <a:lnTo>
                      <a:pt x="156" y="1804"/>
                    </a:lnTo>
                    <a:lnTo>
                      <a:pt x="195" y="1753"/>
                    </a:lnTo>
                    <a:lnTo>
                      <a:pt x="234" y="1704"/>
                    </a:lnTo>
                    <a:lnTo>
                      <a:pt x="273" y="1654"/>
                    </a:lnTo>
                    <a:lnTo>
                      <a:pt x="313" y="1605"/>
                    </a:lnTo>
                    <a:lnTo>
                      <a:pt x="351" y="1555"/>
                    </a:lnTo>
                    <a:lnTo>
                      <a:pt x="390" y="1508"/>
                    </a:lnTo>
                    <a:lnTo>
                      <a:pt x="429" y="1460"/>
                    </a:lnTo>
                    <a:lnTo>
                      <a:pt x="468" y="1414"/>
                    </a:lnTo>
                    <a:lnTo>
                      <a:pt x="506" y="1367"/>
                    </a:lnTo>
                    <a:lnTo>
                      <a:pt x="545" y="1321"/>
                    </a:lnTo>
                    <a:lnTo>
                      <a:pt x="584" y="1276"/>
                    </a:lnTo>
                    <a:lnTo>
                      <a:pt x="624" y="1233"/>
                    </a:lnTo>
                    <a:lnTo>
                      <a:pt x="663" y="1190"/>
                    </a:lnTo>
                    <a:lnTo>
                      <a:pt x="701" y="1149"/>
                    </a:lnTo>
                    <a:lnTo>
                      <a:pt x="740" y="1107"/>
                    </a:lnTo>
                    <a:lnTo>
                      <a:pt x="779" y="1067"/>
                    </a:lnTo>
                    <a:lnTo>
                      <a:pt x="818" y="1028"/>
                    </a:lnTo>
                    <a:lnTo>
                      <a:pt x="856" y="990"/>
                    </a:lnTo>
                    <a:lnTo>
                      <a:pt x="895" y="953"/>
                    </a:lnTo>
                    <a:lnTo>
                      <a:pt x="934" y="916"/>
                    </a:lnTo>
                    <a:lnTo>
                      <a:pt x="974" y="881"/>
                    </a:lnTo>
                    <a:lnTo>
                      <a:pt x="1013" y="847"/>
                    </a:lnTo>
                    <a:lnTo>
                      <a:pt x="1051" y="814"/>
                    </a:lnTo>
                    <a:lnTo>
                      <a:pt x="1090" y="781"/>
                    </a:lnTo>
                    <a:lnTo>
                      <a:pt x="1129" y="750"/>
                    </a:lnTo>
                    <a:lnTo>
                      <a:pt x="1168" y="720"/>
                    </a:lnTo>
                    <a:lnTo>
                      <a:pt x="1206" y="690"/>
                    </a:lnTo>
                    <a:lnTo>
                      <a:pt x="1245" y="663"/>
                    </a:lnTo>
                    <a:lnTo>
                      <a:pt x="1285" y="635"/>
                    </a:lnTo>
                    <a:lnTo>
                      <a:pt x="1324" y="609"/>
                    </a:lnTo>
                    <a:lnTo>
                      <a:pt x="1363" y="583"/>
                    </a:lnTo>
                    <a:lnTo>
                      <a:pt x="1401" y="558"/>
                    </a:lnTo>
                    <a:lnTo>
                      <a:pt x="1440" y="535"/>
                    </a:lnTo>
                    <a:lnTo>
                      <a:pt x="1479" y="512"/>
                    </a:lnTo>
                    <a:lnTo>
                      <a:pt x="1518" y="490"/>
                    </a:lnTo>
                    <a:lnTo>
                      <a:pt x="1556" y="468"/>
                    </a:lnTo>
                    <a:lnTo>
                      <a:pt x="1595" y="447"/>
                    </a:lnTo>
                    <a:lnTo>
                      <a:pt x="1635" y="428"/>
                    </a:lnTo>
                    <a:lnTo>
                      <a:pt x="1674" y="409"/>
                    </a:lnTo>
                    <a:lnTo>
                      <a:pt x="1713" y="391"/>
                    </a:lnTo>
                    <a:lnTo>
                      <a:pt x="1751" y="374"/>
                    </a:lnTo>
                    <a:lnTo>
                      <a:pt x="1790" y="356"/>
                    </a:lnTo>
                    <a:lnTo>
                      <a:pt x="1829" y="340"/>
                    </a:lnTo>
                    <a:lnTo>
                      <a:pt x="1868" y="325"/>
                    </a:lnTo>
                    <a:lnTo>
                      <a:pt x="1906" y="310"/>
                    </a:lnTo>
                    <a:lnTo>
                      <a:pt x="1946" y="296"/>
                    </a:lnTo>
                    <a:lnTo>
                      <a:pt x="1985" y="283"/>
                    </a:lnTo>
                    <a:lnTo>
                      <a:pt x="2024" y="270"/>
                    </a:lnTo>
                    <a:lnTo>
                      <a:pt x="2063" y="257"/>
                    </a:lnTo>
                    <a:lnTo>
                      <a:pt x="2101" y="246"/>
                    </a:lnTo>
                    <a:lnTo>
                      <a:pt x="2140" y="234"/>
                    </a:lnTo>
                    <a:lnTo>
                      <a:pt x="2179" y="223"/>
                    </a:lnTo>
                    <a:lnTo>
                      <a:pt x="2219" y="212"/>
                    </a:lnTo>
                    <a:lnTo>
                      <a:pt x="2257" y="203"/>
                    </a:lnTo>
                    <a:lnTo>
                      <a:pt x="2296" y="193"/>
                    </a:lnTo>
                    <a:lnTo>
                      <a:pt x="2335" y="184"/>
                    </a:lnTo>
                    <a:lnTo>
                      <a:pt x="2374" y="176"/>
                    </a:lnTo>
                    <a:lnTo>
                      <a:pt x="2413" y="167"/>
                    </a:lnTo>
                    <a:lnTo>
                      <a:pt x="2451" y="159"/>
                    </a:lnTo>
                    <a:lnTo>
                      <a:pt x="2490" y="151"/>
                    </a:lnTo>
                    <a:lnTo>
                      <a:pt x="2529" y="144"/>
                    </a:lnTo>
                    <a:lnTo>
                      <a:pt x="2569" y="137"/>
                    </a:lnTo>
                    <a:lnTo>
                      <a:pt x="2607" y="131"/>
                    </a:lnTo>
                    <a:lnTo>
                      <a:pt x="2646" y="125"/>
                    </a:lnTo>
                    <a:lnTo>
                      <a:pt x="2685" y="118"/>
                    </a:lnTo>
                    <a:lnTo>
                      <a:pt x="2724" y="112"/>
                    </a:lnTo>
                    <a:lnTo>
                      <a:pt x="2763" y="108"/>
                    </a:lnTo>
                    <a:lnTo>
                      <a:pt x="2801" y="102"/>
                    </a:lnTo>
                    <a:lnTo>
                      <a:pt x="2840" y="97"/>
                    </a:lnTo>
                    <a:lnTo>
                      <a:pt x="2880" y="93"/>
                    </a:lnTo>
                    <a:lnTo>
                      <a:pt x="2919" y="88"/>
                    </a:lnTo>
                    <a:lnTo>
                      <a:pt x="2957" y="83"/>
                    </a:lnTo>
                    <a:lnTo>
                      <a:pt x="2996" y="79"/>
                    </a:lnTo>
                    <a:lnTo>
                      <a:pt x="3035" y="75"/>
                    </a:lnTo>
                    <a:lnTo>
                      <a:pt x="3074" y="72"/>
                    </a:lnTo>
                    <a:lnTo>
                      <a:pt x="3113" y="68"/>
                    </a:lnTo>
                    <a:lnTo>
                      <a:pt x="3151" y="65"/>
                    </a:lnTo>
                    <a:lnTo>
                      <a:pt x="3191" y="61"/>
                    </a:lnTo>
                    <a:lnTo>
                      <a:pt x="3230" y="58"/>
                    </a:lnTo>
                    <a:lnTo>
                      <a:pt x="3269" y="56"/>
                    </a:lnTo>
                    <a:lnTo>
                      <a:pt x="3307" y="52"/>
                    </a:lnTo>
                    <a:lnTo>
                      <a:pt x="3346" y="50"/>
                    </a:lnTo>
                    <a:lnTo>
                      <a:pt x="3385" y="48"/>
                    </a:lnTo>
                    <a:lnTo>
                      <a:pt x="3424" y="45"/>
                    </a:lnTo>
                    <a:lnTo>
                      <a:pt x="3463" y="43"/>
                    </a:lnTo>
                    <a:lnTo>
                      <a:pt x="3501" y="41"/>
                    </a:lnTo>
                    <a:lnTo>
                      <a:pt x="3541" y="38"/>
                    </a:lnTo>
                    <a:lnTo>
                      <a:pt x="3580" y="36"/>
                    </a:lnTo>
                    <a:lnTo>
                      <a:pt x="3619" y="35"/>
                    </a:lnTo>
                    <a:lnTo>
                      <a:pt x="3657" y="33"/>
                    </a:lnTo>
                    <a:lnTo>
                      <a:pt x="3696" y="32"/>
                    </a:lnTo>
                    <a:lnTo>
                      <a:pt x="3735" y="29"/>
                    </a:lnTo>
                    <a:lnTo>
                      <a:pt x="3774" y="28"/>
                    </a:lnTo>
                    <a:lnTo>
                      <a:pt x="3814" y="27"/>
                    </a:lnTo>
                    <a:lnTo>
                      <a:pt x="3852" y="25"/>
                    </a:lnTo>
                    <a:lnTo>
                      <a:pt x="3891" y="23"/>
                    </a:lnTo>
                    <a:lnTo>
                      <a:pt x="3930" y="22"/>
                    </a:lnTo>
                    <a:lnTo>
                      <a:pt x="3969" y="21"/>
                    </a:lnTo>
                    <a:lnTo>
                      <a:pt x="4007" y="20"/>
                    </a:lnTo>
                    <a:lnTo>
                      <a:pt x="4046" y="19"/>
                    </a:lnTo>
                    <a:lnTo>
                      <a:pt x="4085" y="18"/>
                    </a:lnTo>
                    <a:lnTo>
                      <a:pt x="4125" y="17"/>
                    </a:lnTo>
                    <a:lnTo>
                      <a:pt x="4164" y="15"/>
                    </a:lnTo>
                    <a:lnTo>
                      <a:pt x="4202" y="15"/>
                    </a:lnTo>
                    <a:lnTo>
                      <a:pt x="4241" y="14"/>
                    </a:lnTo>
                    <a:lnTo>
                      <a:pt x="4280" y="13"/>
                    </a:lnTo>
                    <a:lnTo>
                      <a:pt x="4319" y="13"/>
                    </a:lnTo>
                    <a:lnTo>
                      <a:pt x="4357" y="12"/>
                    </a:lnTo>
                    <a:lnTo>
                      <a:pt x="4396" y="11"/>
                    </a:lnTo>
                    <a:lnTo>
                      <a:pt x="4435" y="11"/>
                    </a:lnTo>
                    <a:lnTo>
                      <a:pt x="4475" y="10"/>
                    </a:lnTo>
                    <a:lnTo>
                      <a:pt x="4514" y="10"/>
                    </a:lnTo>
                    <a:lnTo>
                      <a:pt x="4552" y="9"/>
                    </a:lnTo>
                    <a:lnTo>
                      <a:pt x="4591" y="9"/>
                    </a:lnTo>
                    <a:lnTo>
                      <a:pt x="4630" y="7"/>
                    </a:lnTo>
                    <a:lnTo>
                      <a:pt x="4669" y="7"/>
                    </a:lnTo>
                    <a:lnTo>
                      <a:pt x="4707" y="6"/>
                    </a:lnTo>
                    <a:lnTo>
                      <a:pt x="4746" y="6"/>
                    </a:lnTo>
                    <a:lnTo>
                      <a:pt x="4786" y="6"/>
                    </a:lnTo>
                    <a:lnTo>
                      <a:pt x="4825" y="5"/>
                    </a:lnTo>
                    <a:lnTo>
                      <a:pt x="4864" y="5"/>
                    </a:lnTo>
                    <a:lnTo>
                      <a:pt x="4902" y="5"/>
                    </a:lnTo>
                    <a:lnTo>
                      <a:pt x="4941" y="4"/>
                    </a:lnTo>
                    <a:lnTo>
                      <a:pt x="4980" y="4"/>
                    </a:lnTo>
                    <a:lnTo>
                      <a:pt x="5019" y="4"/>
                    </a:lnTo>
                    <a:lnTo>
                      <a:pt x="5057" y="3"/>
                    </a:lnTo>
                    <a:lnTo>
                      <a:pt x="5097" y="3"/>
                    </a:lnTo>
                    <a:lnTo>
                      <a:pt x="5136" y="3"/>
                    </a:lnTo>
                    <a:lnTo>
                      <a:pt x="5175" y="3"/>
                    </a:lnTo>
                    <a:lnTo>
                      <a:pt x="5214" y="2"/>
                    </a:lnTo>
                    <a:lnTo>
                      <a:pt x="5252" y="2"/>
                    </a:lnTo>
                    <a:lnTo>
                      <a:pt x="5291" y="2"/>
                    </a:lnTo>
                    <a:lnTo>
                      <a:pt x="5330" y="2"/>
                    </a:lnTo>
                    <a:lnTo>
                      <a:pt x="5369" y="2"/>
                    </a:lnTo>
                    <a:lnTo>
                      <a:pt x="5407" y="2"/>
                    </a:lnTo>
                    <a:lnTo>
                      <a:pt x="5447" y="0"/>
                    </a:lnTo>
                    <a:lnTo>
                      <a:pt x="5486" y="0"/>
                    </a:lnTo>
                  </a:path>
                </a:pathLst>
              </a:custGeom>
              <a:noFill/>
              <a:ln w="22225">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00" name="Freeform 100"/>
              <p:cNvSpPr>
                <a:spLocks/>
              </p:cNvSpPr>
              <p:nvPr/>
            </p:nvSpPr>
            <p:spPr bwMode="auto">
              <a:xfrm>
                <a:off x="8210550" y="1828800"/>
                <a:ext cx="61913" cy="0"/>
              </a:xfrm>
              <a:custGeom>
                <a:avLst/>
                <a:gdLst>
                  <a:gd name="T0" fmla="*/ 0 w 78"/>
                  <a:gd name="T1" fmla="*/ 39 w 78"/>
                  <a:gd name="T2" fmla="*/ 78 w 78"/>
                </a:gdLst>
                <a:ahLst/>
                <a:cxnLst>
                  <a:cxn ang="0">
                    <a:pos x="T0" y="0"/>
                  </a:cxn>
                  <a:cxn ang="0">
                    <a:pos x="T1" y="0"/>
                  </a:cxn>
                  <a:cxn ang="0">
                    <a:pos x="T2" y="0"/>
                  </a:cxn>
                </a:cxnLst>
                <a:rect l="0" t="0" r="r" b="b"/>
                <a:pathLst>
                  <a:path w="78">
                    <a:moveTo>
                      <a:pt x="0" y="0"/>
                    </a:moveTo>
                    <a:lnTo>
                      <a:pt x="39" y="0"/>
                    </a:lnTo>
                    <a:lnTo>
                      <a:pt x="78" y="0"/>
                    </a:lnTo>
                  </a:path>
                </a:pathLst>
              </a:custGeom>
              <a:noFill/>
              <a:ln w="22225">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01" name="Oval 101"/>
              <p:cNvSpPr>
                <a:spLocks noChangeArrowheads="1"/>
              </p:cNvSpPr>
              <p:nvPr/>
            </p:nvSpPr>
            <p:spPr bwMode="auto">
              <a:xfrm>
                <a:off x="3816350" y="4568825"/>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2" name="Oval 102"/>
              <p:cNvSpPr>
                <a:spLocks noChangeArrowheads="1"/>
              </p:cNvSpPr>
              <p:nvPr/>
            </p:nvSpPr>
            <p:spPr bwMode="auto">
              <a:xfrm>
                <a:off x="4187825" y="2678113"/>
                <a:ext cx="79375"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3" name="Oval 103"/>
              <p:cNvSpPr>
                <a:spLocks noChangeArrowheads="1"/>
              </p:cNvSpPr>
              <p:nvPr/>
            </p:nvSpPr>
            <p:spPr bwMode="auto">
              <a:xfrm>
                <a:off x="4557713" y="2055813"/>
                <a:ext cx="80963" cy="79375"/>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4" name="Oval 104"/>
              <p:cNvSpPr>
                <a:spLocks noChangeArrowheads="1"/>
              </p:cNvSpPr>
              <p:nvPr/>
            </p:nvSpPr>
            <p:spPr bwMode="auto">
              <a:xfrm>
                <a:off x="4929188" y="1866900"/>
                <a:ext cx="79375"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5" name="Oval 105"/>
              <p:cNvSpPr>
                <a:spLocks noChangeArrowheads="1"/>
              </p:cNvSpPr>
              <p:nvPr/>
            </p:nvSpPr>
            <p:spPr bwMode="auto">
              <a:xfrm>
                <a:off x="5299075" y="1809750"/>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6" name="Oval 106"/>
              <p:cNvSpPr>
                <a:spLocks noChangeArrowheads="1"/>
              </p:cNvSpPr>
              <p:nvPr/>
            </p:nvSpPr>
            <p:spPr bwMode="auto">
              <a:xfrm>
                <a:off x="5668963" y="1793875"/>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7" name="Oval 107"/>
              <p:cNvSpPr>
                <a:spLocks noChangeArrowheads="1"/>
              </p:cNvSpPr>
              <p:nvPr/>
            </p:nvSpPr>
            <p:spPr bwMode="auto">
              <a:xfrm>
                <a:off x="6040438" y="1787525"/>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8" name="Oval 108"/>
              <p:cNvSpPr>
                <a:spLocks noChangeArrowheads="1"/>
              </p:cNvSpPr>
              <p:nvPr/>
            </p:nvSpPr>
            <p:spPr bwMode="auto">
              <a:xfrm>
                <a:off x="6410325" y="17859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09" name="Oval 109"/>
              <p:cNvSpPr>
                <a:spLocks noChangeArrowheads="1"/>
              </p:cNvSpPr>
              <p:nvPr/>
            </p:nvSpPr>
            <p:spPr bwMode="auto">
              <a:xfrm>
                <a:off x="6780213" y="17859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0" name="Oval 110"/>
              <p:cNvSpPr>
                <a:spLocks noChangeArrowheads="1"/>
              </p:cNvSpPr>
              <p:nvPr/>
            </p:nvSpPr>
            <p:spPr bwMode="auto">
              <a:xfrm>
                <a:off x="7151688" y="17859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1" name="Oval 111"/>
              <p:cNvSpPr>
                <a:spLocks noChangeArrowheads="1"/>
              </p:cNvSpPr>
              <p:nvPr/>
            </p:nvSpPr>
            <p:spPr bwMode="auto">
              <a:xfrm>
                <a:off x="7521575" y="17859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2" name="Oval 112"/>
              <p:cNvSpPr>
                <a:spLocks noChangeArrowheads="1"/>
              </p:cNvSpPr>
              <p:nvPr/>
            </p:nvSpPr>
            <p:spPr bwMode="auto">
              <a:xfrm>
                <a:off x="7891463" y="17859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3" name="Freeform 113"/>
              <p:cNvSpPr>
                <a:spLocks/>
              </p:cNvSpPr>
              <p:nvPr/>
            </p:nvSpPr>
            <p:spPr bwMode="auto">
              <a:xfrm>
                <a:off x="3856038" y="1825625"/>
                <a:ext cx="4354513" cy="2782888"/>
              </a:xfrm>
              <a:custGeom>
                <a:avLst/>
                <a:gdLst>
                  <a:gd name="T0" fmla="*/ 79 w 5486"/>
                  <a:gd name="T1" fmla="*/ 3002 h 3507"/>
                  <a:gd name="T2" fmla="*/ 195 w 5486"/>
                  <a:gd name="T3" fmla="*/ 2261 h 3507"/>
                  <a:gd name="T4" fmla="*/ 313 w 5486"/>
                  <a:gd name="T5" fmla="*/ 1678 h 3507"/>
                  <a:gd name="T6" fmla="*/ 429 w 5486"/>
                  <a:gd name="T7" fmla="*/ 1244 h 3507"/>
                  <a:gd name="T8" fmla="*/ 545 w 5486"/>
                  <a:gd name="T9" fmla="*/ 921 h 3507"/>
                  <a:gd name="T10" fmla="*/ 663 w 5486"/>
                  <a:gd name="T11" fmla="*/ 683 h 3507"/>
                  <a:gd name="T12" fmla="*/ 779 w 5486"/>
                  <a:gd name="T13" fmla="*/ 506 h 3507"/>
                  <a:gd name="T14" fmla="*/ 895 w 5486"/>
                  <a:gd name="T15" fmla="*/ 374 h 3507"/>
                  <a:gd name="T16" fmla="*/ 1013 w 5486"/>
                  <a:gd name="T17" fmla="*/ 278 h 3507"/>
                  <a:gd name="T18" fmla="*/ 1129 w 5486"/>
                  <a:gd name="T19" fmla="*/ 206 h 3507"/>
                  <a:gd name="T20" fmla="*/ 1245 w 5486"/>
                  <a:gd name="T21" fmla="*/ 152 h 3507"/>
                  <a:gd name="T22" fmla="*/ 1363 w 5486"/>
                  <a:gd name="T23" fmla="*/ 113 h 3507"/>
                  <a:gd name="T24" fmla="*/ 1479 w 5486"/>
                  <a:gd name="T25" fmla="*/ 84 h 3507"/>
                  <a:gd name="T26" fmla="*/ 1595 w 5486"/>
                  <a:gd name="T27" fmla="*/ 62 h 3507"/>
                  <a:gd name="T28" fmla="*/ 1713 w 5486"/>
                  <a:gd name="T29" fmla="*/ 46 h 3507"/>
                  <a:gd name="T30" fmla="*/ 1829 w 5486"/>
                  <a:gd name="T31" fmla="*/ 35 h 3507"/>
                  <a:gd name="T32" fmla="*/ 1946 w 5486"/>
                  <a:gd name="T33" fmla="*/ 25 h 3507"/>
                  <a:gd name="T34" fmla="*/ 2063 w 5486"/>
                  <a:gd name="T35" fmla="*/ 18 h 3507"/>
                  <a:gd name="T36" fmla="*/ 2179 w 5486"/>
                  <a:gd name="T37" fmla="*/ 14 h 3507"/>
                  <a:gd name="T38" fmla="*/ 2296 w 5486"/>
                  <a:gd name="T39" fmla="*/ 10 h 3507"/>
                  <a:gd name="T40" fmla="*/ 2413 w 5486"/>
                  <a:gd name="T41" fmla="*/ 8 h 3507"/>
                  <a:gd name="T42" fmla="*/ 2529 w 5486"/>
                  <a:gd name="T43" fmla="*/ 6 h 3507"/>
                  <a:gd name="T44" fmla="*/ 2646 w 5486"/>
                  <a:gd name="T45" fmla="*/ 5 h 3507"/>
                  <a:gd name="T46" fmla="*/ 2763 w 5486"/>
                  <a:gd name="T47" fmla="*/ 3 h 3507"/>
                  <a:gd name="T48" fmla="*/ 2880 w 5486"/>
                  <a:gd name="T49" fmla="*/ 2 h 3507"/>
                  <a:gd name="T50" fmla="*/ 2996 w 5486"/>
                  <a:gd name="T51" fmla="*/ 2 h 3507"/>
                  <a:gd name="T52" fmla="*/ 3113 w 5486"/>
                  <a:gd name="T53" fmla="*/ 1 h 3507"/>
                  <a:gd name="T54" fmla="*/ 3230 w 5486"/>
                  <a:gd name="T55" fmla="*/ 1 h 3507"/>
                  <a:gd name="T56" fmla="*/ 3346 w 5486"/>
                  <a:gd name="T57" fmla="*/ 1 h 3507"/>
                  <a:gd name="T58" fmla="*/ 3463 w 5486"/>
                  <a:gd name="T59" fmla="*/ 1 h 3507"/>
                  <a:gd name="T60" fmla="*/ 3580 w 5486"/>
                  <a:gd name="T61" fmla="*/ 1 h 3507"/>
                  <a:gd name="T62" fmla="*/ 3696 w 5486"/>
                  <a:gd name="T63" fmla="*/ 1 h 3507"/>
                  <a:gd name="T64" fmla="*/ 3814 w 5486"/>
                  <a:gd name="T65" fmla="*/ 0 h 3507"/>
                  <a:gd name="T66" fmla="*/ 3930 w 5486"/>
                  <a:gd name="T67" fmla="*/ 0 h 3507"/>
                  <a:gd name="T68" fmla="*/ 4046 w 5486"/>
                  <a:gd name="T69" fmla="*/ 0 h 3507"/>
                  <a:gd name="T70" fmla="*/ 4164 w 5486"/>
                  <a:gd name="T71" fmla="*/ 0 h 3507"/>
                  <a:gd name="T72" fmla="*/ 4280 w 5486"/>
                  <a:gd name="T73" fmla="*/ 0 h 3507"/>
                  <a:gd name="T74" fmla="*/ 4396 w 5486"/>
                  <a:gd name="T75" fmla="*/ 0 h 3507"/>
                  <a:gd name="T76" fmla="*/ 4514 w 5486"/>
                  <a:gd name="T77" fmla="*/ 0 h 3507"/>
                  <a:gd name="T78" fmla="*/ 4630 w 5486"/>
                  <a:gd name="T79" fmla="*/ 0 h 3507"/>
                  <a:gd name="T80" fmla="*/ 4746 w 5486"/>
                  <a:gd name="T81" fmla="*/ 0 h 3507"/>
                  <a:gd name="T82" fmla="*/ 4864 w 5486"/>
                  <a:gd name="T83" fmla="*/ 0 h 3507"/>
                  <a:gd name="T84" fmla="*/ 4980 w 5486"/>
                  <a:gd name="T85" fmla="*/ 0 h 3507"/>
                  <a:gd name="T86" fmla="*/ 5097 w 5486"/>
                  <a:gd name="T87" fmla="*/ 0 h 3507"/>
                  <a:gd name="T88" fmla="*/ 5214 w 5486"/>
                  <a:gd name="T89" fmla="*/ 0 h 3507"/>
                  <a:gd name="T90" fmla="*/ 5330 w 5486"/>
                  <a:gd name="T91" fmla="*/ 0 h 3507"/>
                  <a:gd name="T92" fmla="*/ 5447 w 5486"/>
                  <a:gd name="T93" fmla="*/ 0 h 3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3507">
                    <a:moveTo>
                      <a:pt x="0" y="3507"/>
                    </a:moveTo>
                    <a:lnTo>
                      <a:pt x="40" y="3263"/>
                    </a:lnTo>
                    <a:lnTo>
                      <a:pt x="79" y="3002"/>
                    </a:lnTo>
                    <a:lnTo>
                      <a:pt x="118" y="2742"/>
                    </a:lnTo>
                    <a:lnTo>
                      <a:pt x="156" y="2493"/>
                    </a:lnTo>
                    <a:lnTo>
                      <a:pt x="195" y="2261"/>
                    </a:lnTo>
                    <a:lnTo>
                      <a:pt x="234" y="2048"/>
                    </a:lnTo>
                    <a:lnTo>
                      <a:pt x="273" y="1854"/>
                    </a:lnTo>
                    <a:lnTo>
                      <a:pt x="313" y="1678"/>
                    </a:lnTo>
                    <a:lnTo>
                      <a:pt x="351" y="1519"/>
                    </a:lnTo>
                    <a:lnTo>
                      <a:pt x="390" y="1374"/>
                    </a:lnTo>
                    <a:lnTo>
                      <a:pt x="429" y="1244"/>
                    </a:lnTo>
                    <a:lnTo>
                      <a:pt x="468" y="1125"/>
                    </a:lnTo>
                    <a:lnTo>
                      <a:pt x="506" y="1018"/>
                    </a:lnTo>
                    <a:lnTo>
                      <a:pt x="545" y="921"/>
                    </a:lnTo>
                    <a:lnTo>
                      <a:pt x="584" y="834"/>
                    </a:lnTo>
                    <a:lnTo>
                      <a:pt x="624" y="754"/>
                    </a:lnTo>
                    <a:lnTo>
                      <a:pt x="663" y="683"/>
                    </a:lnTo>
                    <a:lnTo>
                      <a:pt x="701" y="617"/>
                    </a:lnTo>
                    <a:lnTo>
                      <a:pt x="740" y="559"/>
                    </a:lnTo>
                    <a:lnTo>
                      <a:pt x="779" y="506"/>
                    </a:lnTo>
                    <a:lnTo>
                      <a:pt x="818" y="457"/>
                    </a:lnTo>
                    <a:lnTo>
                      <a:pt x="856" y="415"/>
                    </a:lnTo>
                    <a:lnTo>
                      <a:pt x="895" y="374"/>
                    </a:lnTo>
                    <a:lnTo>
                      <a:pt x="934" y="339"/>
                    </a:lnTo>
                    <a:lnTo>
                      <a:pt x="974" y="306"/>
                    </a:lnTo>
                    <a:lnTo>
                      <a:pt x="1013" y="278"/>
                    </a:lnTo>
                    <a:lnTo>
                      <a:pt x="1051" y="251"/>
                    </a:lnTo>
                    <a:lnTo>
                      <a:pt x="1090" y="228"/>
                    </a:lnTo>
                    <a:lnTo>
                      <a:pt x="1129" y="206"/>
                    </a:lnTo>
                    <a:lnTo>
                      <a:pt x="1168" y="187"/>
                    </a:lnTo>
                    <a:lnTo>
                      <a:pt x="1206" y="168"/>
                    </a:lnTo>
                    <a:lnTo>
                      <a:pt x="1245" y="152"/>
                    </a:lnTo>
                    <a:lnTo>
                      <a:pt x="1285" y="138"/>
                    </a:lnTo>
                    <a:lnTo>
                      <a:pt x="1324" y="126"/>
                    </a:lnTo>
                    <a:lnTo>
                      <a:pt x="1363" y="113"/>
                    </a:lnTo>
                    <a:lnTo>
                      <a:pt x="1401" y="102"/>
                    </a:lnTo>
                    <a:lnTo>
                      <a:pt x="1440" y="92"/>
                    </a:lnTo>
                    <a:lnTo>
                      <a:pt x="1479" y="84"/>
                    </a:lnTo>
                    <a:lnTo>
                      <a:pt x="1518" y="76"/>
                    </a:lnTo>
                    <a:lnTo>
                      <a:pt x="1556" y="69"/>
                    </a:lnTo>
                    <a:lnTo>
                      <a:pt x="1595" y="62"/>
                    </a:lnTo>
                    <a:lnTo>
                      <a:pt x="1635" y="56"/>
                    </a:lnTo>
                    <a:lnTo>
                      <a:pt x="1674" y="51"/>
                    </a:lnTo>
                    <a:lnTo>
                      <a:pt x="1713" y="46"/>
                    </a:lnTo>
                    <a:lnTo>
                      <a:pt x="1751" y="41"/>
                    </a:lnTo>
                    <a:lnTo>
                      <a:pt x="1790" y="38"/>
                    </a:lnTo>
                    <a:lnTo>
                      <a:pt x="1829" y="35"/>
                    </a:lnTo>
                    <a:lnTo>
                      <a:pt x="1868" y="31"/>
                    </a:lnTo>
                    <a:lnTo>
                      <a:pt x="1906" y="28"/>
                    </a:lnTo>
                    <a:lnTo>
                      <a:pt x="1946" y="25"/>
                    </a:lnTo>
                    <a:lnTo>
                      <a:pt x="1985" y="23"/>
                    </a:lnTo>
                    <a:lnTo>
                      <a:pt x="2024" y="21"/>
                    </a:lnTo>
                    <a:lnTo>
                      <a:pt x="2063" y="18"/>
                    </a:lnTo>
                    <a:lnTo>
                      <a:pt x="2101" y="17"/>
                    </a:lnTo>
                    <a:lnTo>
                      <a:pt x="2140" y="16"/>
                    </a:lnTo>
                    <a:lnTo>
                      <a:pt x="2179" y="14"/>
                    </a:lnTo>
                    <a:lnTo>
                      <a:pt x="2219" y="13"/>
                    </a:lnTo>
                    <a:lnTo>
                      <a:pt x="2257" y="12"/>
                    </a:lnTo>
                    <a:lnTo>
                      <a:pt x="2296" y="10"/>
                    </a:lnTo>
                    <a:lnTo>
                      <a:pt x="2335" y="9"/>
                    </a:lnTo>
                    <a:lnTo>
                      <a:pt x="2374" y="9"/>
                    </a:lnTo>
                    <a:lnTo>
                      <a:pt x="2413" y="8"/>
                    </a:lnTo>
                    <a:lnTo>
                      <a:pt x="2451" y="7"/>
                    </a:lnTo>
                    <a:lnTo>
                      <a:pt x="2490" y="7"/>
                    </a:lnTo>
                    <a:lnTo>
                      <a:pt x="2529" y="6"/>
                    </a:lnTo>
                    <a:lnTo>
                      <a:pt x="2569" y="6"/>
                    </a:lnTo>
                    <a:lnTo>
                      <a:pt x="2607" y="5"/>
                    </a:lnTo>
                    <a:lnTo>
                      <a:pt x="2646" y="5"/>
                    </a:lnTo>
                    <a:lnTo>
                      <a:pt x="2685" y="5"/>
                    </a:lnTo>
                    <a:lnTo>
                      <a:pt x="2724" y="3"/>
                    </a:lnTo>
                    <a:lnTo>
                      <a:pt x="2763" y="3"/>
                    </a:lnTo>
                    <a:lnTo>
                      <a:pt x="2801" y="3"/>
                    </a:lnTo>
                    <a:lnTo>
                      <a:pt x="2840" y="2"/>
                    </a:lnTo>
                    <a:lnTo>
                      <a:pt x="2880" y="2"/>
                    </a:lnTo>
                    <a:lnTo>
                      <a:pt x="2919" y="2"/>
                    </a:lnTo>
                    <a:lnTo>
                      <a:pt x="2957" y="2"/>
                    </a:lnTo>
                    <a:lnTo>
                      <a:pt x="2996" y="2"/>
                    </a:lnTo>
                    <a:lnTo>
                      <a:pt x="3035" y="2"/>
                    </a:lnTo>
                    <a:lnTo>
                      <a:pt x="3074" y="2"/>
                    </a:lnTo>
                    <a:lnTo>
                      <a:pt x="3113" y="1"/>
                    </a:lnTo>
                    <a:lnTo>
                      <a:pt x="3151" y="1"/>
                    </a:lnTo>
                    <a:lnTo>
                      <a:pt x="3191" y="1"/>
                    </a:lnTo>
                    <a:lnTo>
                      <a:pt x="3230" y="1"/>
                    </a:lnTo>
                    <a:lnTo>
                      <a:pt x="3269" y="1"/>
                    </a:lnTo>
                    <a:lnTo>
                      <a:pt x="3307" y="1"/>
                    </a:lnTo>
                    <a:lnTo>
                      <a:pt x="3346" y="1"/>
                    </a:lnTo>
                    <a:lnTo>
                      <a:pt x="3385" y="1"/>
                    </a:lnTo>
                    <a:lnTo>
                      <a:pt x="3424" y="1"/>
                    </a:lnTo>
                    <a:lnTo>
                      <a:pt x="3463" y="1"/>
                    </a:lnTo>
                    <a:lnTo>
                      <a:pt x="3501" y="1"/>
                    </a:lnTo>
                    <a:lnTo>
                      <a:pt x="3541" y="1"/>
                    </a:lnTo>
                    <a:lnTo>
                      <a:pt x="3580" y="1"/>
                    </a:lnTo>
                    <a:lnTo>
                      <a:pt x="3619" y="1"/>
                    </a:lnTo>
                    <a:lnTo>
                      <a:pt x="3657" y="1"/>
                    </a:lnTo>
                    <a:lnTo>
                      <a:pt x="3696" y="1"/>
                    </a:lnTo>
                    <a:lnTo>
                      <a:pt x="3735" y="1"/>
                    </a:lnTo>
                    <a:lnTo>
                      <a:pt x="3774" y="0"/>
                    </a:lnTo>
                    <a:lnTo>
                      <a:pt x="3814" y="0"/>
                    </a:lnTo>
                    <a:lnTo>
                      <a:pt x="3852" y="0"/>
                    </a:lnTo>
                    <a:lnTo>
                      <a:pt x="3891" y="0"/>
                    </a:lnTo>
                    <a:lnTo>
                      <a:pt x="3930" y="0"/>
                    </a:lnTo>
                    <a:lnTo>
                      <a:pt x="3969" y="0"/>
                    </a:lnTo>
                    <a:lnTo>
                      <a:pt x="4007" y="0"/>
                    </a:lnTo>
                    <a:lnTo>
                      <a:pt x="4046" y="0"/>
                    </a:lnTo>
                    <a:lnTo>
                      <a:pt x="4085" y="0"/>
                    </a:lnTo>
                    <a:lnTo>
                      <a:pt x="4125" y="0"/>
                    </a:lnTo>
                    <a:lnTo>
                      <a:pt x="4164" y="0"/>
                    </a:lnTo>
                    <a:lnTo>
                      <a:pt x="4202" y="0"/>
                    </a:lnTo>
                    <a:lnTo>
                      <a:pt x="4241" y="0"/>
                    </a:lnTo>
                    <a:lnTo>
                      <a:pt x="4280" y="0"/>
                    </a:lnTo>
                    <a:lnTo>
                      <a:pt x="4319" y="0"/>
                    </a:lnTo>
                    <a:lnTo>
                      <a:pt x="4357" y="0"/>
                    </a:lnTo>
                    <a:lnTo>
                      <a:pt x="4396" y="0"/>
                    </a:lnTo>
                    <a:lnTo>
                      <a:pt x="4435" y="0"/>
                    </a:lnTo>
                    <a:lnTo>
                      <a:pt x="4475" y="0"/>
                    </a:lnTo>
                    <a:lnTo>
                      <a:pt x="4514" y="0"/>
                    </a:lnTo>
                    <a:lnTo>
                      <a:pt x="4552" y="0"/>
                    </a:lnTo>
                    <a:lnTo>
                      <a:pt x="4591" y="0"/>
                    </a:lnTo>
                    <a:lnTo>
                      <a:pt x="4630" y="0"/>
                    </a:lnTo>
                    <a:lnTo>
                      <a:pt x="4669" y="0"/>
                    </a:lnTo>
                    <a:lnTo>
                      <a:pt x="4707" y="0"/>
                    </a:lnTo>
                    <a:lnTo>
                      <a:pt x="4746" y="0"/>
                    </a:lnTo>
                    <a:lnTo>
                      <a:pt x="4786" y="0"/>
                    </a:lnTo>
                    <a:lnTo>
                      <a:pt x="4825" y="0"/>
                    </a:lnTo>
                    <a:lnTo>
                      <a:pt x="4864" y="0"/>
                    </a:lnTo>
                    <a:lnTo>
                      <a:pt x="4902" y="0"/>
                    </a:lnTo>
                    <a:lnTo>
                      <a:pt x="4941" y="0"/>
                    </a:lnTo>
                    <a:lnTo>
                      <a:pt x="4980" y="0"/>
                    </a:lnTo>
                    <a:lnTo>
                      <a:pt x="5019" y="0"/>
                    </a:lnTo>
                    <a:lnTo>
                      <a:pt x="5057" y="0"/>
                    </a:lnTo>
                    <a:lnTo>
                      <a:pt x="5097" y="0"/>
                    </a:lnTo>
                    <a:lnTo>
                      <a:pt x="5136" y="0"/>
                    </a:lnTo>
                    <a:lnTo>
                      <a:pt x="5175" y="0"/>
                    </a:lnTo>
                    <a:lnTo>
                      <a:pt x="5214" y="0"/>
                    </a:lnTo>
                    <a:lnTo>
                      <a:pt x="5252" y="0"/>
                    </a:lnTo>
                    <a:lnTo>
                      <a:pt x="5291" y="0"/>
                    </a:lnTo>
                    <a:lnTo>
                      <a:pt x="5330" y="0"/>
                    </a:lnTo>
                    <a:lnTo>
                      <a:pt x="5369" y="0"/>
                    </a:lnTo>
                    <a:lnTo>
                      <a:pt x="5407" y="0"/>
                    </a:lnTo>
                    <a:lnTo>
                      <a:pt x="5447" y="0"/>
                    </a:lnTo>
                    <a:lnTo>
                      <a:pt x="5486"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14" name="Line 114"/>
              <p:cNvSpPr>
                <a:spLocks noChangeShapeType="1"/>
              </p:cNvSpPr>
              <p:nvPr/>
            </p:nvSpPr>
            <p:spPr bwMode="auto">
              <a:xfrm>
                <a:off x="8210550" y="1825625"/>
                <a:ext cx="301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15" name="Oval 115"/>
              <p:cNvSpPr>
                <a:spLocks noChangeArrowheads="1"/>
              </p:cNvSpPr>
              <p:nvPr/>
            </p:nvSpPr>
            <p:spPr bwMode="auto">
              <a:xfrm>
                <a:off x="3816350" y="41227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6" name="Oval 116"/>
              <p:cNvSpPr>
                <a:spLocks noChangeArrowheads="1"/>
              </p:cNvSpPr>
              <p:nvPr/>
            </p:nvSpPr>
            <p:spPr bwMode="auto">
              <a:xfrm>
                <a:off x="4187825" y="2028825"/>
                <a:ext cx="79375"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7" name="Oval 117"/>
              <p:cNvSpPr>
                <a:spLocks noChangeArrowheads="1"/>
              </p:cNvSpPr>
              <p:nvPr/>
            </p:nvSpPr>
            <p:spPr bwMode="auto">
              <a:xfrm>
                <a:off x="4557713" y="1808163"/>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8" name="Oval 118"/>
              <p:cNvSpPr>
                <a:spLocks noChangeArrowheads="1"/>
              </p:cNvSpPr>
              <p:nvPr/>
            </p:nvSpPr>
            <p:spPr bwMode="auto">
              <a:xfrm>
                <a:off x="4929188" y="1787525"/>
                <a:ext cx="79375"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19" name="Oval 119"/>
              <p:cNvSpPr>
                <a:spLocks noChangeArrowheads="1"/>
              </p:cNvSpPr>
              <p:nvPr/>
            </p:nvSpPr>
            <p:spPr bwMode="auto">
              <a:xfrm>
                <a:off x="5299075"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0" name="Oval 120"/>
              <p:cNvSpPr>
                <a:spLocks noChangeArrowheads="1"/>
              </p:cNvSpPr>
              <p:nvPr/>
            </p:nvSpPr>
            <p:spPr bwMode="auto">
              <a:xfrm>
                <a:off x="5668963"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1" name="Oval 121"/>
              <p:cNvSpPr>
                <a:spLocks noChangeArrowheads="1"/>
              </p:cNvSpPr>
              <p:nvPr/>
            </p:nvSpPr>
            <p:spPr bwMode="auto">
              <a:xfrm>
                <a:off x="6040438"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2" name="Oval 122"/>
              <p:cNvSpPr>
                <a:spLocks noChangeArrowheads="1"/>
              </p:cNvSpPr>
              <p:nvPr/>
            </p:nvSpPr>
            <p:spPr bwMode="auto">
              <a:xfrm>
                <a:off x="6410325"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3" name="Oval 123"/>
              <p:cNvSpPr>
                <a:spLocks noChangeArrowheads="1"/>
              </p:cNvSpPr>
              <p:nvPr/>
            </p:nvSpPr>
            <p:spPr bwMode="auto">
              <a:xfrm>
                <a:off x="6780213"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4" name="Oval 124"/>
              <p:cNvSpPr>
                <a:spLocks noChangeArrowheads="1"/>
              </p:cNvSpPr>
              <p:nvPr/>
            </p:nvSpPr>
            <p:spPr bwMode="auto">
              <a:xfrm>
                <a:off x="7151688"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5" name="Oval 125"/>
              <p:cNvSpPr>
                <a:spLocks noChangeArrowheads="1"/>
              </p:cNvSpPr>
              <p:nvPr/>
            </p:nvSpPr>
            <p:spPr bwMode="auto">
              <a:xfrm>
                <a:off x="7521575"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6" name="Oval 126"/>
              <p:cNvSpPr>
                <a:spLocks noChangeArrowheads="1"/>
              </p:cNvSpPr>
              <p:nvPr/>
            </p:nvSpPr>
            <p:spPr bwMode="auto">
              <a:xfrm>
                <a:off x="7891463"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7" name="Freeform 127"/>
              <p:cNvSpPr>
                <a:spLocks/>
              </p:cNvSpPr>
              <p:nvPr/>
            </p:nvSpPr>
            <p:spPr bwMode="auto">
              <a:xfrm>
                <a:off x="3856038" y="1825625"/>
                <a:ext cx="4354513" cy="2336800"/>
              </a:xfrm>
              <a:custGeom>
                <a:avLst/>
                <a:gdLst>
                  <a:gd name="T0" fmla="*/ 79 w 5486"/>
                  <a:gd name="T1" fmla="*/ 2169 h 2945"/>
                  <a:gd name="T2" fmla="*/ 195 w 5486"/>
                  <a:gd name="T3" fmla="*/ 1237 h 2945"/>
                  <a:gd name="T4" fmla="*/ 313 w 5486"/>
                  <a:gd name="T5" fmla="*/ 682 h 2945"/>
                  <a:gd name="T6" fmla="*/ 429 w 5486"/>
                  <a:gd name="T7" fmla="*/ 374 h 2945"/>
                  <a:gd name="T8" fmla="*/ 545 w 5486"/>
                  <a:gd name="T9" fmla="*/ 206 h 2945"/>
                  <a:gd name="T10" fmla="*/ 663 w 5486"/>
                  <a:gd name="T11" fmla="*/ 113 h 2945"/>
                  <a:gd name="T12" fmla="*/ 779 w 5486"/>
                  <a:gd name="T13" fmla="*/ 62 h 2945"/>
                  <a:gd name="T14" fmla="*/ 895 w 5486"/>
                  <a:gd name="T15" fmla="*/ 35 h 2945"/>
                  <a:gd name="T16" fmla="*/ 1013 w 5486"/>
                  <a:gd name="T17" fmla="*/ 18 h 2945"/>
                  <a:gd name="T18" fmla="*/ 1129 w 5486"/>
                  <a:gd name="T19" fmla="*/ 10 h 2945"/>
                  <a:gd name="T20" fmla="*/ 1245 w 5486"/>
                  <a:gd name="T21" fmla="*/ 6 h 2945"/>
                  <a:gd name="T22" fmla="*/ 1363 w 5486"/>
                  <a:gd name="T23" fmla="*/ 3 h 2945"/>
                  <a:gd name="T24" fmla="*/ 1479 w 5486"/>
                  <a:gd name="T25" fmla="*/ 2 h 2945"/>
                  <a:gd name="T26" fmla="*/ 1595 w 5486"/>
                  <a:gd name="T27" fmla="*/ 1 h 2945"/>
                  <a:gd name="T28" fmla="*/ 1713 w 5486"/>
                  <a:gd name="T29" fmla="*/ 1 h 2945"/>
                  <a:gd name="T30" fmla="*/ 1829 w 5486"/>
                  <a:gd name="T31" fmla="*/ 1 h 2945"/>
                  <a:gd name="T32" fmla="*/ 1946 w 5486"/>
                  <a:gd name="T33" fmla="*/ 0 h 2945"/>
                  <a:gd name="T34" fmla="*/ 2063 w 5486"/>
                  <a:gd name="T35" fmla="*/ 0 h 2945"/>
                  <a:gd name="T36" fmla="*/ 2179 w 5486"/>
                  <a:gd name="T37" fmla="*/ 0 h 2945"/>
                  <a:gd name="T38" fmla="*/ 2296 w 5486"/>
                  <a:gd name="T39" fmla="*/ 0 h 2945"/>
                  <a:gd name="T40" fmla="*/ 2413 w 5486"/>
                  <a:gd name="T41" fmla="*/ 0 h 2945"/>
                  <a:gd name="T42" fmla="*/ 2529 w 5486"/>
                  <a:gd name="T43" fmla="*/ 0 h 2945"/>
                  <a:gd name="T44" fmla="*/ 2646 w 5486"/>
                  <a:gd name="T45" fmla="*/ 0 h 2945"/>
                  <a:gd name="T46" fmla="*/ 2763 w 5486"/>
                  <a:gd name="T47" fmla="*/ 0 h 2945"/>
                  <a:gd name="T48" fmla="*/ 2880 w 5486"/>
                  <a:gd name="T49" fmla="*/ 0 h 2945"/>
                  <a:gd name="T50" fmla="*/ 2996 w 5486"/>
                  <a:gd name="T51" fmla="*/ 0 h 2945"/>
                  <a:gd name="T52" fmla="*/ 3113 w 5486"/>
                  <a:gd name="T53" fmla="*/ 0 h 2945"/>
                  <a:gd name="T54" fmla="*/ 3230 w 5486"/>
                  <a:gd name="T55" fmla="*/ 0 h 2945"/>
                  <a:gd name="T56" fmla="*/ 3346 w 5486"/>
                  <a:gd name="T57" fmla="*/ 0 h 2945"/>
                  <a:gd name="T58" fmla="*/ 3463 w 5486"/>
                  <a:gd name="T59" fmla="*/ 0 h 2945"/>
                  <a:gd name="T60" fmla="*/ 3580 w 5486"/>
                  <a:gd name="T61" fmla="*/ 0 h 2945"/>
                  <a:gd name="T62" fmla="*/ 3696 w 5486"/>
                  <a:gd name="T63" fmla="*/ 0 h 2945"/>
                  <a:gd name="T64" fmla="*/ 3814 w 5486"/>
                  <a:gd name="T65" fmla="*/ 0 h 2945"/>
                  <a:gd name="T66" fmla="*/ 3930 w 5486"/>
                  <a:gd name="T67" fmla="*/ 0 h 2945"/>
                  <a:gd name="T68" fmla="*/ 4046 w 5486"/>
                  <a:gd name="T69" fmla="*/ 0 h 2945"/>
                  <a:gd name="T70" fmla="*/ 4164 w 5486"/>
                  <a:gd name="T71" fmla="*/ 0 h 2945"/>
                  <a:gd name="T72" fmla="*/ 4280 w 5486"/>
                  <a:gd name="T73" fmla="*/ 0 h 2945"/>
                  <a:gd name="T74" fmla="*/ 4396 w 5486"/>
                  <a:gd name="T75" fmla="*/ 0 h 2945"/>
                  <a:gd name="T76" fmla="*/ 4514 w 5486"/>
                  <a:gd name="T77" fmla="*/ 0 h 2945"/>
                  <a:gd name="T78" fmla="*/ 4630 w 5486"/>
                  <a:gd name="T79" fmla="*/ 0 h 2945"/>
                  <a:gd name="T80" fmla="*/ 4746 w 5486"/>
                  <a:gd name="T81" fmla="*/ 0 h 2945"/>
                  <a:gd name="T82" fmla="*/ 4864 w 5486"/>
                  <a:gd name="T83" fmla="*/ 0 h 2945"/>
                  <a:gd name="T84" fmla="*/ 4980 w 5486"/>
                  <a:gd name="T85" fmla="*/ 0 h 2945"/>
                  <a:gd name="T86" fmla="*/ 5097 w 5486"/>
                  <a:gd name="T87" fmla="*/ 0 h 2945"/>
                  <a:gd name="T88" fmla="*/ 5214 w 5486"/>
                  <a:gd name="T89" fmla="*/ 0 h 2945"/>
                  <a:gd name="T90" fmla="*/ 5330 w 5486"/>
                  <a:gd name="T91" fmla="*/ 0 h 2945"/>
                  <a:gd name="T92" fmla="*/ 5447 w 5486"/>
                  <a:gd name="T93" fmla="*/ 0 h 2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2945">
                    <a:moveTo>
                      <a:pt x="0" y="2945"/>
                    </a:moveTo>
                    <a:lnTo>
                      <a:pt x="40" y="2554"/>
                    </a:lnTo>
                    <a:lnTo>
                      <a:pt x="79" y="2169"/>
                    </a:lnTo>
                    <a:lnTo>
                      <a:pt x="118" y="1813"/>
                    </a:lnTo>
                    <a:lnTo>
                      <a:pt x="156" y="1501"/>
                    </a:lnTo>
                    <a:lnTo>
                      <a:pt x="195" y="1237"/>
                    </a:lnTo>
                    <a:lnTo>
                      <a:pt x="234" y="1016"/>
                    </a:lnTo>
                    <a:lnTo>
                      <a:pt x="273" y="833"/>
                    </a:lnTo>
                    <a:lnTo>
                      <a:pt x="313" y="682"/>
                    </a:lnTo>
                    <a:lnTo>
                      <a:pt x="351" y="559"/>
                    </a:lnTo>
                    <a:lnTo>
                      <a:pt x="390" y="457"/>
                    </a:lnTo>
                    <a:lnTo>
                      <a:pt x="429" y="374"/>
                    </a:lnTo>
                    <a:lnTo>
                      <a:pt x="468" y="306"/>
                    </a:lnTo>
                    <a:lnTo>
                      <a:pt x="506" y="251"/>
                    </a:lnTo>
                    <a:lnTo>
                      <a:pt x="545" y="206"/>
                    </a:lnTo>
                    <a:lnTo>
                      <a:pt x="584" y="168"/>
                    </a:lnTo>
                    <a:lnTo>
                      <a:pt x="624" y="138"/>
                    </a:lnTo>
                    <a:lnTo>
                      <a:pt x="663" y="113"/>
                    </a:lnTo>
                    <a:lnTo>
                      <a:pt x="701" y="92"/>
                    </a:lnTo>
                    <a:lnTo>
                      <a:pt x="740" y="76"/>
                    </a:lnTo>
                    <a:lnTo>
                      <a:pt x="779" y="62"/>
                    </a:lnTo>
                    <a:lnTo>
                      <a:pt x="818" y="51"/>
                    </a:lnTo>
                    <a:lnTo>
                      <a:pt x="856" y="41"/>
                    </a:lnTo>
                    <a:lnTo>
                      <a:pt x="895" y="35"/>
                    </a:lnTo>
                    <a:lnTo>
                      <a:pt x="934" y="28"/>
                    </a:lnTo>
                    <a:lnTo>
                      <a:pt x="974" y="23"/>
                    </a:lnTo>
                    <a:lnTo>
                      <a:pt x="1013" y="18"/>
                    </a:lnTo>
                    <a:lnTo>
                      <a:pt x="1051" y="16"/>
                    </a:lnTo>
                    <a:lnTo>
                      <a:pt x="1090" y="13"/>
                    </a:lnTo>
                    <a:lnTo>
                      <a:pt x="1129" y="10"/>
                    </a:lnTo>
                    <a:lnTo>
                      <a:pt x="1168" y="9"/>
                    </a:lnTo>
                    <a:lnTo>
                      <a:pt x="1206" y="7"/>
                    </a:lnTo>
                    <a:lnTo>
                      <a:pt x="1245" y="6"/>
                    </a:lnTo>
                    <a:lnTo>
                      <a:pt x="1285" y="5"/>
                    </a:lnTo>
                    <a:lnTo>
                      <a:pt x="1324" y="5"/>
                    </a:lnTo>
                    <a:lnTo>
                      <a:pt x="1363" y="3"/>
                    </a:lnTo>
                    <a:lnTo>
                      <a:pt x="1401" y="2"/>
                    </a:lnTo>
                    <a:lnTo>
                      <a:pt x="1440" y="2"/>
                    </a:lnTo>
                    <a:lnTo>
                      <a:pt x="1479" y="2"/>
                    </a:lnTo>
                    <a:lnTo>
                      <a:pt x="1518" y="2"/>
                    </a:lnTo>
                    <a:lnTo>
                      <a:pt x="1556" y="1"/>
                    </a:lnTo>
                    <a:lnTo>
                      <a:pt x="1595" y="1"/>
                    </a:lnTo>
                    <a:lnTo>
                      <a:pt x="1635" y="1"/>
                    </a:lnTo>
                    <a:lnTo>
                      <a:pt x="1674" y="1"/>
                    </a:lnTo>
                    <a:lnTo>
                      <a:pt x="1713" y="1"/>
                    </a:lnTo>
                    <a:lnTo>
                      <a:pt x="1751" y="1"/>
                    </a:lnTo>
                    <a:lnTo>
                      <a:pt x="1790" y="1"/>
                    </a:lnTo>
                    <a:lnTo>
                      <a:pt x="1829" y="1"/>
                    </a:lnTo>
                    <a:lnTo>
                      <a:pt x="1868" y="0"/>
                    </a:lnTo>
                    <a:lnTo>
                      <a:pt x="1906" y="0"/>
                    </a:lnTo>
                    <a:lnTo>
                      <a:pt x="1946" y="0"/>
                    </a:lnTo>
                    <a:lnTo>
                      <a:pt x="1985" y="0"/>
                    </a:lnTo>
                    <a:lnTo>
                      <a:pt x="2024" y="0"/>
                    </a:lnTo>
                    <a:lnTo>
                      <a:pt x="2063" y="0"/>
                    </a:lnTo>
                    <a:lnTo>
                      <a:pt x="2101" y="0"/>
                    </a:lnTo>
                    <a:lnTo>
                      <a:pt x="2140" y="0"/>
                    </a:lnTo>
                    <a:lnTo>
                      <a:pt x="2179" y="0"/>
                    </a:lnTo>
                    <a:lnTo>
                      <a:pt x="2219" y="0"/>
                    </a:lnTo>
                    <a:lnTo>
                      <a:pt x="2257" y="0"/>
                    </a:lnTo>
                    <a:lnTo>
                      <a:pt x="2296" y="0"/>
                    </a:lnTo>
                    <a:lnTo>
                      <a:pt x="2335" y="0"/>
                    </a:lnTo>
                    <a:lnTo>
                      <a:pt x="2374" y="0"/>
                    </a:lnTo>
                    <a:lnTo>
                      <a:pt x="2413" y="0"/>
                    </a:lnTo>
                    <a:lnTo>
                      <a:pt x="2451" y="0"/>
                    </a:lnTo>
                    <a:lnTo>
                      <a:pt x="2490" y="0"/>
                    </a:lnTo>
                    <a:lnTo>
                      <a:pt x="2529" y="0"/>
                    </a:lnTo>
                    <a:lnTo>
                      <a:pt x="2569" y="0"/>
                    </a:lnTo>
                    <a:lnTo>
                      <a:pt x="2607" y="0"/>
                    </a:lnTo>
                    <a:lnTo>
                      <a:pt x="2646" y="0"/>
                    </a:lnTo>
                    <a:lnTo>
                      <a:pt x="2685" y="0"/>
                    </a:lnTo>
                    <a:lnTo>
                      <a:pt x="2724" y="0"/>
                    </a:lnTo>
                    <a:lnTo>
                      <a:pt x="2763" y="0"/>
                    </a:lnTo>
                    <a:lnTo>
                      <a:pt x="2801" y="0"/>
                    </a:lnTo>
                    <a:lnTo>
                      <a:pt x="2840" y="0"/>
                    </a:lnTo>
                    <a:lnTo>
                      <a:pt x="2880" y="0"/>
                    </a:lnTo>
                    <a:lnTo>
                      <a:pt x="2919" y="0"/>
                    </a:lnTo>
                    <a:lnTo>
                      <a:pt x="2957" y="0"/>
                    </a:lnTo>
                    <a:lnTo>
                      <a:pt x="2996" y="0"/>
                    </a:lnTo>
                    <a:lnTo>
                      <a:pt x="3035" y="0"/>
                    </a:lnTo>
                    <a:lnTo>
                      <a:pt x="3074" y="0"/>
                    </a:lnTo>
                    <a:lnTo>
                      <a:pt x="3113" y="0"/>
                    </a:lnTo>
                    <a:lnTo>
                      <a:pt x="3151" y="0"/>
                    </a:lnTo>
                    <a:lnTo>
                      <a:pt x="3191" y="0"/>
                    </a:lnTo>
                    <a:lnTo>
                      <a:pt x="3230" y="0"/>
                    </a:lnTo>
                    <a:lnTo>
                      <a:pt x="3269" y="0"/>
                    </a:lnTo>
                    <a:lnTo>
                      <a:pt x="3307" y="0"/>
                    </a:lnTo>
                    <a:lnTo>
                      <a:pt x="3346" y="0"/>
                    </a:lnTo>
                    <a:lnTo>
                      <a:pt x="3385" y="0"/>
                    </a:lnTo>
                    <a:lnTo>
                      <a:pt x="3424" y="0"/>
                    </a:lnTo>
                    <a:lnTo>
                      <a:pt x="3463" y="0"/>
                    </a:lnTo>
                    <a:lnTo>
                      <a:pt x="3501" y="0"/>
                    </a:lnTo>
                    <a:lnTo>
                      <a:pt x="3541" y="0"/>
                    </a:lnTo>
                    <a:lnTo>
                      <a:pt x="3580" y="0"/>
                    </a:lnTo>
                    <a:lnTo>
                      <a:pt x="3619" y="0"/>
                    </a:lnTo>
                    <a:lnTo>
                      <a:pt x="3657" y="0"/>
                    </a:lnTo>
                    <a:lnTo>
                      <a:pt x="3696" y="0"/>
                    </a:lnTo>
                    <a:lnTo>
                      <a:pt x="3735" y="0"/>
                    </a:lnTo>
                    <a:lnTo>
                      <a:pt x="3774" y="0"/>
                    </a:lnTo>
                    <a:lnTo>
                      <a:pt x="3814" y="0"/>
                    </a:lnTo>
                    <a:lnTo>
                      <a:pt x="3852" y="0"/>
                    </a:lnTo>
                    <a:lnTo>
                      <a:pt x="3891" y="0"/>
                    </a:lnTo>
                    <a:lnTo>
                      <a:pt x="3930" y="0"/>
                    </a:lnTo>
                    <a:lnTo>
                      <a:pt x="3969" y="0"/>
                    </a:lnTo>
                    <a:lnTo>
                      <a:pt x="4007" y="0"/>
                    </a:lnTo>
                    <a:lnTo>
                      <a:pt x="4046" y="0"/>
                    </a:lnTo>
                    <a:lnTo>
                      <a:pt x="4085" y="0"/>
                    </a:lnTo>
                    <a:lnTo>
                      <a:pt x="4125" y="0"/>
                    </a:lnTo>
                    <a:lnTo>
                      <a:pt x="4164" y="0"/>
                    </a:lnTo>
                    <a:lnTo>
                      <a:pt x="4202" y="0"/>
                    </a:lnTo>
                    <a:lnTo>
                      <a:pt x="4241" y="0"/>
                    </a:lnTo>
                    <a:lnTo>
                      <a:pt x="4280" y="0"/>
                    </a:lnTo>
                    <a:lnTo>
                      <a:pt x="4319" y="0"/>
                    </a:lnTo>
                    <a:lnTo>
                      <a:pt x="4357" y="0"/>
                    </a:lnTo>
                    <a:lnTo>
                      <a:pt x="4396" y="0"/>
                    </a:lnTo>
                    <a:lnTo>
                      <a:pt x="4435" y="0"/>
                    </a:lnTo>
                    <a:lnTo>
                      <a:pt x="4475" y="0"/>
                    </a:lnTo>
                    <a:lnTo>
                      <a:pt x="4514" y="0"/>
                    </a:lnTo>
                    <a:lnTo>
                      <a:pt x="4552" y="0"/>
                    </a:lnTo>
                    <a:lnTo>
                      <a:pt x="4591" y="0"/>
                    </a:lnTo>
                    <a:lnTo>
                      <a:pt x="4630" y="0"/>
                    </a:lnTo>
                    <a:lnTo>
                      <a:pt x="4669" y="0"/>
                    </a:lnTo>
                    <a:lnTo>
                      <a:pt x="4707" y="0"/>
                    </a:lnTo>
                    <a:lnTo>
                      <a:pt x="4746" y="0"/>
                    </a:lnTo>
                    <a:lnTo>
                      <a:pt x="4786" y="0"/>
                    </a:lnTo>
                    <a:lnTo>
                      <a:pt x="4825" y="0"/>
                    </a:lnTo>
                    <a:lnTo>
                      <a:pt x="4864" y="0"/>
                    </a:lnTo>
                    <a:lnTo>
                      <a:pt x="4902" y="0"/>
                    </a:lnTo>
                    <a:lnTo>
                      <a:pt x="4941" y="0"/>
                    </a:lnTo>
                    <a:lnTo>
                      <a:pt x="4980" y="0"/>
                    </a:lnTo>
                    <a:lnTo>
                      <a:pt x="5019" y="0"/>
                    </a:lnTo>
                    <a:lnTo>
                      <a:pt x="5057" y="0"/>
                    </a:lnTo>
                    <a:lnTo>
                      <a:pt x="5097" y="0"/>
                    </a:lnTo>
                    <a:lnTo>
                      <a:pt x="5136" y="0"/>
                    </a:lnTo>
                    <a:lnTo>
                      <a:pt x="5175" y="0"/>
                    </a:lnTo>
                    <a:lnTo>
                      <a:pt x="5214" y="0"/>
                    </a:lnTo>
                    <a:lnTo>
                      <a:pt x="5252" y="0"/>
                    </a:lnTo>
                    <a:lnTo>
                      <a:pt x="5291" y="0"/>
                    </a:lnTo>
                    <a:lnTo>
                      <a:pt x="5330" y="0"/>
                    </a:lnTo>
                    <a:lnTo>
                      <a:pt x="5369" y="0"/>
                    </a:lnTo>
                    <a:lnTo>
                      <a:pt x="5407" y="0"/>
                    </a:lnTo>
                    <a:lnTo>
                      <a:pt x="5447" y="0"/>
                    </a:lnTo>
                    <a:lnTo>
                      <a:pt x="5486" y="0"/>
                    </a:lnTo>
                  </a:path>
                </a:pathLst>
              </a:custGeom>
              <a:noFill/>
              <a:ln w="26988">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28" name="Freeform 128"/>
              <p:cNvSpPr>
                <a:spLocks/>
              </p:cNvSpPr>
              <p:nvPr/>
            </p:nvSpPr>
            <p:spPr bwMode="auto">
              <a:xfrm>
                <a:off x="8210550" y="1825625"/>
                <a:ext cx="61913" cy="0"/>
              </a:xfrm>
              <a:custGeom>
                <a:avLst/>
                <a:gdLst>
                  <a:gd name="T0" fmla="*/ 0 w 78"/>
                  <a:gd name="T1" fmla="*/ 39 w 78"/>
                  <a:gd name="T2" fmla="*/ 78 w 78"/>
                </a:gdLst>
                <a:ahLst/>
                <a:cxnLst>
                  <a:cxn ang="0">
                    <a:pos x="T0" y="0"/>
                  </a:cxn>
                  <a:cxn ang="0">
                    <a:pos x="T1" y="0"/>
                  </a:cxn>
                  <a:cxn ang="0">
                    <a:pos x="T2" y="0"/>
                  </a:cxn>
                </a:cxnLst>
                <a:rect l="0" t="0" r="r" b="b"/>
                <a:pathLst>
                  <a:path w="78">
                    <a:moveTo>
                      <a:pt x="0" y="0"/>
                    </a:moveTo>
                    <a:lnTo>
                      <a:pt x="39" y="0"/>
                    </a:lnTo>
                    <a:lnTo>
                      <a:pt x="78" y="0"/>
                    </a:lnTo>
                  </a:path>
                </a:pathLst>
              </a:custGeom>
              <a:noFill/>
              <a:ln w="26988">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29" name="Oval 129"/>
              <p:cNvSpPr>
                <a:spLocks noChangeArrowheads="1"/>
              </p:cNvSpPr>
              <p:nvPr/>
            </p:nvSpPr>
            <p:spPr bwMode="auto">
              <a:xfrm>
                <a:off x="3816350" y="3022600"/>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0" name="Oval 130"/>
              <p:cNvSpPr>
                <a:spLocks noChangeArrowheads="1"/>
              </p:cNvSpPr>
              <p:nvPr/>
            </p:nvSpPr>
            <p:spPr bwMode="auto">
              <a:xfrm>
                <a:off x="4187825" y="1790700"/>
                <a:ext cx="79375"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1" name="Oval 131"/>
              <p:cNvSpPr>
                <a:spLocks noChangeArrowheads="1"/>
              </p:cNvSpPr>
              <p:nvPr/>
            </p:nvSpPr>
            <p:spPr bwMode="auto">
              <a:xfrm>
                <a:off x="4557713"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2" name="Oval 132"/>
              <p:cNvSpPr>
                <a:spLocks noChangeArrowheads="1"/>
              </p:cNvSpPr>
              <p:nvPr/>
            </p:nvSpPr>
            <p:spPr bwMode="auto">
              <a:xfrm>
                <a:off x="4929188" y="1785938"/>
                <a:ext cx="79375"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3" name="Oval 133"/>
              <p:cNvSpPr>
                <a:spLocks noChangeArrowheads="1"/>
              </p:cNvSpPr>
              <p:nvPr/>
            </p:nvSpPr>
            <p:spPr bwMode="auto">
              <a:xfrm>
                <a:off x="5299075"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4" name="Oval 134"/>
              <p:cNvSpPr>
                <a:spLocks noChangeArrowheads="1"/>
              </p:cNvSpPr>
              <p:nvPr/>
            </p:nvSpPr>
            <p:spPr bwMode="auto">
              <a:xfrm>
                <a:off x="5668963"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5" name="Oval 135"/>
              <p:cNvSpPr>
                <a:spLocks noChangeArrowheads="1"/>
              </p:cNvSpPr>
              <p:nvPr/>
            </p:nvSpPr>
            <p:spPr bwMode="auto">
              <a:xfrm>
                <a:off x="6040438"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6" name="Oval 136"/>
              <p:cNvSpPr>
                <a:spLocks noChangeArrowheads="1"/>
              </p:cNvSpPr>
              <p:nvPr/>
            </p:nvSpPr>
            <p:spPr bwMode="auto">
              <a:xfrm>
                <a:off x="6410325"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7" name="Oval 137"/>
              <p:cNvSpPr>
                <a:spLocks noChangeArrowheads="1"/>
              </p:cNvSpPr>
              <p:nvPr/>
            </p:nvSpPr>
            <p:spPr bwMode="auto">
              <a:xfrm>
                <a:off x="6780213"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8" name="Oval 138"/>
              <p:cNvSpPr>
                <a:spLocks noChangeArrowheads="1"/>
              </p:cNvSpPr>
              <p:nvPr/>
            </p:nvSpPr>
            <p:spPr bwMode="auto">
              <a:xfrm>
                <a:off x="7151688"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39" name="Oval 139"/>
              <p:cNvSpPr>
                <a:spLocks noChangeArrowheads="1"/>
              </p:cNvSpPr>
              <p:nvPr/>
            </p:nvSpPr>
            <p:spPr bwMode="auto">
              <a:xfrm>
                <a:off x="7521575"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40" name="Oval 140"/>
              <p:cNvSpPr>
                <a:spLocks noChangeArrowheads="1"/>
              </p:cNvSpPr>
              <p:nvPr/>
            </p:nvSpPr>
            <p:spPr bwMode="auto">
              <a:xfrm>
                <a:off x="7891463"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41" name="Freeform 141"/>
              <p:cNvSpPr>
                <a:spLocks/>
              </p:cNvSpPr>
              <p:nvPr/>
            </p:nvSpPr>
            <p:spPr bwMode="auto">
              <a:xfrm>
                <a:off x="3856038" y="1825625"/>
                <a:ext cx="4354513" cy="1236663"/>
              </a:xfrm>
              <a:custGeom>
                <a:avLst/>
                <a:gdLst>
                  <a:gd name="T0" fmla="*/ 79 w 5486"/>
                  <a:gd name="T1" fmla="*/ 753 h 1558"/>
                  <a:gd name="T2" fmla="*/ 195 w 5486"/>
                  <a:gd name="T3" fmla="*/ 196 h 1558"/>
                  <a:gd name="T4" fmla="*/ 313 w 5486"/>
                  <a:gd name="T5" fmla="*/ 46 h 1558"/>
                  <a:gd name="T6" fmla="*/ 429 w 5486"/>
                  <a:gd name="T7" fmla="*/ 10 h 1558"/>
                  <a:gd name="T8" fmla="*/ 545 w 5486"/>
                  <a:gd name="T9" fmla="*/ 2 h 1558"/>
                  <a:gd name="T10" fmla="*/ 663 w 5486"/>
                  <a:gd name="T11" fmla="*/ 1 h 1558"/>
                  <a:gd name="T12" fmla="*/ 779 w 5486"/>
                  <a:gd name="T13" fmla="*/ 0 h 1558"/>
                  <a:gd name="T14" fmla="*/ 895 w 5486"/>
                  <a:gd name="T15" fmla="*/ 0 h 1558"/>
                  <a:gd name="T16" fmla="*/ 1013 w 5486"/>
                  <a:gd name="T17" fmla="*/ 0 h 1558"/>
                  <a:gd name="T18" fmla="*/ 1129 w 5486"/>
                  <a:gd name="T19" fmla="*/ 0 h 1558"/>
                  <a:gd name="T20" fmla="*/ 1245 w 5486"/>
                  <a:gd name="T21" fmla="*/ 0 h 1558"/>
                  <a:gd name="T22" fmla="*/ 1363 w 5486"/>
                  <a:gd name="T23" fmla="*/ 0 h 1558"/>
                  <a:gd name="T24" fmla="*/ 1479 w 5486"/>
                  <a:gd name="T25" fmla="*/ 0 h 1558"/>
                  <a:gd name="T26" fmla="*/ 1595 w 5486"/>
                  <a:gd name="T27" fmla="*/ 0 h 1558"/>
                  <a:gd name="T28" fmla="*/ 1713 w 5486"/>
                  <a:gd name="T29" fmla="*/ 0 h 1558"/>
                  <a:gd name="T30" fmla="*/ 1829 w 5486"/>
                  <a:gd name="T31" fmla="*/ 0 h 1558"/>
                  <a:gd name="T32" fmla="*/ 1946 w 5486"/>
                  <a:gd name="T33" fmla="*/ 0 h 1558"/>
                  <a:gd name="T34" fmla="*/ 2063 w 5486"/>
                  <a:gd name="T35" fmla="*/ 0 h 1558"/>
                  <a:gd name="T36" fmla="*/ 2179 w 5486"/>
                  <a:gd name="T37" fmla="*/ 0 h 1558"/>
                  <a:gd name="T38" fmla="*/ 2296 w 5486"/>
                  <a:gd name="T39" fmla="*/ 0 h 1558"/>
                  <a:gd name="T40" fmla="*/ 2413 w 5486"/>
                  <a:gd name="T41" fmla="*/ 0 h 1558"/>
                  <a:gd name="T42" fmla="*/ 2529 w 5486"/>
                  <a:gd name="T43" fmla="*/ 0 h 1558"/>
                  <a:gd name="T44" fmla="*/ 2646 w 5486"/>
                  <a:gd name="T45" fmla="*/ 0 h 1558"/>
                  <a:gd name="T46" fmla="*/ 2763 w 5486"/>
                  <a:gd name="T47" fmla="*/ 0 h 1558"/>
                  <a:gd name="T48" fmla="*/ 2880 w 5486"/>
                  <a:gd name="T49" fmla="*/ 0 h 1558"/>
                  <a:gd name="T50" fmla="*/ 2996 w 5486"/>
                  <a:gd name="T51" fmla="*/ 0 h 1558"/>
                  <a:gd name="T52" fmla="*/ 3113 w 5486"/>
                  <a:gd name="T53" fmla="*/ 0 h 1558"/>
                  <a:gd name="T54" fmla="*/ 3230 w 5486"/>
                  <a:gd name="T55" fmla="*/ 0 h 1558"/>
                  <a:gd name="T56" fmla="*/ 3346 w 5486"/>
                  <a:gd name="T57" fmla="*/ 0 h 1558"/>
                  <a:gd name="T58" fmla="*/ 3463 w 5486"/>
                  <a:gd name="T59" fmla="*/ 0 h 1558"/>
                  <a:gd name="T60" fmla="*/ 3580 w 5486"/>
                  <a:gd name="T61" fmla="*/ 0 h 1558"/>
                  <a:gd name="T62" fmla="*/ 3696 w 5486"/>
                  <a:gd name="T63" fmla="*/ 0 h 1558"/>
                  <a:gd name="T64" fmla="*/ 3814 w 5486"/>
                  <a:gd name="T65" fmla="*/ 0 h 1558"/>
                  <a:gd name="T66" fmla="*/ 3930 w 5486"/>
                  <a:gd name="T67" fmla="*/ 0 h 1558"/>
                  <a:gd name="T68" fmla="*/ 4046 w 5486"/>
                  <a:gd name="T69" fmla="*/ 0 h 1558"/>
                  <a:gd name="T70" fmla="*/ 4164 w 5486"/>
                  <a:gd name="T71" fmla="*/ 0 h 1558"/>
                  <a:gd name="T72" fmla="*/ 4280 w 5486"/>
                  <a:gd name="T73" fmla="*/ 0 h 1558"/>
                  <a:gd name="T74" fmla="*/ 4396 w 5486"/>
                  <a:gd name="T75" fmla="*/ 0 h 1558"/>
                  <a:gd name="T76" fmla="*/ 4514 w 5486"/>
                  <a:gd name="T77" fmla="*/ 0 h 1558"/>
                  <a:gd name="T78" fmla="*/ 4630 w 5486"/>
                  <a:gd name="T79" fmla="*/ 0 h 1558"/>
                  <a:gd name="T80" fmla="*/ 4746 w 5486"/>
                  <a:gd name="T81" fmla="*/ 0 h 1558"/>
                  <a:gd name="T82" fmla="*/ 4864 w 5486"/>
                  <a:gd name="T83" fmla="*/ 0 h 1558"/>
                  <a:gd name="T84" fmla="*/ 4980 w 5486"/>
                  <a:gd name="T85" fmla="*/ 0 h 1558"/>
                  <a:gd name="T86" fmla="*/ 5097 w 5486"/>
                  <a:gd name="T87" fmla="*/ 0 h 1558"/>
                  <a:gd name="T88" fmla="*/ 5214 w 5486"/>
                  <a:gd name="T89" fmla="*/ 0 h 1558"/>
                  <a:gd name="T90" fmla="*/ 5330 w 5486"/>
                  <a:gd name="T91" fmla="*/ 0 h 1558"/>
                  <a:gd name="T92" fmla="*/ 5447 w 5486"/>
                  <a:gd name="T93" fmla="*/ 0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1558">
                    <a:moveTo>
                      <a:pt x="0" y="1558"/>
                    </a:moveTo>
                    <a:lnTo>
                      <a:pt x="40" y="1110"/>
                    </a:lnTo>
                    <a:lnTo>
                      <a:pt x="79" y="753"/>
                    </a:lnTo>
                    <a:lnTo>
                      <a:pt x="118" y="493"/>
                    </a:lnTo>
                    <a:lnTo>
                      <a:pt x="156" y="313"/>
                    </a:lnTo>
                    <a:lnTo>
                      <a:pt x="195" y="196"/>
                    </a:lnTo>
                    <a:lnTo>
                      <a:pt x="234" y="121"/>
                    </a:lnTo>
                    <a:lnTo>
                      <a:pt x="273" y="75"/>
                    </a:lnTo>
                    <a:lnTo>
                      <a:pt x="313" y="46"/>
                    </a:lnTo>
                    <a:lnTo>
                      <a:pt x="351" y="28"/>
                    </a:lnTo>
                    <a:lnTo>
                      <a:pt x="390" y="17"/>
                    </a:lnTo>
                    <a:lnTo>
                      <a:pt x="429" y="10"/>
                    </a:lnTo>
                    <a:lnTo>
                      <a:pt x="468" y="7"/>
                    </a:lnTo>
                    <a:lnTo>
                      <a:pt x="506" y="5"/>
                    </a:lnTo>
                    <a:lnTo>
                      <a:pt x="545" y="2"/>
                    </a:lnTo>
                    <a:lnTo>
                      <a:pt x="584" y="2"/>
                    </a:lnTo>
                    <a:lnTo>
                      <a:pt x="624" y="1"/>
                    </a:lnTo>
                    <a:lnTo>
                      <a:pt x="663" y="1"/>
                    </a:lnTo>
                    <a:lnTo>
                      <a:pt x="701" y="1"/>
                    </a:lnTo>
                    <a:lnTo>
                      <a:pt x="740" y="0"/>
                    </a:lnTo>
                    <a:lnTo>
                      <a:pt x="779" y="0"/>
                    </a:lnTo>
                    <a:lnTo>
                      <a:pt x="818" y="0"/>
                    </a:lnTo>
                    <a:lnTo>
                      <a:pt x="856" y="0"/>
                    </a:lnTo>
                    <a:lnTo>
                      <a:pt x="895" y="0"/>
                    </a:lnTo>
                    <a:lnTo>
                      <a:pt x="934" y="0"/>
                    </a:lnTo>
                    <a:lnTo>
                      <a:pt x="974" y="0"/>
                    </a:lnTo>
                    <a:lnTo>
                      <a:pt x="1013" y="0"/>
                    </a:lnTo>
                    <a:lnTo>
                      <a:pt x="1051" y="0"/>
                    </a:lnTo>
                    <a:lnTo>
                      <a:pt x="1090" y="0"/>
                    </a:lnTo>
                    <a:lnTo>
                      <a:pt x="1129" y="0"/>
                    </a:lnTo>
                    <a:lnTo>
                      <a:pt x="1168" y="0"/>
                    </a:lnTo>
                    <a:lnTo>
                      <a:pt x="1206" y="0"/>
                    </a:lnTo>
                    <a:lnTo>
                      <a:pt x="1245" y="0"/>
                    </a:lnTo>
                    <a:lnTo>
                      <a:pt x="1285" y="0"/>
                    </a:lnTo>
                    <a:lnTo>
                      <a:pt x="1324" y="0"/>
                    </a:lnTo>
                    <a:lnTo>
                      <a:pt x="1363" y="0"/>
                    </a:lnTo>
                    <a:lnTo>
                      <a:pt x="1401" y="0"/>
                    </a:lnTo>
                    <a:lnTo>
                      <a:pt x="1440" y="0"/>
                    </a:lnTo>
                    <a:lnTo>
                      <a:pt x="1479" y="0"/>
                    </a:lnTo>
                    <a:lnTo>
                      <a:pt x="1518" y="0"/>
                    </a:lnTo>
                    <a:lnTo>
                      <a:pt x="1556" y="0"/>
                    </a:lnTo>
                    <a:lnTo>
                      <a:pt x="1595" y="0"/>
                    </a:lnTo>
                    <a:lnTo>
                      <a:pt x="1635" y="0"/>
                    </a:lnTo>
                    <a:lnTo>
                      <a:pt x="1674" y="0"/>
                    </a:lnTo>
                    <a:lnTo>
                      <a:pt x="1713" y="0"/>
                    </a:lnTo>
                    <a:lnTo>
                      <a:pt x="1751" y="0"/>
                    </a:lnTo>
                    <a:lnTo>
                      <a:pt x="1790" y="0"/>
                    </a:lnTo>
                    <a:lnTo>
                      <a:pt x="1829" y="0"/>
                    </a:lnTo>
                    <a:lnTo>
                      <a:pt x="1868" y="0"/>
                    </a:lnTo>
                    <a:lnTo>
                      <a:pt x="1906" y="0"/>
                    </a:lnTo>
                    <a:lnTo>
                      <a:pt x="1946" y="0"/>
                    </a:lnTo>
                    <a:lnTo>
                      <a:pt x="1985" y="0"/>
                    </a:lnTo>
                    <a:lnTo>
                      <a:pt x="2024" y="0"/>
                    </a:lnTo>
                    <a:lnTo>
                      <a:pt x="2063" y="0"/>
                    </a:lnTo>
                    <a:lnTo>
                      <a:pt x="2101" y="0"/>
                    </a:lnTo>
                    <a:lnTo>
                      <a:pt x="2140" y="0"/>
                    </a:lnTo>
                    <a:lnTo>
                      <a:pt x="2179" y="0"/>
                    </a:lnTo>
                    <a:lnTo>
                      <a:pt x="2219" y="0"/>
                    </a:lnTo>
                    <a:lnTo>
                      <a:pt x="2257" y="0"/>
                    </a:lnTo>
                    <a:lnTo>
                      <a:pt x="2296" y="0"/>
                    </a:lnTo>
                    <a:lnTo>
                      <a:pt x="2335" y="0"/>
                    </a:lnTo>
                    <a:lnTo>
                      <a:pt x="2374" y="0"/>
                    </a:lnTo>
                    <a:lnTo>
                      <a:pt x="2413" y="0"/>
                    </a:lnTo>
                    <a:lnTo>
                      <a:pt x="2451" y="0"/>
                    </a:lnTo>
                    <a:lnTo>
                      <a:pt x="2490" y="0"/>
                    </a:lnTo>
                    <a:lnTo>
                      <a:pt x="2529" y="0"/>
                    </a:lnTo>
                    <a:lnTo>
                      <a:pt x="2569" y="0"/>
                    </a:lnTo>
                    <a:lnTo>
                      <a:pt x="2607" y="0"/>
                    </a:lnTo>
                    <a:lnTo>
                      <a:pt x="2646" y="0"/>
                    </a:lnTo>
                    <a:lnTo>
                      <a:pt x="2685" y="0"/>
                    </a:lnTo>
                    <a:lnTo>
                      <a:pt x="2724" y="0"/>
                    </a:lnTo>
                    <a:lnTo>
                      <a:pt x="2763" y="0"/>
                    </a:lnTo>
                    <a:lnTo>
                      <a:pt x="2801" y="0"/>
                    </a:lnTo>
                    <a:lnTo>
                      <a:pt x="2840" y="0"/>
                    </a:lnTo>
                    <a:lnTo>
                      <a:pt x="2880" y="0"/>
                    </a:lnTo>
                    <a:lnTo>
                      <a:pt x="2919" y="0"/>
                    </a:lnTo>
                    <a:lnTo>
                      <a:pt x="2957" y="0"/>
                    </a:lnTo>
                    <a:lnTo>
                      <a:pt x="2996" y="0"/>
                    </a:lnTo>
                    <a:lnTo>
                      <a:pt x="3035" y="0"/>
                    </a:lnTo>
                    <a:lnTo>
                      <a:pt x="3074" y="0"/>
                    </a:lnTo>
                    <a:lnTo>
                      <a:pt x="3113" y="0"/>
                    </a:lnTo>
                    <a:lnTo>
                      <a:pt x="3151" y="0"/>
                    </a:lnTo>
                    <a:lnTo>
                      <a:pt x="3191" y="0"/>
                    </a:lnTo>
                    <a:lnTo>
                      <a:pt x="3230" y="0"/>
                    </a:lnTo>
                    <a:lnTo>
                      <a:pt x="3269" y="0"/>
                    </a:lnTo>
                    <a:lnTo>
                      <a:pt x="3307" y="0"/>
                    </a:lnTo>
                    <a:lnTo>
                      <a:pt x="3346" y="0"/>
                    </a:lnTo>
                    <a:lnTo>
                      <a:pt x="3385" y="0"/>
                    </a:lnTo>
                    <a:lnTo>
                      <a:pt x="3424" y="0"/>
                    </a:lnTo>
                    <a:lnTo>
                      <a:pt x="3463" y="0"/>
                    </a:lnTo>
                    <a:lnTo>
                      <a:pt x="3501" y="0"/>
                    </a:lnTo>
                    <a:lnTo>
                      <a:pt x="3541" y="0"/>
                    </a:lnTo>
                    <a:lnTo>
                      <a:pt x="3580" y="0"/>
                    </a:lnTo>
                    <a:lnTo>
                      <a:pt x="3619" y="0"/>
                    </a:lnTo>
                    <a:lnTo>
                      <a:pt x="3657" y="0"/>
                    </a:lnTo>
                    <a:lnTo>
                      <a:pt x="3696" y="0"/>
                    </a:lnTo>
                    <a:lnTo>
                      <a:pt x="3735" y="0"/>
                    </a:lnTo>
                    <a:lnTo>
                      <a:pt x="3774" y="0"/>
                    </a:lnTo>
                    <a:lnTo>
                      <a:pt x="3814" y="0"/>
                    </a:lnTo>
                    <a:lnTo>
                      <a:pt x="3852" y="0"/>
                    </a:lnTo>
                    <a:lnTo>
                      <a:pt x="3891" y="0"/>
                    </a:lnTo>
                    <a:lnTo>
                      <a:pt x="3930" y="0"/>
                    </a:lnTo>
                    <a:lnTo>
                      <a:pt x="3969" y="0"/>
                    </a:lnTo>
                    <a:lnTo>
                      <a:pt x="4007" y="0"/>
                    </a:lnTo>
                    <a:lnTo>
                      <a:pt x="4046" y="0"/>
                    </a:lnTo>
                    <a:lnTo>
                      <a:pt x="4085" y="0"/>
                    </a:lnTo>
                    <a:lnTo>
                      <a:pt x="4125" y="0"/>
                    </a:lnTo>
                    <a:lnTo>
                      <a:pt x="4164" y="0"/>
                    </a:lnTo>
                    <a:lnTo>
                      <a:pt x="4202" y="0"/>
                    </a:lnTo>
                    <a:lnTo>
                      <a:pt x="4241" y="0"/>
                    </a:lnTo>
                    <a:lnTo>
                      <a:pt x="4280" y="0"/>
                    </a:lnTo>
                    <a:lnTo>
                      <a:pt x="4319" y="0"/>
                    </a:lnTo>
                    <a:lnTo>
                      <a:pt x="4357" y="0"/>
                    </a:lnTo>
                    <a:lnTo>
                      <a:pt x="4396" y="0"/>
                    </a:lnTo>
                    <a:lnTo>
                      <a:pt x="4435" y="0"/>
                    </a:lnTo>
                    <a:lnTo>
                      <a:pt x="4475" y="0"/>
                    </a:lnTo>
                    <a:lnTo>
                      <a:pt x="4514" y="0"/>
                    </a:lnTo>
                    <a:lnTo>
                      <a:pt x="4552" y="0"/>
                    </a:lnTo>
                    <a:lnTo>
                      <a:pt x="4591" y="0"/>
                    </a:lnTo>
                    <a:lnTo>
                      <a:pt x="4630" y="0"/>
                    </a:lnTo>
                    <a:lnTo>
                      <a:pt x="4669" y="0"/>
                    </a:lnTo>
                    <a:lnTo>
                      <a:pt x="4707" y="0"/>
                    </a:lnTo>
                    <a:lnTo>
                      <a:pt x="4746" y="0"/>
                    </a:lnTo>
                    <a:lnTo>
                      <a:pt x="4786" y="0"/>
                    </a:lnTo>
                    <a:lnTo>
                      <a:pt x="4825" y="0"/>
                    </a:lnTo>
                    <a:lnTo>
                      <a:pt x="4864" y="0"/>
                    </a:lnTo>
                    <a:lnTo>
                      <a:pt x="4902" y="0"/>
                    </a:lnTo>
                    <a:lnTo>
                      <a:pt x="4941" y="0"/>
                    </a:lnTo>
                    <a:lnTo>
                      <a:pt x="4980" y="0"/>
                    </a:lnTo>
                    <a:lnTo>
                      <a:pt x="5019" y="0"/>
                    </a:lnTo>
                    <a:lnTo>
                      <a:pt x="5057" y="0"/>
                    </a:lnTo>
                    <a:lnTo>
                      <a:pt x="5097" y="0"/>
                    </a:lnTo>
                    <a:lnTo>
                      <a:pt x="5136" y="0"/>
                    </a:lnTo>
                    <a:lnTo>
                      <a:pt x="5175" y="0"/>
                    </a:lnTo>
                    <a:lnTo>
                      <a:pt x="5214" y="0"/>
                    </a:lnTo>
                    <a:lnTo>
                      <a:pt x="5252" y="0"/>
                    </a:lnTo>
                    <a:lnTo>
                      <a:pt x="5291" y="0"/>
                    </a:lnTo>
                    <a:lnTo>
                      <a:pt x="5330" y="0"/>
                    </a:lnTo>
                    <a:lnTo>
                      <a:pt x="5369" y="0"/>
                    </a:lnTo>
                    <a:lnTo>
                      <a:pt x="5407" y="0"/>
                    </a:lnTo>
                    <a:lnTo>
                      <a:pt x="5447" y="0"/>
                    </a:lnTo>
                    <a:lnTo>
                      <a:pt x="5486" y="0"/>
                    </a:lnTo>
                  </a:path>
                </a:pathLst>
              </a:custGeom>
              <a:noFill/>
              <a:ln w="26988">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42" name="Freeform 142"/>
              <p:cNvSpPr>
                <a:spLocks/>
              </p:cNvSpPr>
              <p:nvPr/>
            </p:nvSpPr>
            <p:spPr bwMode="auto">
              <a:xfrm>
                <a:off x="8210550" y="1825625"/>
                <a:ext cx="61913" cy="0"/>
              </a:xfrm>
              <a:custGeom>
                <a:avLst/>
                <a:gdLst>
                  <a:gd name="T0" fmla="*/ 0 w 78"/>
                  <a:gd name="T1" fmla="*/ 39 w 78"/>
                  <a:gd name="T2" fmla="*/ 78 w 78"/>
                </a:gdLst>
                <a:ahLst/>
                <a:cxnLst>
                  <a:cxn ang="0">
                    <a:pos x="T0" y="0"/>
                  </a:cxn>
                  <a:cxn ang="0">
                    <a:pos x="T1" y="0"/>
                  </a:cxn>
                  <a:cxn ang="0">
                    <a:pos x="T2" y="0"/>
                  </a:cxn>
                </a:cxnLst>
                <a:rect l="0" t="0" r="r" b="b"/>
                <a:pathLst>
                  <a:path w="78">
                    <a:moveTo>
                      <a:pt x="0" y="0"/>
                    </a:moveTo>
                    <a:lnTo>
                      <a:pt x="39" y="0"/>
                    </a:lnTo>
                    <a:lnTo>
                      <a:pt x="78" y="0"/>
                    </a:lnTo>
                  </a:path>
                </a:pathLst>
              </a:custGeom>
              <a:noFill/>
              <a:ln w="26988">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43" name="Rectangle 143"/>
              <p:cNvSpPr>
                <a:spLocks noChangeArrowheads="1"/>
              </p:cNvSpPr>
              <p:nvPr/>
            </p:nvSpPr>
            <p:spPr bwMode="auto">
              <a:xfrm>
                <a:off x="6508750" y="3776663"/>
                <a:ext cx="1938338" cy="1238250"/>
              </a:xfrm>
              <a:prstGeom prst="rect">
                <a:avLst/>
              </a:prstGeom>
              <a:solidFill>
                <a:srgbClr val="FFF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544" name="Rectangle 144"/>
              <p:cNvSpPr>
                <a:spLocks noChangeArrowheads="1"/>
              </p:cNvSpPr>
              <p:nvPr/>
            </p:nvSpPr>
            <p:spPr bwMode="auto">
              <a:xfrm>
                <a:off x="7026275" y="3813175"/>
                <a:ext cx="1400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p(A1)=0.1; s=0.05</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45" name="Line 145"/>
              <p:cNvSpPr>
                <a:spLocks noChangeShapeType="1"/>
              </p:cNvSpPr>
              <p:nvPr/>
            </p:nvSpPr>
            <p:spPr bwMode="auto">
              <a:xfrm>
                <a:off x="6629400" y="3900488"/>
                <a:ext cx="2968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46" name="Rectangle 146"/>
              <p:cNvSpPr>
                <a:spLocks noChangeArrowheads="1"/>
              </p:cNvSpPr>
              <p:nvPr/>
            </p:nvSpPr>
            <p:spPr bwMode="auto">
              <a:xfrm>
                <a:off x="7026275" y="4011613"/>
                <a:ext cx="14001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8000"/>
                    </a:solidFill>
                    <a:effectLst/>
                    <a:latin typeface="Arial" panose="020B0604020202020204" pitchFamily="34" charset="0"/>
                  </a:rPr>
                  <a:t>p(A1)=0.2; s=0.05</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47" name="Line 147"/>
              <p:cNvSpPr>
                <a:spLocks noChangeShapeType="1"/>
              </p:cNvSpPr>
              <p:nvPr/>
            </p:nvSpPr>
            <p:spPr bwMode="auto">
              <a:xfrm>
                <a:off x="6629400" y="4098925"/>
                <a:ext cx="296863" cy="0"/>
              </a:xfrm>
              <a:prstGeom prst="line">
                <a:avLst/>
              </a:prstGeom>
              <a:noFill/>
              <a:ln w="222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48" name="Rectangle 148"/>
              <p:cNvSpPr>
                <a:spLocks noChangeArrowheads="1"/>
              </p:cNvSpPr>
              <p:nvPr/>
            </p:nvSpPr>
            <p:spPr bwMode="auto">
              <a:xfrm>
                <a:off x="7026275" y="4210050"/>
                <a:ext cx="13385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dirty="0">
                    <a:ln>
                      <a:noFill/>
                    </a:ln>
                    <a:solidFill>
                      <a:srgbClr val="800080"/>
                    </a:solidFill>
                    <a:effectLst/>
                    <a:latin typeface="Arial" panose="020B0604020202020204" pitchFamily="34" charset="0"/>
                  </a:rPr>
                  <a:t>p(A1)=0.5; s=0.05</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49" name="Line 149"/>
              <p:cNvSpPr>
                <a:spLocks noChangeShapeType="1"/>
              </p:cNvSpPr>
              <p:nvPr/>
            </p:nvSpPr>
            <p:spPr bwMode="auto">
              <a:xfrm>
                <a:off x="6629400" y="4295775"/>
                <a:ext cx="296863" cy="0"/>
              </a:xfrm>
              <a:prstGeom prst="line">
                <a:avLst/>
              </a:prstGeom>
              <a:noFill/>
              <a:ln w="22225">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50" name="Rectangle 150"/>
              <p:cNvSpPr>
                <a:spLocks noChangeArrowheads="1"/>
              </p:cNvSpPr>
              <p:nvPr/>
            </p:nvSpPr>
            <p:spPr bwMode="auto">
              <a:xfrm>
                <a:off x="7026275" y="4408488"/>
                <a:ext cx="13065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0000"/>
                    </a:solidFill>
                    <a:effectLst/>
                    <a:latin typeface="Arial" panose="020B0604020202020204" pitchFamily="34" charset="0"/>
                  </a:rPr>
                  <a:t>p(A1)=0.1; s=0.5</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51" name="Line 151"/>
              <p:cNvSpPr>
                <a:spLocks noChangeShapeType="1"/>
              </p:cNvSpPr>
              <p:nvPr/>
            </p:nvSpPr>
            <p:spPr bwMode="auto">
              <a:xfrm>
                <a:off x="6629400" y="4494213"/>
                <a:ext cx="296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52" name="Oval 152"/>
              <p:cNvSpPr>
                <a:spLocks noChangeArrowheads="1"/>
              </p:cNvSpPr>
              <p:nvPr/>
            </p:nvSpPr>
            <p:spPr bwMode="auto">
              <a:xfrm>
                <a:off x="6724650" y="4440238"/>
                <a:ext cx="109538" cy="109538"/>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53" name="Rectangle 153"/>
              <p:cNvSpPr>
                <a:spLocks noChangeArrowheads="1"/>
              </p:cNvSpPr>
              <p:nvPr/>
            </p:nvSpPr>
            <p:spPr bwMode="auto">
              <a:xfrm>
                <a:off x="7026275" y="4606925"/>
                <a:ext cx="13065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008000"/>
                    </a:solidFill>
                    <a:effectLst/>
                    <a:latin typeface="Arial" panose="020B0604020202020204" pitchFamily="34" charset="0"/>
                  </a:rPr>
                  <a:t>p(A1)=0.2; s=0.5</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54" name="Line 154"/>
              <p:cNvSpPr>
                <a:spLocks noChangeShapeType="1"/>
              </p:cNvSpPr>
              <p:nvPr/>
            </p:nvSpPr>
            <p:spPr bwMode="auto">
              <a:xfrm>
                <a:off x="6629400" y="4692650"/>
                <a:ext cx="296863" cy="0"/>
              </a:xfrm>
              <a:prstGeom prst="line">
                <a:avLst/>
              </a:prstGeom>
              <a:noFill/>
              <a:ln w="26988">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55" name="Oval 155"/>
              <p:cNvSpPr>
                <a:spLocks noChangeArrowheads="1"/>
              </p:cNvSpPr>
              <p:nvPr/>
            </p:nvSpPr>
            <p:spPr bwMode="auto">
              <a:xfrm>
                <a:off x="6724650" y="4638675"/>
                <a:ext cx="109538" cy="107950"/>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56" name="Rectangle 156"/>
              <p:cNvSpPr>
                <a:spLocks noChangeArrowheads="1"/>
              </p:cNvSpPr>
              <p:nvPr/>
            </p:nvSpPr>
            <p:spPr bwMode="auto">
              <a:xfrm>
                <a:off x="7026275" y="4803775"/>
                <a:ext cx="13065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0" i="0" u="none" strike="noStrike" cap="none" normalizeH="0" baseline="0">
                    <a:ln>
                      <a:noFill/>
                    </a:ln>
                    <a:solidFill>
                      <a:srgbClr val="800080"/>
                    </a:solidFill>
                    <a:effectLst/>
                    <a:latin typeface="Arial" panose="020B0604020202020204" pitchFamily="34" charset="0"/>
                  </a:rPr>
                  <a:t>p(A1)=0.5; s=0.5</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57" name="Line 157"/>
              <p:cNvSpPr>
                <a:spLocks noChangeShapeType="1"/>
              </p:cNvSpPr>
              <p:nvPr/>
            </p:nvSpPr>
            <p:spPr bwMode="auto">
              <a:xfrm>
                <a:off x="6629400" y="4891088"/>
                <a:ext cx="296863" cy="0"/>
              </a:xfrm>
              <a:prstGeom prst="line">
                <a:avLst/>
              </a:prstGeom>
              <a:noFill/>
              <a:ln w="26988">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58" name="Oval 158"/>
              <p:cNvSpPr>
                <a:spLocks noChangeArrowheads="1"/>
              </p:cNvSpPr>
              <p:nvPr/>
            </p:nvSpPr>
            <p:spPr bwMode="auto">
              <a:xfrm>
                <a:off x="6724650" y="4837113"/>
                <a:ext cx="109538" cy="107950"/>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59" name="Line 159"/>
              <p:cNvSpPr>
                <a:spLocks noChangeShapeType="1"/>
              </p:cNvSpPr>
              <p:nvPr/>
            </p:nvSpPr>
            <p:spPr bwMode="auto">
              <a:xfrm>
                <a:off x="38258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0" name="Line 160"/>
              <p:cNvSpPr>
                <a:spLocks noChangeShapeType="1"/>
              </p:cNvSpPr>
              <p:nvPr/>
            </p:nvSpPr>
            <p:spPr bwMode="auto">
              <a:xfrm>
                <a:off x="38369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1" name="Line 161"/>
              <p:cNvSpPr>
                <a:spLocks noChangeShapeType="1"/>
              </p:cNvSpPr>
              <p:nvPr/>
            </p:nvSpPr>
            <p:spPr bwMode="auto">
              <a:xfrm>
                <a:off x="38465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2" name="Line 162"/>
              <p:cNvSpPr>
                <a:spLocks noChangeShapeType="1"/>
              </p:cNvSpPr>
              <p:nvPr/>
            </p:nvSpPr>
            <p:spPr bwMode="auto">
              <a:xfrm>
                <a:off x="38560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3" name="Line 163"/>
              <p:cNvSpPr>
                <a:spLocks noChangeShapeType="1"/>
              </p:cNvSpPr>
              <p:nvPr/>
            </p:nvSpPr>
            <p:spPr bwMode="auto">
              <a:xfrm>
                <a:off x="38671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4" name="Line 164"/>
              <p:cNvSpPr>
                <a:spLocks noChangeShapeType="1"/>
              </p:cNvSpPr>
              <p:nvPr/>
            </p:nvSpPr>
            <p:spPr bwMode="auto">
              <a:xfrm>
                <a:off x="38766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5" name="Line 165"/>
              <p:cNvSpPr>
                <a:spLocks noChangeShapeType="1"/>
              </p:cNvSpPr>
              <p:nvPr/>
            </p:nvSpPr>
            <p:spPr bwMode="auto">
              <a:xfrm>
                <a:off x="38862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6" name="Line 166"/>
              <p:cNvSpPr>
                <a:spLocks noChangeShapeType="1"/>
              </p:cNvSpPr>
              <p:nvPr/>
            </p:nvSpPr>
            <p:spPr bwMode="auto">
              <a:xfrm>
                <a:off x="38973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7" name="Line 167"/>
              <p:cNvSpPr>
                <a:spLocks noChangeShapeType="1"/>
              </p:cNvSpPr>
              <p:nvPr/>
            </p:nvSpPr>
            <p:spPr bwMode="auto">
              <a:xfrm>
                <a:off x="39068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8" name="Line 168"/>
              <p:cNvSpPr>
                <a:spLocks noChangeShapeType="1"/>
              </p:cNvSpPr>
              <p:nvPr/>
            </p:nvSpPr>
            <p:spPr bwMode="auto">
              <a:xfrm>
                <a:off x="39163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9" name="Line 169"/>
              <p:cNvSpPr>
                <a:spLocks noChangeShapeType="1"/>
              </p:cNvSpPr>
              <p:nvPr/>
            </p:nvSpPr>
            <p:spPr bwMode="auto">
              <a:xfrm>
                <a:off x="39274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0" name="Line 170"/>
              <p:cNvSpPr>
                <a:spLocks noChangeShapeType="1"/>
              </p:cNvSpPr>
              <p:nvPr/>
            </p:nvSpPr>
            <p:spPr bwMode="auto">
              <a:xfrm>
                <a:off x="39370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1" name="Line 171"/>
              <p:cNvSpPr>
                <a:spLocks noChangeShapeType="1"/>
              </p:cNvSpPr>
              <p:nvPr/>
            </p:nvSpPr>
            <p:spPr bwMode="auto">
              <a:xfrm>
                <a:off x="39465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2" name="Line 172"/>
              <p:cNvSpPr>
                <a:spLocks noChangeShapeType="1"/>
              </p:cNvSpPr>
              <p:nvPr/>
            </p:nvSpPr>
            <p:spPr bwMode="auto">
              <a:xfrm>
                <a:off x="39576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3" name="Line 173"/>
              <p:cNvSpPr>
                <a:spLocks noChangeShapeType="1"/>
              </p:cNvSpPr>
              <p:nvPr/>
            </p:nvSpPr>
            <p:spPr bwMode="auto">
              <a:xfrm>
                <a:off x="39671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4" name="Line 174"/>
              <p:cNvSpPr>
                <a:spLocks noChangeShapeType="1"/>
              </p:cNvSpPr>
              <p:nvPr/>
            </p:nvSpPr>
            <p:spPr bwMode="auto">
              <a:xfrm>
                <a:off x="39766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5" name="Line 175"/>
              <p:cNvSpPr>
                <a:spLocks noChangeShapeType="1"/>
              </p:cNvSpPr>
              <p:nvPr/>
            </p:nvSpPr>
            <p:spPr bwMode="auto">
              <a:xfrm>
                <a:off x="39878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6" name="Line 176"/>
              <p:cNvSpPr>
                <a:spLocks noChangeShapeType="1"/>
              </p:cNvSpPr>
              <p:nvPr/>
            </p:nvSpPr>
            <p:spPr bwMode="auto">
              <a:xfrm>
                <a:off x="39973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7" name="Line 177"/>
              <p:cNvSpPr>
                <a:spLocks noChangeShapeType="1"/>
              </p:cNvSpPr>
              <p:nvPr/>
            </p:nvSpPr>
            <p:spPr bwMode="auto">
              <a:xfrm>
                <a:off x="40068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8" name="Line 178"/>
              <p:cNvSpPr>
                <a:spLocks noChangeShapeType="1"/>
              </p:cNvSpPr>
              <p:nvPr/>
            </p:nvSpPr>
            <p:spPr bwMode="auto">
              <a:xfrm>
                <a:off x="40179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9" name="Line 179"/>
              <p:cNvSpPr>
                <a:spLocks noChangeShapeType="1"/>
              </p:cNvSpPr>
              <p:nvPr/>
            </p:nvSpPr>
            <p:spPr bwMode="auto">
              <a:xfrm>
                <a:off x="40274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0" name="Line 180"/>
              <p:cNvSpPr>
                <a:spLocks noChangeShapeType="1"/>
              </p:cNvSpPr>
              <p:nvPr/>
            </p:nvSpPr>
            <p:spPr bwMode="auto">
              <a:xfrm>
                <a:off x="40370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1" name="Line 181"/>
              <p:cNvSpPr>
                <a:spLocks noChangeShapeType="1"/>
              </p:cNvSpPr>
              <p:nvPr/>
            </p:nvSpPr>
            <p:spPr bwMode="auto">
              <a:xfrm>
                <a:off x="40481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2" name="Line 182"/>
              <p:cNvSpPr>
                <a:spLocks noChangeShapeType="1"/>
              </p:cNvSpPr>
              <p:nvPr/>
            </p:nvSpPr>
            <p:spPr bwMode="auto">
              <a:xfrm>
                <a:off x="40576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3" name="Line 183"/>
              <p:cNvSpPr>
                <a:spLocks noChangeShapeType="1"/>
              </p:cNvSpPr>
              <p:nvPr/>
            </p:nvSpPr>
            <p:spPr bwMode="auto">
              <a:xfrm>
                <a:off x="40671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4" name="Line 184"/>
              <p:cNvSpPr>
                <a:spLocks noChangeShapeType="1"/>
              </p:cNvSpPr>
              <p:nvPr/>
            </p:nvSpPr>
            <p:spPr bwMode="auto">
              <a:xfrm>
                <a:off x="40782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5" name="Line 185"/>
              <p:cNvSpPr>
                <a:spLocks noChangeShapeType="1"/>
              </p:cNvSpPr>
              <p:nvPr/>
            </p:nvSpPr>
            <p:spPr bwMode="auto">
              <a:xfrm>
                <a:off x="40878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6" name="Line 186"/>
              <p:cNvSpPr>
                <a:spLocks noChangeShapeType="1"/>
              </p:cNvSpPr>
              <p:nvPr/>
            </p:nvSpPr>
            <p:spPr bwMode="auto">
              <a:xfrm>
                <a:off x="40973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7" name="Line 187"/>
              <p:cNvSpPr>
                <a:spLocks noChangeShapeType="1"/>
              </p:cNvSpPr>
              <p:nvPr/>
            </p:nvSpPr>
            <p:spPr bwMode="auto">
              <a:xfrm>
                <a:off x="41084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8" name="Line 188"/>
              <p:cNvSpPr>
                <a:spLocks noChangeShapeType="1"/>
              </p:cNvSpPr>
              <p:nvPr/>
            </p:nvSpPr>
            <p:spPr bwMode="auto">
              <a:xfrm>
                <a:off x="41179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9" name="Line 189"/>
              <p:cNvSpPr>
                <a:spLocks noChangeShapeType="1"/>
              </p:cNvSpPr>
              <p:nvPr/>
            </p:nvSpPr>
            <p:spPr bwMode="auto">
              <a:xfrm>
                <a:off x="41275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0" name="Line 190"/>
              <p:cNvSpPr>
                <a:spLocks noChangeShapeType="1"/>
              </p:cNvSpPr>
              <p:nvPr/>
            </p:nvSpPr>
            <p:spPr bwMode="auto">
              <a:xfrm>
                <a:off x="41386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1" name="Line 191"/>
              <p:cNvSpPr>
                <a:spLocks noChangeShapeType="1"/>
              </p:cNvSpPr>
              <p:nvPr/>
            </p:nvSpPr>
            <p:spPr bwMode="auto">
              <a:xfrm>
                <a:off x="41481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2" name="Line 192"/>
              <p:cNvSpPr>
                <a:spLocks noChangeShapeType="1"/>
              </p:cNvSpPr>
              <p:nvPr/>
            </p:nvSpPr>
            <p:spPr bwMode="auto">
              <a:xfrm>
                <a:off x="41576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3" name="Line 193"/>
              <p:cNvSpPr>
                <a:spLocks noChangeShapeType="1"/>
              </p:cNvSpPr>
              <p:nvPr/>
            </p:nvSpPr>
            <p:spPr bwMode="auto">
              <a:xfrm>
                <a:off x="4168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4" name="Line 194"/>
              <p:cNvSpPr>
                <a:spLocks noChangeShapeType="1"/>
              </p:cNvSpPr>
              <p:nvPr/>
            </p:nvSpPr>
            <p:spPr bwMode="auto">
              <a:xfrm>
                <a:off x="41783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5" name="Line 195"/>
              <p:cNvSpPr>
                <a:spLocks noChangeShapeType="1"/>
              </p:cNvSpPr>
              <p:nvPr/>
            </p:nvSpPr>
            <p:spPr bwMode="auto">
              <a:xfrm>
                <a:off x="41878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6" name="Line 196"/>
              <p:cNvSpPr>
                <a:spLocks noChangeShapeType="1"/>
              </p:cNvSpPr>
              <p:nvPr/>
            </p:nvSpPr>
            <p:spPr bwMode="auto">
              <a:xfrm>
                <a:off x="41989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7" name="Line 197"/>
              <p:cNvSpPr>
                <a:spLocks noChangeShapeType="1"/>
              </p:cNvSpPr>
              <p:nvPr/>
            </p:nvSpPr>
            <p:spPr bwMode="auto">
              <a:xfrm>
                <a:off x="42084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8" name="Line 198"/>
              <p:cNvSpPr>
                <a:spLocks noChangeShapeType="1"/>
              </p:cNvSpPr>
              <p:nvPr/>
            </p:nvSpPr>
            <p:spPr bwMode="auto">
              <a:xfrm>
                <a:off x="42179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9" name="Line 199"/>
              <p:cNvSpPr>
                <a:spLocks noChangeShapeType="1"/>
              </p:cNvSpPr>
              <p:nvPr/>
            </p:nvSpPr>
            <p:spPr bwMode="auto">
              <a:xfrm>
                <a:off x="42291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0" name="Line 200"/>
              <p:cNvSpPr>
                <a:spLocks noChangeShapeType="1"/>
              </p:cNvSpPr>
              <p:nvPr/>
            </p:nvSpPr>
            <p:spPr bwMode="auto">
              <a:xfrm>
                <a:off x="42386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1" name="Line 201"/>
              <p:cNvSpPr>
                <a:spLocks noChangeShapeType="1"/>
              </p:cNvSpPr>
              <p:nvPr/>
            </p:nvSpPr>
            <p:spPr bwMode="auto">
              <a:xfrm>
                <a:off x="42481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2" name="Line 202"/>
              <p:cNvSpPr>
                <a:spLocks noChangeShapeType="1"/>
              </p:cNvSpPr>
              <p:nvPr/>
            </p:nvSpPr>
            <p:spPr bwMode="auto">
              <a:xfrm>
                <a:off x="42592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3" name="Line 203"/>
              <p:cNvSpPr>
                <a:spLocks noChangeShapeType="1"/>
              </p:cNvSpPr>
              <p:nvPr/>
            </p:nvSpPr>
            <p:spPr bwMode="auto">
              <a:xfrm>
                <a:off x="42687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4" name="Line 204"/>
              <p:cNvSpPr>
                <a:spLocks noChangeShapeType="1"/>
              </p:cNvSpPr>
              <p:nvPr/>
            </p:nvSpPr>
            <p:spPr bwMode="auto">
              <a:xfrm>
                <a:off x="42783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 name="Line 206"/>
              <p:cNvSpPr>
                <a:spLocks noChangeShapeType="1"/>
              </p:cNvSpPr>
              <p:nvPr/>
            </p:nvSpPr>
            <p:spPr bwMode="auto">
              <a:xfrm>
                <a:off x="42894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 name="Line 207"/>
              <p:cNvSpPr>
                <a:spLocks noChangeShapeType="1"/>
              </p:cNvSpPr>
              <p:nvPr/>
            </p:nvSpPr>
            <p:spPr bwMode="auto">
              <a:xfrm>
                <a:off x="42989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 name="Line 208"/>
              <p:cNvSpPr>
                <a:spLocks noChangeShapeType="1"/>
              </p:cNvSpPr>
              <p:nvPr/>
            </p:nvSpPr>
            <p:spPr bwMode="auto">
              <a:xfrm>
                <a:off x="43084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 name="Line 209"/>
              <p:cNvSpPr>
                <a:spLocks noChangeShapeType="1"/>
              </p:cNvSpPr>
              <p:nvPr/>
            </p:nvSpPr>
            <p:spPr bwMode="auto">
              <a:xfrm>
                <a:off x="43195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 name="Line 210"/>
              <p:cNvSpPr>
                <a:spLocks noChangeShapeType="1"/>
              </p:cNvSpPr>
              <p:nvPr/>
            </p:nvSpPr>
            <p:spPr bwMode="auto">
              <a:xfrm>
                <a:off x="43291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 name="Line 211"/>
              <p:cNvSpPr>
                <a:spLocks noChangeShapeType="1"/>
              </p:cNvSpPr>
              <p:nvPr/>
            </p:nvSpPr>
            <p:spPr bwMode="auto">
              <a:xfrm>
                <a:off x="43386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 name="Line 212"/>
              <p:cNvSpPr>
                <a:spLocks noChangeShapeType="1"/>
              </p:cNvSpPr>
              <p:nvPr/>
            </p:nvSpPr>
            <p:spPr bwMode="auto">
              <a:xfrm>
                <a:off x="43497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 name="Line 213"/>
              <p:cNvSpPr>
                <a:spLocks noChangeShapeType="1"/>
              </p:cNvSpPr>
              <p:nvPr/>
            </p:nvSpPr>
            <p:spPr bwMode="auto">
              <a:xfrm>
                <a:off x="43592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 name="Line 214"/>
              <p:cNvSpPr>
                <a:spLocks noChangeShapeType="1"/>
              </p:cNvSpPr>
              <p:nvPr/>
            </p:nvSpPr>
            <p:spPr bwMode="auto">
              <a:xfrm>
                <a:off x="43688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 name="Line 215"/>
              <p:cNvSpPr>
                <a:spLocks noChangeShapeType="1"/>
              </p:cNvSpPr>
              <p:nvPr/>
            </p:nvSpPr>
            <p:spPr bwMode="auto">
              <a:xfrm>
                <a:off x="43799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 name="Line 216"/>
              <p:cNvSpPr>
                <a:spLocks noChangeShapeType="1"/>
              </p:cNvSpPr>
              <p:nvPr/>
            </p:nvSpPr>
            <p:spPr bwMode="auto">
              <a:xfrm>
                <a:off x="43894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 name="Line 217"/>
              <p:cNvSpPr>
                <a:spLocks noChangeShapeType="1"/>
              </p:cNvSpPr>
              <p:nvPr/>
            </p:nvSpPr>
            <p:spPr bwMode="auto">
              <a:xfrm>
                <a:off x="43989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 name="Line 218"/>
              <p:cNvSpPr>
                <a:spLocks noChangeShapeType="1"/>
              </p:cNvSpPr>
              <p:nvPr/>
            </p:nvSpPr>
            <p:spPr bwMode="auto">
              <a:xfrm>
                <a:off x="44100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 name="Line 219"/>
              <p:cNvSpPr>
                <a:spLocks noChangeShapeType="1"/>
              </p:cNvSpPr>
              <p:nvPr/>
            </p:nvSpPr>
            <p:spPr bwMode="auto">
              <a:xfrm>
                <a:off x="44196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 name="Line 220"/>
              <p:cNvSpPr>
                <a:spLocks noChangeShapeType="1"/>
              </p:cNvSpPr>
              <p:nvPr/>
            </p:nvSpPr>
            <p:spPr bwMode="auto">
              <a:xfrm>
                <a:off x="44291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0" name="Line 221"/>
              <p:cNvSpPr>
                <a:spLocks noChangeShapeType="1"/>
              </p:cNvSpPr>
              <p:nvPr/>
            </p:nvSpPr>
            <p:spPr bwMode="auto">
              <a:xfrm>
                <a:off x="44402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 name="Line 222"/>
              <p:cNvSpPr>
                <a:spLocks noChangeShapeType="1"/>
              </p:cNvSpPr>
              <p:nvPr/>
            </p:nvSpPr>
            <p:spPr bwMode="auto">
              <a:xfrm>
                <a:off x="44497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 name="Line 223"/>
              <p:cNvSpPr>
                <a:spLocks noChangeShapeType="1"/>
              </p:cNvSpPr>
              <p:nvPr/>
            </p:nvSpPr>
            <p:spPr bwMode="auto">
              <a:xfrm>
                <a:off x="44592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 name="Line 224"/>
              <p:cNvSpPr>
                <a:spLocks noChangeShapeType="1"/>
              </p:cNvSpPr>
              <p:nvPr/>
            </p:nvSpPr>
            <p:spPr bwMode="auto">
              <a:xfrm>
                <a:off x="44704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 name="Line 225"/>
              <p:cNvSpPr>
                <a:spLocks noChangeShapeType="1"/>
              </p:cNvSpPr>
              <p:nvPr/>
            </p:nvSpPr>
            <p:spPr bwMode="auto">
              <a:xfrm>
                <a:off x="44799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 name="Line 226"/>
              <p:cNvSpPr>
                <a:spLocks noChangeShapeType="1"/>
              </p:cNvSpPr>
              <p:nvPr/>
            </p:nvSpPr>
            <p:spPr bwMode="auto">
              <a:xfrm>
                <a:off x="44894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 name="Line 227"/>
              <p:cNvSpPr>
                <a:spLocks noChangeShapeType="1"/>
              </p:cNvSpPr>
              <p:nvPr/>
            </p:nvSpPr>
            <p:spPr bwMode="auto">
              <a:xfrm>
                <a:off x="45005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 name="Line 228"/>
              <p:cNvSpPr>
                <a:spLocks noChangeShapeType="1"/>
              </p:cNvSpPr>
              <p:nvPr/>
            </p:nvSpPr>
            <p:spPr bwMode="auto">
              <a:xfrm>
                <a:off x="45100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 name="Line 229"/>
              <p:cNvSpPr>
                <a:spLocks noChangeShapeType="1"/>
              </p:cNvSpPr>
              <p:nvPr/>
            </p:nvSpPr>
            <p:spPr bwMode="auto">
              <a:xfrm>
                <a:off x="45196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 name="Line 230"/>
              <p:cNvSpPr>
                <a:spLocks noChangeShapeType="1"/>
              </p:cNvSpPr>
              <p:nvPr/>
            </p:nvSpPr>
            <p:spPr bwMode="auto">
              <a:xfrm>
                <a:off x="45307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 name="Line 231"/>
              <p:cNvSpPr>
                <a:spLocks noChangeShapeType="1"/>
              </p:cNvSpPr>
              <p:nvPr/>
            </p:nvSpPr>
            <p:spPr bwMode="auto">
              <a:xfrm>
                <a:off x="45402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 name="Line 232"/>
              <p:cNvSpPr>
                <a:spLocks noChangeShapeType="1"/>
              </p:cNvSpPr>
              <p:nvPr/>
            </p:nvSpPr>
            <p:spPr bwMode="auto">
              <a:xfrm>
                <a:off x="45497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 name="Line 233"/>
              <p:cNvSpPr>
                <a:spLocks noChangeShapeType="1"/>
              </p:cNvSpPr>
              <p:nvPr/>
            </p:nvSpPr>
            <p:spPr bwMode="auto">
              <a:xfrm>
                <a:off x="45608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 name="Line 234"/>
              <p:cNvSpPr>
                <a:spLocks noChangeShapeType="1"/>
              </p:cNvSpPr>
              <p:nvPr/>
            </p:nvSpPr>
            <p:spPr bwMode="auto">
              <a:xfrm>
                <a:off x="45704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 name="Line 235"/>
              <p:cNvSpPr>
                <a:spLocks noChangeShapeType="1"/>
              </p:cNvSpPr>
              <p:nvPr/>
            </p:nvSpPr>
            <p:spPr bwMode="auto">
              <a:xfrm>
                <a:off x="45799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 name="Line 236"/>
              <p:cNvSpPr>
                <a:spLocks noChangeShapeType="1"/>
              </p:cNvSpPr>
              <p:nvPr/>
            </p:nvSpPr>
            <p:spPr bwMode="auto">
              <a:xfrm>
                <a:off x="45910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 name="Line 237"/>
              <p:cNvSpPr>
                <a:spLocks noChangeShapeType="1"/>
              </p:cNvSpPr>
              <p:nvPr/>
            </p:nvSpPr>
            <p:spPr bwMode="auto">
              <a:xfrm>
                <a:off x="46005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 name="Line 238"/>
              <p:cNvSpPr>
                <a:spLocks noChangeShapeType="1"/>
              </p:cNvSpPr>
              <p:nvPr/>
            </p:nvSpPr>
            <p:spPr bwMode="auto">
              <a:xfrm>
                <a:off x="46101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 name="Line 239"/>
              <p:cNvSpPr>
                <a:spLocks noChangeShapeType="1"/>
              </p:cNvSpPr>
              <p:nvPr/>
            </p:nvSpPr>
            <p:spPr bwMode="auto">
              <a:xfrm>
                <a:off x="46212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 name="Line 240"/>
              <p:cNvSpPr>
                <a:spLocks noChangeShapeType="1"/>
              </p:cNvSpPr>
              <p:nvPr/>
            </p:nvSpPr>
            <p:spPr bwMode="auto">
              <a:xfrm>
                <a:off x="46307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 name="Line 241"/>
              <p:cNvSpPr>
                <a:spLocks noChangeShapeType="1"/>
              </p:cNvSpPr>
              <p:nvPr/>
            </p:nvSpPr>
            <p:spPr bwMode="auto">
              <a:xfrm>
                <a:off x="46402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 name="Line 242"/>
              <p:cNvSpPr>
                <a:spLocks noChangeShapeType="1"/>
              </p:cNvSpPr>
              <p:nvPr/>
            </p:nvSpPr>
            <p:spPr bwMode="auto">
              <a:xfrm>
                <a:off x="46513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 name="Line 243"/>
              <p:cNvSpPr>
                <a:spLocks noChangeShapeType="1"/>
              </p:cNvSpPr>
              <p:nvPr/>
            </p:nvSpPr>
            <p:spPr bwMode="auto">
              <a:xfrm>
                <a:off x="46609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 name="Line 244"/>
              <p:cNvSpPr>
                <a:spLocks noChangeShapeType="1"/>
              </p:cNvSpPr>
              <p:nvPr/>
            </p:nvSpPr>
            <p:spPr bwMode="auto">
              <a:xfrm>
                <a:off x="46704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 name="Line 245"/>
              <p:cNvSpPr>
                <a:spLocks noChangeShapeType="1"/>
              </p:cNvSpPr>
              <p:nvPr/>
            </p:nvSpPr>
            <p:spPr bwMode="auto">
              <a:xfrm>
                <a:off x="46815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 name="Line 246"/>
              <p:cNvSpPr>
                <a:spLocks noChangeShapeType="1"/>
              </p:cNvSpPr>
              <p:nvPr/>
            </p:nvSpPr>
            <p:spPr bwMode="auto">
              <a:xfrm>
                <a:off x="46910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 name="Line 247"/>
              <p:cNvSpPr>
                <a:spLocks noChangeShapeType="1"/>
              </p:cNvSpPr>
              <p:nvPr/>
            </p:nvSpPr>
            <p:spPr bwMode="auto">
              <a:xfrm>
                <a:off x="47005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 name="Line 248"/>
              <p:cNvSpPr>
                <a:spLocks noChangeShapeType="1"/>
              </p:cNvSpPr>
              <p:nvPr/>
            </p:nvSpPr>
            <p:spPr bwMode="auto">
              <a:xfrm>
                <a:off x="47117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 name="Line 249"/>
              <p:cNvSpPr>
                <a:spLocks noChangeShapeType="1"/>
              </p:cNvSpPr>
              <p:nvPr/>
            </p:nvSpPr>
            <p:spPr bwMode="auto">
              <a:xfrm>
                <a:off x="47212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 name="Line 250"/>
              <p:cNvSpPr>
                <a:spLocks noChangeShapeType="1"/>
              </p:cNvSpPr>
              <p:nvPr/>
            </p:nvSpPr>
            <p:spPr bwMode="auto">
              <a:xfrm>
                <a:off x="47307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 name="Line 251"/>
              <p:cNvSpPr>
                <a:spLocks noChangeShapeType="1"/>
              </p:cNvSpPr>
              <p:nvPr/>
            </p:nvSpPr>
            <p:spPr bwMode="auto">
              <a:xfrm>
                <a:off x="47418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 name="Line 252"/>
              <p:cNvSpPr>
                <a:spLocks noChangeShapeType="1"/>
              </p:cNvSpPr>
              <p:nvPr/>
            </p:nvSpPr>
            <p:spPr bwMode="auto">
              <a:xfrm>
                <a:off x="47513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 name="Line 253"/>
              <p:cNvSpPr>
                <a:spLocks noChangeShapeType="1"/>
              </p:cNvSpPr>
              <p:nvPr/>
            </p:nvSpPr>
            <p:spPr bwMode="auto">
              <a:xfrm>
                <a:off x="47609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 name="Line 254"/>
              <p:cNvSpPr>
                <a:spLocks noChangeShapeType="1"/>
              </p:cNvSpPr>
              <p:nvPr/>
            </p:nvSpPr>
            <p:spPr bwMode="auto">
              <a:xfrm>
                <a:off x="47720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 name="Line 255"/>
              <p:cNvSpPr>
                <a:spLocks noChangeShapeType="1"/>
              </p:cNvSpPr>
              <p:nvPr/>
            </p:nvSpPr>
            <p:spPr bwMode="auto">
              <a:xfrm>
                <a:off x="47815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 name="Line 256"/>
              <p:cNvSpPr>
                <a:spLocks noChangeShapeType="1"/>
              </p:cNvSpPr>
              <p:nvPr/>
            </p:nvSpPr>
            <p:spPr bwMode="auto">
              <a:xfrm>
                <a:off x="47910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 name="Line 257"/>
              <p:cNvSpPr>
                <a:spLocks noChangeShapeType="1"/>
              </p:cNvSpPr>
              <p:nvPr/>
            </p:nvSpPr>
            <p:spPr bwMode="auto">
              <a:xfrm>
                <a:off x="48021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 name="Line 258"/>
              <p:cNvSpPr>
                <a:spLocks noChangeShapeType="1"/>
              </p:cNvSpPr>
              <p:nvPr/>
            </p:nvSpPr>
            <p:spPr bwMode="auto">
              <a:xfrm>
                <a:off x="48117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 name="Line 259"/>
              <p:cNvSpPr>
                <a:spLocks noChangeShapeType="1"/>
              </p:cNvSpPr>
              <p:nvPr/>
            </p:nvSpPr>
            <p:spPr bwMode="auto">
              <a:xfrm>
                <a:off x="48212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 name="Line 260"/>
              <p:cNvSpPr>
                <a:spLocks noChangeShapeType="1"/>
              </p:cNvSpPr>
              <p:nvPr/>
            </p:nvSpPr>
            <p:spPr bwMode="auto">
              <a:xfrm>
                <a:off x="48323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 name="Line 261"/>
              <p:cNvSpPr>
                <a:spLocks noChangeShapeType="1"/>
              </p:cNvSpPr>
              <p:nvPr/>
            </p:nvSpPr>
            <p:spPr bwMode="auto">
              <a:xfrm>
                <a:off x="48418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 name="Line 262"/>
              <p:cNvSpPr>
                <a:spLocks noChangeShapeType="1"/>
              </p:cNvSpPr>
              <p:nvPr/>
            </p:nvSpPr>
            <p:spPr bwMode="auto">
              <a:xfrm>
                <a:off x="48514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 name="Line 263"/>
              <p:cNvSpPr>
                <a:spLocks noChangeShapeType="1"/>
              </p:cNvSpPr>
              <p:nvPr/>
            </p:nvSpPr>
            <p:spPr bwMode="auto">
              <a:xfrm>
                <a:off x="48625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 name="Line 264"/>
              <p:cNvSpPr>
                <a:spLocks noChangeShapeType="1"/>
              </p:cNvSpPr>
              <p:nvPr/>
            </p:nvSpPr>
            <p:spPr bwMode="auto">
              <a:xfrm>
                <a:off x="48720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 name="Line 265"/>
              <p:cNvSpPr>
                <a:spLocks noChangeShapeType="1"/>
              </p:cNvSpPr>
              <p:nvPr/>
            </p:nvSpPr>
            <p:spPr bwMode="auto">
              <a:xfrm>
                <a:off x="48815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 name="Line 266"/>
              <p:cNvSpPr>
                <a:spLocks noChangeShapeType="1"/>
              </p:cNvSpPr>
              <p:nvPr/>
            </p:nvSpPr>
            <p:spPr bwMode="auto">
              <a:xfrm>
                <a:off x="48926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 name="Line 267"/>
              <p:cNvSpPr>
                <a:spLocks noChangeShapeType="1"/>
              </p:cNvSpPr>
              <p:nvPr/>
            </p:nvSpPr>
            <p:spPr bwMode="auto">
              <a:xfrm>
                <a:off x="49022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 name="Line 268"/>
              <p:cNvSpPr>
                <a:spLocks noChangeShapeType="1"/>
              </p:cNvSpPr>
              <p:nvPr/>
            </p:nvSpPr>
            <p:spPr bwMode="auto">
              <a:xfrm>
                <a:off x="49117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 name="Line 269"/>
              <p:cNvSpPr>
                <a:spLocks noChangeShapeType="1"/>
              </p:cNvSpPr>
              <p:nvPr/>
            </p:nvSpPr>
            <p:spPr bwMode="auto">
              <a:xfrm>
                <a:off x="49228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 name="Line 270"/>
              <p:cNvSpPr>
                <a:spLocks noChangeShapeType="1"/>
              </p:cNvSpPr>
              <p:nvPr/>
            </p:nvSpPr>
            <p:spPr bwMode="auto">
              <a:xfrm>
                <a:off x="49323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 name="Line 271"/>
              <p:cNvSpPr>
                <a:spLocks noChangeShapeType="1"/>
              </p:cNvSpPr>
              <p:nvPr/>
            </p:nvSpPr>
            <p:spPr bwMode="auto">
              <a:xfrm>
                <a:off x="49418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 name="Line 272"/>
              <p:cNvSpPr>
                <a:spLocks noChangeShapeType="1"/>
              </p:cNvSpPr>
              <p:nvPr/>
            </p:nvSpPr>
            <p:spPr bwMode="auto">
              <a:xfrm>
                <a:off x="49530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 name="Line 273"/>
              <p:cNvSpPr>
                <a:spLocks noChangeShapeType="1"/>
              </p:cNvSpPr>
              <p:nvPr/>
            </p:nvSpPr>
            <p:spPr bwMode="auto">
              <a:xfrm>
                <a:off x="49625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 name="Line 274"/>
              <p:cNvSpPr>
                <a:spLocks noChangeShapeType="1"/>
              </p:cNvSpPr>
              <p:nvPr/>
            </p:nvSpPr>
            <p:spPr bwMode="auto">
              <a:xfrm>
                <a:off x="49720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 name="Line 275"/>
              <p:cNvSpPr>
                <a:spLocks noChangeShapeType="1"/>
              </p:cNvSpPr>
              <p:nvPr/>
            </p:nvSpPr>
            <p:spPr bwMode="auto">
              <a:xfrm>
                <a:off x="49831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 name="Line 276"/>
              <p:cNvSpPr>
                <a:spLocks noChangeShapeType="1"/>
              </p:cNvSpPr>
              <p:nvPr/>
            </p:nvSpPr>
            <p:spPr bwMode="auto">
              <a:xfrm>
                <a:off x="49926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 name="Line 277"/>
              <p:cNvSpPr>
                <a:spLocks noChangeShapeType="1"/>
              </p:cNvSpPr>
              <p:nvPr/>
            </p:nvSpPr>
            <p:spPr bwMode="auto">
              <a:xfrm>
                <a:off x="50022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 name="Line 278"/>
              <p:cNvSpPr>
                <a:spLocks noChangeShapeType="1"/>
              </p:cNvSpPr>
              <p:nvPr/>
            </p:nvSpPr>
            <p:spPr bwMode="auto">
              <a:xfrm>
                <a:off x="50133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 name="Line 279"/>
              <p:cNvSpPr>
                <a:spLocks noChangeShapeType="1"/>
              </p:cNvSpPr>
              <p:nvPr/>
            </p:nvSpPr>
            <p:spPr bwMode="auto">
              <a:xfrm>
                <a:off x="50228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 name="Line 280"/>
              <p:cNvSpPr>
                <a:spLocks noChangeShapeType="1"/>
              </p:cNvSpPr>
              <p:nvPr/>
            </p:nvSpPr>
            <p:spPr bwMode="auto">
              <a:xfrm>
                <a:off x="50323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 name="Line 281"/>
              <p:cNvSpPr>
                <a:spLocks noChangeShapeType="1"/>
              </p:cNvSpPr>
              <p:nvPr/>
            </p:nvSpPr>
            <p:spPr bwMode="auto">
              <a:xfrm>
                <a:off x="50434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 name="Line 282"/>
              <p:cNvSpPr>
                <a:spLocks noChangeShapeType="1"/>
              </p:cNvSpPr>
              <p:nvPr/>
            </p:nvSpPr>
            <p:spPr bwMode="auto">
              <a:xfrm>
                <a:off x="50530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 name="Line 283"/>
              <p:cNvSpPr>
                <a:spLocks noChangeShapeType="1"/>
              </p:cNvSpPr>
              <p:nvPr/>
            </p:nvSpPr>
            <p:spPr bwMode="auto">
              <a:xfrm>
                <a:off x="50625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 name="Line 284"/>
              <p:cNvSpPr>
                <a:spLocks noChangeShapeType="1"/>
              </p:cNvSpPr>
              <p:nvPr/>
            </p:nvSpPr>
            <p:spPr bwMode="auto">
              <a:xfrm>
                <a:off x="50736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 name="Line 285"/>
              <p:cNvSpPr>
                <a:spLocks noChangeShapeType="1"/>
              </p:cNvSpPr>
              <p:nvPr/>
            </p:nvSpPr>
            <p:spPr bwMode="auto">
              <a:xfrm>
                <a:off x="50831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 name="Line 286"/>
              <p:cNvSpPr>
                <a:spLocks noChangeShapeType="1"/>
              </p:cNvSpPr>
              <p:nvPr/>
            </p:nvSpPr>
            <p:spPr bwMode="auto">
              <a:xfrm>
                <a:off x="50927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 name="Line 287"/>
              <p:cNvSpPr>
                <a:spLocks noChangeShapeType="1"/>
              </p:cNvSpPr>
              <p:nvPr/>
            </p:nvSpPr>
            <p:spPr bwMode="auto">
              <a:xfrm>
                <a:off x="51038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 name="Line 288"/>
              <p:cNvSpPr>
                <a:spLocks noChangeShapeType="1"/>
              </p:cNvSpPr>
              <p:nvPr/>
            </p:nvSpPr>
            <p:spPr bwMode="auto">
              <a:xfrm>
                <a:off x="51133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 name="Line 289"/>
              <p:cNvSpPr>
                <a:spLocks noChangeShapeType="1"/>
              </p:cNvSpPr>
              <p:nvPr/>
            </p:nvSpPr>
            <p:spPr bwMode="auto">
              <a:xfrm>
                <a:off x="51228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 name="Line 290"/>
              <p:cNvSpPr>
                <a:spLocks noChangeShapeType="1"/>
              </p:cNvSpPr>
              <p:nvPr/>
            </p:nvSpPr>
            <p:spPr bwMode="auto">
              <a:xfrm>
                <a:off x="51339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 name="Line 291"/>
              <p:cNvSpPr>
                <a:spLocks noChangeShapeType="1"/>
              </p:cNvSpPr>
              <p:nvPr/>
            </p:nvSpPr>
            <p:spPr bwMode="auto">
              <a:xfrm>
                <a:off x="51435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 name="Line 292"/>
              <p:cNvSpPr>
                <a:spLocks noChangeShapeType="1"/>
              </p:cNvSpPr>
              <p:nvPr/>
            </p:nvSpPr>
            <p:spPr bwMode="auto">
              <a:xfrm>
                <a:off x="51530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 name="Line 293"/>
              <p:cNvSpPr>
                <a:spLocks noChangeShapeType="1"/>
              </p:cNvSpPr>
              <p:nvPr/>
            </p:nvSpPr>
            <p:spPr bwMode="auto">
              <a:xfrm>
                <a:off x="51641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 name="Line 294"/>
              <p:cNvSpPr>
                <a:spLocks noChangeShapeType="1"/>
              </p:cNvSpPr>
              <p:nvPr/>
            </p:nvSpPr>
            <p:spPr bwMode="auto">
              <a:xfrm>
                <a:off x="51736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 name="Line 295"/>
              <p:cNvSpPr>
                <a:spLocks noChangeShapeType="1"/>
              </p:cNvSpPr>
              <p:nvPr/>
            </p:nvSpPr>
            <p:spPr bwMode="auto">
              <a:xfrm>
                <a:off x="51831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 name="Line 296"/>
              <p:cNvSpPr>
                <a:spLocks noChangeShapeType="1"/>
              </p:cNvSpPr>
              <p:nvPr/>
            </p:nvSpPr>
            <p:spPr bwMode="auto">
              <a:xfrm>
                <a:off x="51943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 name="Line 297"/>
              <p:cNvSpPr>
                <a:spLocks noChangeShapeType="1"/>
              </p:cNvSpPr>
              <p:nvPr/>
            </p:nvSpPr>
            <p:spPr bwMode="auto">
              <a:xfrm>
                <a:off x="52038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 name="Line 298"/>
              <p:cNvSpPr>
                <a:spLocks noChangeShapeType="1"/>
              </p:cNvSpPr>
              <p:nvPr/>
            </p:nvSpPr>
            <p:spPr bwMode="auto">
              <a:xfrm>
                <a:off x="52133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 name="Line 299"/>
              <p:cNvSpPr>
                <a:spLocks noChangeShapeType="1"/>
              </p:cNvSpPr>
              <p:nvPr/>
            </p:nvSpPr>
            <p:spPr bwMode="auto">
              <a:xfrm>
                <a:off x="52244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 name="Line 300"/>
              <p:cNvSpPr>
                <a:spLocks noChangeShapeType="1"/>
              </p:cNvSpPr>
              <p:nvPr/>
            </p:nvSpPr>
            <p:spPr bwMode="auto">
              <a:xfrm>
                <a:off x="52339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 name="Line 301"/>
              <p:cNvSpPr>
                <a:spLocks noChangeShapeType="1"/>
              </p:cNvSpPr>
              <p:nvPr/>
            </p:nvSpPr>
            <p:spPr bwMode="auto">
              <a:xfrm>
                <a:off x="52435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 name="Line 302"/>
              <p:cNvSpPr>
                <a:spLocks noChangeShapeType="1"/>
              </p:cNvSpPr>
              <p:nvPr/>
            </p:nvSpPr>
            <p:spPr bwMode="auto">
              <a:xfrm>
                <a:off x="52546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 name="Line 303"/>
              <p:cNvSpPr>
                <a:spLocks noChangeShapeType="1"/>
              </p:cNvSpPr>
              <p:nvPr/>
            </p:nvSpPr>
            <p:spPr bwMode="auto">
              <a:xfrm>
                <a:off x="52641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 name="Line 304"/>
              <p:cNvSpPr>
                <a:spLocks noChangeShapeType="1"/>
              </p:cNvSpPr>
              <p:nvPr/>
            </p:nvSpPr>
            <p:spPr bwMode="auto">
              <a:xfrm>
                <a:off x="52736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 name="Line 305"/>
              <p:cNvSpPr>
                <a:spLocks noChangeShapeType="1"/>
              </p:cNvSpPr>
              <p:nvPr/>
            </p:nvSpPr>
            <p:spPr bwMode="auto">
              <a:xfrm>
                <a:off x="52847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 name="Line 306"/>
              <p:cNvSpPr>
                <a:spLocks noChangeShapeType="1"/>
              </p:cNvSpPr>
              <p:nvPr/>
            </p:nvSpPr>
            <p:spPr bwMode="auto">
              <a:xfrm>
                <a:off x="52943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 name="Line 307"/>
              <p:cNvSpPr>
                <a:spLocks noChangeShapeType="1"/>
              </p:cNvSpPr>
              <p:nvPr/>
            </p:nvSpPr>
            <p:spPr bwMode="auto">
              <a:xfrm>
                <a:off x="53038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 name="Line 308"/>
              <p:cNvSpPr>
                <a:spLocks noChangeShapeType="1"/>
              </p:cNvSpPr>
              <p:nvPr/>
            </p:nvSpPr>
            <p:spPr bwMode="auto">
              <a:xfrm>
                <a:off x="53149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8" name="Line 309"/>
              <p:cNvSpPr>
                <a:spLocks noChangeShapeType="1"/>
              </p:cNvSpPr>
              <p:nvPr/>
            </p:nvSpPr>
            <p:spPr bwMode="auto">
              <a:xfrm>
                <a:off x="53244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 name="Line 310"/>
              <p:cNvSpPr>
                <a:spLocks noChangeShapeType="1"/>
              </p:cNvSpPr>
              <p:nvPr/>
            </p:nvSpPr>
            <p:spPr bwMode="auto">
              <a:xfrm>
                <a:off x="53340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 name="Line 311"/>
              <p:cNvSpPr>
                <a:spLocks noChangeShapeType="1"/>
              </p:cNvSpPr>
              <p:nvPr/>
            </p:nvSpPr>
            <p:spPr bwMode="auto">
              <a:xfrm>
                <a:off x="53451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 name="Line 312"/>
              <p:cNvSpPr>
                <a:spLocks noChangeShapeType="1"/>
              </p:cNvSpPr>
              <p:nvPr/>
            </p:nvSpPr>
            <p:spPr bwMode="auto">
              <a:xfrm>
                <a:off x="53546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 name="Line 313"/>
              <p:cNvSpPr>
                <a:spLocks noChangeShapeType="1"/>
              </p:cNvSpPr>
              <p:nvPr/>
            </p:nvSpPr>
            <p:spPr bwMode="auto">
              <a:xfrm>
                <a:off x="53641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 name="Line 314"/>
              <p:cNvSpPr>
                <a:spLocks noChangeShapeType="1"/>
              </p:cNvSpPr>
              <p:nvPr/>
            </p:nvSpPr>
            <p:spPr bwMode="auto">
              <a:xfrm>
                <a:off x="53752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 name="Line 315"/>
              <p:cNvSpPr>
                <a:spLocks noChangeShapeType="1"/>
              </p:cNvSpPr>
              <p:nvPr/>
            </p:nvSpPr>
            <p:spPr bwMode="auto">
              <a:xfrm>
                <a:off x="53848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 name="Line 316"/>
              <p:cNvSpPr>
                <a:spLocks noChangeShapeType="1"/>
              </p:cNvSpPr>
              <p:nvPr/>
            </p:nvSpPr>
            <p:spPr bwMode="auto">
              <a:xfrm>
                <a:off x="53943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 name="Line 317"/>
              <p:cNvSpPr>
                <a:spLocks noChangeShapeType="1"/>
              </p:cNvSpPr>
              <p:nvPr/>
            </p:nvSpPr>
            <p:spPr bwMode="auto">
              <a:xfrm>
                <a:off x="54054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 name="Line 318"/>
              <p:cNvSpPr>
                <a:spLocks noChangeShapeType="1"/>
              </p:cNvSpPr>
              <p:nvPr/>
            </p:nvSpPr>
            <p:spPr bwMode="auto">
              <a:xfrm>
                <a:off x="54149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 name="Line 319"/>
              <p:cNvSpPr>
                <a:spLocks noChangeShapeType="1"/>
              </p:cNvSpPr>
              <p:nvPr/>
            </p:nvSpPr>
            <p:spPr bwMode="auto">
              <a:xfrm>
                <a:off x="54244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 name="Line 320"/>
              <p:cNvSpPr>
                <a:spLocks noChangeShapeType="1"/>
              </p:cNvSpPr>
              <p:nvPr/>
            </p:nvSpPr>
            <p:spPr bwMode="auto">
              <a:xfrm>
                <a:off x="54356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 name="Line 321"/>
              <p:cNvSpPr>
                <a:spLocks noChangeShapeType="1"/>
              </p:cNvSpPr>
              <p:nvPr/>
            </p:nvSpPr>
            <p:spPr bwMode="auto">
              <a:xfrm>
                <a:off x="54451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 name="Line 322"/>
              <p:cNvSpPr>
                <a:spLocks noChangeShapeType="1"/>
              </p:cNvSpPr>
              <p:nvPr/>
            </p:nvSpPr>
            <p:spPr bwMode="auto">
              <a:xfrm>
                <a:off x="54546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 name="Line 323"/>
              <p:cNvSpPr>
                <a:spLocks noChangeShapeType="1"/>
              </p:cNvSpPr>
              <p:nvPr/>
            </p:nvSpPr>
            <p:spPr bwMode="auto">
              <a:xfrm>
                <a:off x="54657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 name="Line 324"/>
              <p:cNvSpPr>
                <a:spLocks noChangeShapeType="1"/>
              </p:cNvSpPr>
              <p:nvPr/>
            </p:nvSpPr>
            <p:spPr bwMode="auto">
              <a:xfrm>
                <a:off x="54752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 name="Line 325"/>
              <p:cNvSpPr>
                <a:spLocks noChangeShapeType="1"/>
              </p:cNvSpPr>
              <p:nvPr/>
            </p:nvSpPr>
            <p:spPr bwMode="auto">
              <a:xfrm>
                <a:off x="54848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 name="Line 326"/>
              <p:cNvSpPr>
                <a:spLocks noChangeShapeType="1"/>
              </p:cNvSpPr>
              <p:nvPr/>
            </p:nvSpPr>
            <p:spPr bwMode="auto">
              <a:xfrm>
                <a:off x="54959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 name="Line 327"/>
              <p:cNvSpPr>
                <a:spLocks noChangeShapeType="1"/>
              </p:cNvSpPr>
              <p:nvPr/>
            </p:nvSpPr>
            <p:spPr bwMode="auto">
              <a:xfrm>
                <a:off x="55054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 name="Line 328"/>
              <p:cNvSpPr>
                <a:spLocks noChangeShapeType="1"/>
              </p:cNvSpPr>
              <p:nvPr/>
            </p:nvSpPr>
            <p:spPr bwMode="auto">
              <a:xfrm>
                <a:off x="55149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 name="Line 329"/>
              <p:cNvSpPr>
                <a:spLocks noChangeShapeType="1"/>
              </p:cNvSpPr>
              <p:nvPr/>
            </p:nvSpPr>
            <p:spPr bwMode="auto">
              <a:xfrm>
                <a:off x="55260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 name="Line 330"/>
              <p:cNvSpPr>
                <a:spLocks noChangeShapeType="1"/>
              </p:cNvSpPr>
              <p:nvPr/>
            </p:nvSpPr>
            <p:spPr bwMode="auto">
              <a:xfrm>
                <a:off x="55356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 name="Line 331"/>
              <p:cNvSpPr>
                <a:spLocks noChangeShapeType="1"/>
              </p:cNvSpPr>
              <p:nvPr/>
            </p:nvSpPr>
            <p:spPr bwMode="auto">
              <a:xfrm>
                <a:off x="55451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 name="Line 332"/>
              <p:cNvSpPr>
                <a:spLocks noChangeShapeType="1"/>
              </p:cNvSpPr>
              <p:nvPr/>
            </p:nvSpPr>
            <p:spPr bwMode="auto">
              <a:xfrm>
                <a:off x="55562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 name="Line 333"/>
              <p:cNvSpPr>
                <a:spLocks noChangeShapeType="1"/>
              </p:cNvSpPr>
              <p:nvPr/>
            </p:nvSpPr>
            <p:spPr bwMode="auto">
              <a:xfrm>
                <a:off x="5565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 name="Line 334"/>
              <p:cNvSpPr>
                <a:spLocks noChangeShapeType="1"/>
              </p:cNvSpPr>
              <p:nvPr/>
            </p:nvSpPr>
            <p:spPr bwMode="auto">
              <a:xfrm>
                <a:off x="55753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 name="Line 335"/>
              <p:cNvSpPr>
                <a:spLocks noChangeShapeType="1"/>
              </p:cNvSpPr>
              <p:nvPr/>
            </p:nvSpPr>
            <p:spPr bwMode="auto">
              <a:xfrm>
                <a:off x="55864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 name="Line 336"/>
              <p:cNvSpPr>
                <a:spLocks noChangeShapeType="1"/>
              </p:cNvSpPr>
              <p:nvPr/>
            </p:nvSpPr>
            <p:spPr bwMode="auto">
              <a:xfrm>
                <a:off x="55959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 name="Line 337"/>
              <p:cNvSpPr>
                <a:spLocks noChangeShapeType="1"/>
              </p:cNvSpPr>
              <p:nvPr/>
            </p:nvSpPr>
            <p:spPr bwMode="auto">
              <a:xfrm>
                <a:off x="56054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 name="Line 338"/>
              <p:cNvSpPr>
                <a:spLocks noChangeShapeType="1"/>
              </p:cNvSpPr>
              <p:nvPr/>
            </p:nvSpPr>
            <p:spPr bwMode="auto">
              <a:xfrm>
                <a:off x="56165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 name="Line 339"/>
              <p:cNvSpPr>
                <a:spLocks noChangeShapeType="1"/>
              </p:cNvSpPr>
              <p:nvPr/>
            </p:nvSpPr>
            <p:spPr bwMode="auto">
              <a:xfrm>
                <a:off x="56261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 name="Line 340"/>
              <p:cNvSpPr>
                <a:spLocks noChangeShapeType="1"/>
              </p:cNvSpPr>
              <p:nvPr/>
            </p:nvSpPr>
            <p:spPr bwMode="auto">
              <a:xfrm>
                <a:off x="56356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 name="Line 341"/>
              <p:cNvSpPr>
                <a:spLocks noChangeShapeType="1"/>
              </p:cNvSpPr>
              <p:nvPr/>
            </p:nvSpPr>
            <p:spPr bwMode="auto">
              <a:xfrm>
                <a:off x="56467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 name="Line 342"/>
              <p:cNvSpPr>
                <a:spLocks noChangeShapeType="1"/>
              </p:cNvSpPr>
              <p:nvPr/>
            </p:nvSpPr>
            <p:spPr bwMode="auto">
              <a:xfrm>
                <a:off x="56562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 name="Line 343"/>
              <p:cNvSpPr>
                <a:spLocks noChangeShapeType="1"/>
              </p:cNvSpPr>
              <p:nvPr/>
            </p:nvSpPr>
            <p:spPr bwMode="auto">
              <a:xfrm>
                <a:off x="56657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 name="Line 344"/>
              <p:cNvSpPr>
                <a:spLocks noChangeShapeType="1"/>
              </p:cNvSpPr>
              <p:nvPr/>
            </p:nvSpPr>
            <p:spPr bwMode="auto">
              <a:xfrm>
                <a:off x="56769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 name="Line 345"/>
              <p:cNvSpPr>
                <a:spLocks noChangeShapeType="1"/>
              </p:cNvSpPr>
              <p:nvPr/>
            </p:nvSpPr>
            <p:spPr bwMode="auto">
              <a:xfrm>
                <a:off x="56864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 name="Line 346"/>
              <p:cNvSpPr>
                <a:spLocks noChangeShapeType="1"/>
              </p:cNvSpPr>
              <p:nvPr/>
            </p:nvSpPr>
            <p:spPr bwMode="auto">
              <a:xfrm>
                <a:off x="56959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 name="Line 347"/>
              <p:cNvSpPr>
                <a:spLocks noChangeShapeType="1"/>
              </p:cNvSpPr>
              <p:nvPr/>
            </p:nvSpPr>
            <p:spPr bwMode="auto">
              <a:xfrm>
                <a:off x="57070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 name="Line 348"/>
              <p:cNvSpPr>
                <a:spLocks noChangeShapeType="1"/>
              </p:cNvSpPr>
              <p:nvPr/>
            </p:nvSpPr>
            <p:spPr bwMode="auto">
              <a:xfrm>
                <a:off x="57165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 name="Line 349"/>
              <p:cNvSpPr>
                <a:spLocks noChangeShapeType="1"/>
              </p:cNvSpPr>
              <p:nvPr/>
            </p:nvSpPr>
            <p:spPr bwMode="auto">
              <a:xfrm>
                <a:off x="57261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 name="Line 350"/>
              <p:cNvSpPr>
                <a:spLocks noChangeShapeType="1"/>
              </p:cNvSpPr>
              <p:nvPr/>
            </p:nvSpPr>
            <p:spPr bwMode="auto">
              <a:xfrm>
                <a:off x="57372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 name="Line 351"/>
              <p:cNvSpPr>
                <a:spLocks noChangeShapeType="1"/>
              </p:cNvSpPr>
              <p:nvPr/>
            </p:nvSpPr>
            <p:spPr bwMode="auto">
              <a:xfrm>
                <a:off x="57467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 name="Line 352"/>
              <p:cNvSpPr>
                <a:spLocks noChangeShapeType="1"/>
              </p:cNvSpPr>
              <p:nvPr/>
            </p:nvSpPr>
            <p:spPr bwMode="auto">
              <a:xfrm>
                <a:off x="57562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 name="Line 353"/>
              <p:cNvSpPr>
                <a:spLocks noChangeShapeType="1"/>
              </p:cNvSpPr>
              <p:nvPr/>
            </p:nvSpPr>
            <p:spPr bwMode="auto">
              <a:xfrm>
                <a:off x="57673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 name="Line 354"/>
              <p:cNvSpPr>
                <a:spLocks noChangeShapeType="1"/>
              </p:cNvSpPr>
              <p:nvPr/>
            </p:nvSpPr>
            <p:spPr bwMode="auto">
              <a:xfrm>
                <a:off x="57769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 name="Line 355"/>
              <p:cNvSpPr>
                <a:spLocks noChangeShapeType="1"/>
              </p:cNvSpPr>
              <p:nvPr/>
            </p:nvSpPr>
            <p:spPr bwMode="auto">
              <a:xfrm>
                <a:off x="57864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 name="Line 356"/>
              <p:cNvSpPr>
                <a:spLocks noChangeShapeType="1"/>
              </p:cNvSpPr>
              <p:nvPr/>
            </p:nvSpPr>
            <p:spPr bwMode="auto">
              <a:xfrm>
                <a:off x="57975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 name="Line 357"/>
              <p:cNvSpPr>
                <a:spLocks noChangeShapeType="1"/>
              </p:cNvSpPr>
              <p:nvPr/>
            </p:nvSpPr>
            <p:spPr bwMode="auto">
              <a:xfrm>
                <a:off x="58070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 name="Line 358"/>
              <p:cNvSpPr>
                <a:spLocks noChangeShapeType="1"/>
              </p:cNvSpPr>
              <p:nvPr/>
            </p:nvSpPr>
            <p:spPr bwMode="auto">
              <a:xfrm>
                <a:off x="58166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 name="Line 359"/>
              <p:cNvSpPr>
                <a:spLocks noChangeShapeType="1"/>
              </p:cNvSpPr>
              <p:nvPr/>
            </p:nvSpPr>
            <p:spPr bwMode="auto">
              <a:xfrm>
                <a:off x="58277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 name="Line 360"/>
              <p:cNvSpPr>
                <a:spLocks noChangeShapeType="1"/>
              </p:cNvSpPr>
              <p:nvPr/>
            </p:nvSpPr>
            <p:spPr bwMode="auto">
              <a:xfrm>
                <a:off x="58372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 name="Line 361"/>
              <p:cNvSpPr>
                <a:spLocks noChangeShapeType="1"/>
              </p:cNvSpPr>
              <p:nvPr/>
            </p:nvSpPr>
            <p:spPr bwMode="auto">
              <a:xfrm>
                <a:off x="58467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 name="Line 362"/>
              <p:cNvSpPr>
                <a:spLocks noChangeShapeType="1"/>
              </p:cNvSpPr>
              <p:nvPr/>
            </p:nvSpPr>
            <p:spPr bwMode="auto">
              <a:xfrm>
                <a:off x="58578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 name="Line 363"/>
              <p:cNvSpPr>
                <a:spLocks noChangeShapeType="1"/>
              </p:cNvSpPr>
              <p:nvPr/>
            </p:nvSpPr>
            <p:spPr bwMode="auto">
              <a:xfrm>
                <a:off x="58674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 name="Line 364"/>
              <p:cNvSpPr>
                <a:spLocks noChangeShapeType="1"/>
              </p:cNvSpPr>
              <p:nvPr/>
            </p:nvSpPr>
            <p:spPr bwMode="auto">
              <a:xfrm>
                <a:off x="58769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 name="Line 365"/>
              <p:cNvSpPr>
                <a:spLocks noChangeShapeType="1"/>
              </p:cNvSpPr>
              <p:nvPr/>
            </p:nvSpPr>
            <p:spPr bwMode="auto">
              <a:xfrm>
                <a:off x="58880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 name="Line 366"/>
              <p:cNvSpPr>
                <a:spLocks noChangeShapeType="1"/>
              </p:cNvSpPr>
              <p:nvPr/>
            </p:nvSpPr>
            <p:spPr bwMode="auto">
              <a:xfrm>
                <a:off x="58975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 name="Line 367"/>
              <p:cNvSpPr>
                <a:spLocks noChangeShapeType="1"/>
              </p:cNvSpPr>
              <p:nvPr/>
            </p:nvSpPr>
            <p:spPr bwMode="auto">
              <a:xfrm>
                <a:off x="59070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 name="Line 368"/>
              <p:cNvSpPr>
                <a:spLocks noChangeShapeType="1"/>
              </p:cNvSpPr>
              <p:nvPr/>
            </p:nvSpPr>
            <p:spPr bwMode="auto">
              <a:xfrm>
                <a:off x="59182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 name="Line 369"/>
              <p:cNvSpPr>
                <a:spLocks noChangeShapeType="1"/>
              </p:cNvSpPr>
              <p:nvPr/>
            </p:nvSpPr>
            <p:spPr bwMode="auto">
              <a:xfrm>
                <a:off x="59277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 name="Line 370"/>
              <p:cNvSpPr>
                <a:spLocks noChangeShapeType="1"/>
              </p:cNvSpPr>
              <p:nvPr/>
            </p:nvSpPr>
            <p:spPr bwMode="auto">
              <a:xfrm>
                <a:off x="59372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 name="Line 371"/>
              <p:cNvSpPr>
                <a:spLocks noChangeShapeType="1"/>
              </p:cNvSpPr>
              <p:nvPr/>
            </p:nvSpPr>
            <p:spPr bwMode="auto">
              <a:xfrm>
                <a:off x="59483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 name="Line 372"/>
              <p:cNvSpPr>
                <a:spLocks noChangeShapeType="1"/>
              </p:cNvSpPr>
              <p:nvPr/>
            </p:nvSpPr>
            <p:spPr bwMode="auto">
              <a:xfrm>
                <a:off x="59578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 name="Line 373"/>
              <p:cNvSpPr>
                <a:spLocks noChangeShapeType="1"/>
              </p:cNvSpPr>
              <p:nvPr/>
            </p:nvSpPr>
            <p:spPr bwMode="auto">
              <a:xfrm>
                <a:off x="59674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 name="Line 374"/>
              <p:cNvSpPr>
                <a:spLocks noChangeShapeType="1"/>
              </p:cNvSpPr>
              <p:nvPr/>
            </p:nvSpPr>
            <p:spPr bwMode="auto">
              <a:xfrm>
                <a:off x="59785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 name="Line 375"/>
              <p:cNvSpPr>
                <a:spLocks noChangeShapeType="1"/>
              </p:cNvSpPr>
              <p:nvPr/>
            </p:nvSpPr>
            <p:spPr bwMode="auto">
              <a:xfrm>
                <a:off x="59880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 name="Line 376"/>
              <p:cNvSpPr>
                <a:spLocks noChangeShapeType="1"/>
              </p:cNvSpPr>
              <p:nvPr/>
            </p:nvSpPr>
            <p:spPr bwMode="auto">
              <a:xfrm>
                <a:off x="59975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 name="Line 377"/>
              <p:cNvSpPr>
                <a:spLocks noChangeShapeType="1"/>
              </p:cNvSpPr>
              <p:nvPr/>
            </p:nvSpPr>
            <p:spPr bwMode="auto">
              <a:xfrm>
                <a:off x="60086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 name="Line 378"/>
              <p:cNvSpPr>
                <a:spLocks noChangeShapeType="1"/>
              </p:cNvSpPr>
              <p:nvPr/>
            </p:nvSpPr>
            <p:spPr bwMode="auto">
              <a:xfrm>
                <a:off x="60182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 name="Line 379"/>
              <p:cNvSpPr>
                <a:spLocks noChangeShapeType="1"/>
              </p:cNvSpPr>
              <p:nvPr/>
            </p:nvSpPr>
            <p:spPr bwMode="auto">
              <a:xfrm>
                <a:off x="60277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 name="Line 380"/>
              <p:cNvSpPr>
                <a:spLocks noChangeShapeType="1"/>
              </p:cNvSpPr>
              <p:nvPr/>
            </p:nvSpPr>
            <p:spPr bwMode="auto">
              <a:xfrm>
                <a:off x="60388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 name="Line 381"/>
              <p:cNvSpPr>
                <a:spLocks noChangeShapeType="1"/>
              </p:cNvSpPr>
              <p:nvPr/>
            </p:nvSpPr>
            <p:spPr bwMode="auto">
              <a:xfrm>
                <a:off x="60483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 name="Line 382"/>
              <p:cNvSpPr>
                <a:spLocks noChangeShapeType="1"/>
              </p:cNvSpPr>
              <p:nvPr/>
            </p:nvSpPr>
            <p:spPr bwMode="auto">
              <a:xfrm>
                <a:off x="60579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 name="Line 383"/>
              <p:cNvSpPr>
                <a:spLocks noChangeShapeType="1"/>
              </p:cNvSpPr>
              <p:nvPr/>
            </p:nvSpPr>
            <p:spPr bwMode="auto">
              <a:xfrm>
                <a:off x="60690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 name="Line 384"/>
              <p:cNvSpPr>
                <a:spLocks noChangeShapeType="1"/>
              </p:cNvSpPr>
              <p:nvPr/>
            </p:nvSpPr>
            <p:spPr bwMode="auto">
              <a:xfrm>
                <a:off x="60785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 name="Line 385"/>
              <p:cNvSpPr>
                <a:spLocks noChangeShapeType="1"/>
              </p:cNvSpPr>
              <p:nvPr/>
            </p:nvSpPr>
            <p:spPr bwMode="auto">
              <a:xfrm>
                <a:off x="60880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 name="Line 386"/>
              <p:cNvSpPr>
                <a:spLocks noChangeShapeType="1"/>
              </p:cNvSpPr>
              <p:nvPr/>
            </p:nvSpPr>
            <p:spPr bwMode="auto">
              <a:xfrm>
                <a:off x="60991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 name="Line 387"/>
              <p:cNvSpPr>
                <a:spLocks noChangeShapeType="1"/>
              </p:cNvSpPr>
              <p:nvPr/>
            </p:nvSpPr>
            <p:spPr bwMode="auto">
              <a:xfrm>
                <a:off x="61087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 name="Line 388"/>
              <p:cNvSpPr>
                <a:spLocks noChangeShapeType="1"/>
              </p:cNvSpPr>
              <p:nvPr/>
            </p:nvSpPr>
            <p:spPr bwMode="auto">
              <a:xfrm>
                <a:off x="61182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 name="Line 389"/>
              <p:cNvSpPr>
                <a:spLocks noChangeShapeType="1"/>
              </p:cNvSpPr>
              <p:nvPr/>
            </p:nvSpPr>
            <p:spPr bwMode="auto">
              <a:xfrm>
                <a:off x="61293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 name="Line 390"/>
              <p:cNvSpPr>
                <a:spLocks noChangeShapeType="1"/>
              </p:cNvSpPr>
              <p:nvPr/>
            </p:nvSpPr>
            <p:spPr bwMode="auto">
              <a:xfrm>
                <a:off x="61388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 name="Line 391"/>
              <p:cNvSpPr>
                <a:spLocks noChangeShapeType="1"/>
              </p:cNvSpPr>
              <p:nvPr/>
            </p:nvSpPr>
            <p:spPr bwMode="auto">
              <a:xfrm>
                <a:off x="61483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 name="Line 392"/>
              <p:cNvSpPr>
                <a:spLocks noChangeShapeType="1"/>
              </p:cNvSpPr>
              <p:nvPr/>
            </p:nvSpPr>
            <p:spPr bwMode="auto">
              <a:xfrm>
                <a:off x="61595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 name="Line 393"/>
              <p:cNvSpPr>
                <a:spLocks noChangeShapeType="1"/>
              </p:cNvSpPr>
              <p:nvPr/>
            </p:nvSpPr>
            <p:spPr bwMode="auto">
              <a:xfrm>
                <a:off x="61690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 name="Line 394"/>
              <p:cNvSpPr>
                <a:spLocks noChangeShapeType="1"/>
              </p:cNvSpPr>
              <p:nvPr/>
            </p:nvSpPr>
            <p:spPr bwMode="auto">
              <a:xfrm>
                <a:off x="61785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 name="Line 395"/>
              <p:cNvSpPr>
                <a:spLocks noChangeShapeType="1"/>
              </p:cNvSpPr>
              <p:nvPr/>
            </p:nvSpPr>
            <p:spPr bwMode="auto">
              <a:xfrm>
                <a:off x="61896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 name="Line 396"/>
              <p:cNvSpPr>
                <a:spLocks noChangeShapeType="1"/>
              </p:cNvSpPr>
              <p:nvPr/>
            </p:nvSpPr>
            <p:spPr bwMode="auto">
              <a:xfrm>
                <a:off x="61991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 name="Line 397"/>
              <p:cNvSpPr>
                <a:spLocks noChangeShapeType="1"/>
              </p:cNvSpPr>
              <p:nvPr/>
            </p:nvSpPr>
            <p:spPr bwMode="auto">
              <a:xfrm>
                <a:off x="62087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 name="Line 398"/>
              <p:cNvSpPr>
                <a:spLocks noChangeShapeType="1"/>
              </p:cNvSpPr>
              <p:nvPr/>
            </p:nvSpPr>
            <p:spPr bwMode="auto">
              <a:xfrm>
                <a:off x="62198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 name="Line 399"/>
              <p:cNvSpPr>
                <a:spLocks noChangeShapeType="1"/>
              </p:cNvSpPr>
              <p:nvPr/>
            </p:nvSpPr>
            <p:spPr bwMode="auto">
              <a:xfrm>
                <a:off x="62293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 name="Line 400"/>
              <p:cNvSpPr>
                <a:spLocks noChangeShapeType="1"/>
              </p:cNvSpPr>
              <p:nvPr/>
            </p:nvSpPr>
            <p:spPr bwMode="auto">
              <a:xfrm>
                <a:off x="62388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 name="Line 401"/>
              <p:cNvSpPr>
                <a:spLocks noChangeShapeType="1"/>
              </p:cNvSpPr>
              <p:nvPr/>
            </p:nvSpPr>
            <p:spPr bwMode="auto">
              <a:xfrm>
                <a:off x="62499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 name="Line 402"/>
              <p:cNvSpPr>
                <a:spLocks noChangeShapeType="1"/>
              </p:cNvSpPr>
              <p:nvPr/>
            </p:nvSpPr>
            <p:spPr bwMode="auto">
              <a:xfrm>
                <a:off x="62595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 name="Line 403"/>
              <p:cNvSpPr>
                <a:spLocks noChangeShapeType="1"/>
              </p:cNvSpPr>
              <p:nvPr/>
            </p:nvSpPr>
            <p:spPr bwMode="auto">
              <a:xfrm>
                <a:off x="62690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 name="Line 404"/>
              <p:cNvSpPr>
                <a:spLocks noChangeShapeType="1"/>
              </p:cNvSpPr>
              <p:nvPr/>
            </p:nvSpPr>
            <p:spPr bwMode="auto">
              <a:xfrm>
                <a:off x="62801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 name="Line 405"/>
              <p:cNvSpPr>
                <a:spLocks noChangeShapeType="1"/>
              </p:cNvSpPr>
              <p:nvPr/>
            </p:nvSpPr>
            <p:spPr bwMode="auto">
              <a:xfrm>
                <a:off x="62896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Line 407"/>
              <p:cNvSpPr>
                <a:spLocks noChangeShapeType="1"/>
              </p:cNvSpPr>
              <p:nvPr/>
            </p:nvSpPr>
            <p:spPr bwMode="auto">
              <a:xfrm>
                <a:off x="62992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Line 408"/>
              <p:cNvSpPr>
                <a:spLocks noChangeShapeType="1"/>
              </p:cNvSpPr>
              <p:nvPr/>
            </p:nvSpPr>
            <p:spPr bwMode="auto">
              <a:xfrm>
                <a:off x="63103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Line 409"/>
              <p:cNvSpPr>
                <a:spLocks noChangeShapeType="1"/>
              </p:cNvSpPr>
              <p:nvPr/>
            </p:nvSpPr>
            <p:spPr bwMode="auto">
              <a:xfrm>
                <a:off x="63198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Line 410"/>
              <p:cNvSpPr>
                <a:spLocks noChangeShapeType="1"/>
              </p:cNvSpPr>
              <p:nvPr/>
            </p:nvSpPr>
            <p:spPr bwMode="auto">
              <a:xfrm>
                <a:off x="63293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Line 411"/>
              <p:cNvSpPr>
                <a:spLocks noChangeShapeType="1"/>
              </p:cNvSpPr>
              <p:nvPr/>
            </p:nvSpPr>
            <p:spPr bwMode="auto">
              <a:xfrm>
                <a:off x="63404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Line 412"/>
              <p:cNvSpPr>
                <a:spLocks noChangeShapeType="1"/>
              </p:cNvSpPr>
              <p:nvPr/>
            </p:nvSpPr>
            <p:spPr bwMode="auto">
              <a:xfrm>
                <a:off x="63500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 name="Line 413"/>
              <p:cNvSpPr>
                <a:spLocks noChangeShapeType="1"/>
              </p:cNvSpPr>
              <p:nvPr/>
            </p:nvSpPr>
            <p:spPr bwMode="auto">
              <a:xfrm>
                <a:off x="63595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 name="Line 414"/>
              <p:cNvSpPr>
                <a:spLocks noChangeShapeType="1"/>
              </p:cNvSpPr>
              <p:nvPr/>
            </p:nvSpPr>
            <p:spPr bwMode="auto">
              <a:xfrm>
                <a:off x="63706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 name="Line 415"/>
              <p:cNvSpPr>
                <a:spLocks noChangeShapeType="1"/>
              </p:cNvSpPr>
              <p:nvPr/>
            </p:nvSpPr>
            <p:spPr bwMode="auto">
              <a:xfrm>
                <a:off x="63801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Line 416"/>
              <p:cNvSpPr>
                <a:spLocks noChangeShapeType="1"/>
              </p:cNvSpPr>
              <p:nvPr/>
            </p:nvSpPr>
            <p:spPr bwMode="auto">
              <a:xfrm>
                <a:off x="63896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Line 417"/>
              <p:cNvSpPr>
                <a:spLocks noChangeShapeType="1"/>
              </p:cNvSpPr>
              <p:nvPr/>
            </p:nvSpPr>
            <p:spPr bwMode="auto">
              <a:xfrm>
                <a:off x="64008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 name="Line 418"/>
              <p:cNvSpPr>
                <a:spLocks noChangeShapeType="1"/>
              </p:cNvSpPr>
              <p:nvPr/>
            </p:nvSpPr>
            <p:spPr bwMode="auto">
              <a:xfrm>
                <a:off x="64103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 name="Line 419"/>
              <p:cNvSpPr>
                <a:spLocks noChangeShapeType="1"/>
              </p:cNvSpPr>
              <p:nvPr/>
            </p:nvSpPr>
            <p:spPr bwMode="auto">
              <a:xfrm>
                <a:off x="64198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 name="Line 420"/>
              <p:cNvSpPr>
                <a:spLocks noChangeShapeType="1"/>
              </p:cNvSpPr>
              <p:nvPr/>
            </p:nvSpPr>
            <p:spPr bwMode="auto">
              <a:xfrm>
                <a:off x="64309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Line 421"/>
              <p:cNvSpPr>
                <a:spLocks noChangeShapeType="1"/>
              </p:cNvSpPr>
              <p:nvPr/>
            </p:nvSpPr>
            <p:spPr bwMode="auto">
              <a:xfrm>
                <a:off x="64404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Line 422"/>
              <p:cNvSpPr>
                <a:spLocks noChangeShapeType="1"/>
              </p:cNvSpPr>
              <p:nvPr/>
            </p:nvSpPr>
            <p:spPr bwMode="auto">
              <a:xfrm>
                <a:off x="64500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 name="Line 423"/>
              <p:cNvSpPr>
                <a:spLocks noChangeShapeType="1"/>
              </p:cNvSpPr>
              <p:nvPr/>
            </p:nvSpPr>
            <p:spPr bwMode="auto">
              <a:xfrm>
                <a:off x="64611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 name="Line 424"/>
              <p:cNvSpPr>
                <a:spLocks noChangeShapeType="1"/>
              </p:cNvSpPr>
              <p:nvPr/>
            </p:nvSpPr>
            <p:spPr bwMode="auto">
              <a:xfrm>
                <a:off x="64706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 name="Line 425"/>
              <p:cNvSpPr>
                <a:spLocks noChangeShapeType="1"/>
              </p:cNvSpPr>
              <p:nvPr/>
            </p:nvSpPr>
            <p:spPr bwMode="auto">
              <a:xfrm>
                <a:off x="64801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 name="Line 426"/>
              <p:cNvSpPr>
                <a:spLocks noChangeShapeType="1"/>
              </p:cNvSpPr>
              <p:nvPr/>
            </p:nvSpPr>
            <p:spPr bwMode="auto">
              <a:xfrm>
                <a:off x="64912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 name="Line 427"/>
              <p:cNvSpPr>
                <a:spLocks noChangeShapeType="1"/>
              </p:cNvSpPr>
              <p:nvPr/>
            </p:nvSpPr>
            <p:spPr bwMode="auto">
              <a:xfrm>
                <a:off x="65008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 name="Line 428"/>
              <p:cNvSpPr>
                <a:spLocks noChangeShapeType="1"/>
              </p:cNvSpPr>
              <p:nvPr/>
            </p:nvSpPr>
            <p:spPr bwMode="auto">
              <a:xfrm>
                <a:off x="65103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 name="Line 429"/>
              <p:cNvSpPr>
                <a:spLocks noChangeShapeType="1"/>
              </p:cNvSpPr>
              <p:nvPr/>
            </p:nvSpPr>
            <p:spPr bwMode="auto">
              <a:xfrm>
                <a:off x="65214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 name="Line 430"/>
              <p:cNvSpPr>
                <a:spLocks noChangeShapeType="1"/>
              </p:cNvSpPr>
              <p:nvPr/>
            </p:nvSpPr>
            <p:spPr bwMode="auto">
              <a:xfrm>
                <a:off x="65309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 name="Line 431"/>
              <p:cNvSpPr>
                <a:spLocks noChangeShapeType="1"/>
              </p:cNvSpPr>
              <p:nvPr/>
            </p:nvSpPr>
            <p:spPr bwMode="auto">
              <a:xfrm>
                <a:off x="65405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 name="Line 432"/>
              <p:cNvSpPr>
                <a:spLocks noChangeShapeType="1"/>
              </p:cNvSpPr>
              <p:nvPr/>
            </p:nvSpPr>
            <p:spPr bwMode="auto">
              <a:xfrm>
                <a:off x="65516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 name="Line 433"/>
              <p:cNvSpPr>
                <a:spLocks noChangeShapeType="1"/>
              </p:cNvSpPr>
              <p:nvPr/>
            </p:nvSpPr>
            <p:spPr bwMode="auto">
              <a:xfrm>
                <a:off x="65611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 name="Line 434"/>
              <p:cNvSpPr>
                <a:spLocks noChangeShapeType="1"/>
              </p:cNvSpPr>
              <p:nvPr/>
            </p:nvSpPr>
            <p:spPr bwMode="auto">
              <a:xfrm>
                <a:off x="65706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 name="Line 435"/>
              <p:cNvSpPr>
                <a:spLocks noChangeShapeType="1"/>
              </p:cNvSpPr>
              <p:nvPr/>
            </p:nvSpPr>
            <p:spPr bwMode="auto">
              <a:xfrm>
                <a:off x="6581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 name="Line 436"/>
              <p:cNvSpPr>
                <a:spLocks noChangeShapeType="1"/>
              </p:cNvSpPr>
              <p:nvPr/>
            </p:nvSpPr>
            <p:spPr bwMode="auto">
              <a:xfrm>
                <a:off x="65913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 name="Line 437"/>
              <p:cNvSpPr>
                <a:spLocks noChangeShapeType="1"/>
              </p:cNvSpPr>
              <p:nvPr/>
            </p:nvSpPr>
            <p:spPr bwMode="auto">
              <a:xfrm>
                <a:off x="66008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 name="Line 438"/>
              <p:cNvSpPr>
                <a:spLocks noChangeShapeType="1"/>
              </p:cNvSpPr>
              <p:nvPr/>
            </p:nvSpPr>
            <p:spPr bwMode="auto">
              <a:xfrm>
                <a:off x="66119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 name="Line 439"/>
              <p:cNvSpPr>
                <a:spLocks noChangeShapeType="1"/>
              </p:cNvSpPr>
              <p:nvPr/>
            </p:nvSpPr>
            <p:spPr bwMode="auto">
              <a:xfrm>
                <a:off x="66214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 name="Line 440"/>
              <p:cNvSpPr>
                <a:spLocks noChangeShapeType="1"/>
              </p:cNvSpPr>
              <p:nvPr/>
            </p:nvSpPr>
            <p:spPr bwMode="auto">
              <a:xfrm>
                <a:off x="66309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 name="Line 441"/>
              <p:cNvSpPr>
                <a:spLocks noChangeShapeType="1"/>
              </p:cNvSpPr>
              <p:nvPr/>
            </p:nvSpPr>
            <p:spPr bwMode="auto">
              <a:xfrm>
                <a:off x="66421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 name="Line 442"/>
              <p:cNvSpPr>
                <a:spLocks noChangeShapeType="1"/>
              </p:cNvSpPr>
              <p:nvPr/>
            </p:nvSpPr>
            <p:spPr bwMode="auto">
              <a:xfrm>
                <a:off x="66516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 name="Line 443"/>
              <p:cNvSpPr>
                <a:spLocks noChangeShapeType="1"/>
              </p:cNvSpPr>
              <p:nvPr/>
            </p:nvSpPr>
            <p:spPr bwMode="auto">
              <a:xfrm>
                <a:off x="66611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 name="Line 444"/>
              <p:cNvSpPr>
                <a:spLocks noChangeShapeType="1"/>
              </p:cNvSpPr>
              <p:nvPr/>
            </p:nvSpPr>
            <p:spPr bwMode="auto">
              <a:xfrm>
                <a:off x="66722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 name="Line 445"/>
              <p:cNvSpPr>
                <a:spLocks noChangeShapeType="1"/>
              </p:cNvSpPr>
              <p:nvPr/>
            </p:nvSpPr>
            <p:spPr bwMode="auto">
              <a:xfrm>
                <a:off x="66817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 name="Line 446"/>
              <p:cNvSpPr>
                <a:spLocks noChangeShapeType="1"/>
              </p:cNvSpPr>
              <p:nvPr/>
            </p:nvSpPr>
            <p:spPr bwMode="auto">
              <a:xfrm>
                <a:off x="66913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 name="Line 447"/>
              <p:cNvSpPr>
                <a:spLocks noChangeShapeType="1"/>
              </p:cNvSpPr>
              <p:nvPr/>
            </p:nvSpPr>
            <p:spPr bwMode="auto">
              <a:xfrm>
                <a:off x="67024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 name="Line 448"/>
              <p:cNvSpPr>
                <a:spLocks noChangeShapeType="1"/>
              </p:cNvSpPr>
              <p:nvPr/>
            </p:nvSpPr>
            <p:spPr bwMode="auto">
              <a:xfrm>
                <a:off x="67119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0" name="Line 449"/>
              <p:cNvSpPr>
                <a:spLocks noChangeShapeType="1"/>
              </p:cNvSpPr>
              <p:nvPr/>
            </p:nvSpPr>
            <p:spPr bwMode="auto">
              <a:xfrm>
                <a:off x="67214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1" name="Line 450"/>
              <p:cNvSpPr>
                <a:spLocks noChangeShapeType="1"/>
              </p:cNvSpPr>
              <p:nvPr/>
            </p:nvSpPr>
            <p:spPr bwMode="auto">
              <a:xfrm>
                <a:off x="67325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2" name="Line 451"/>
              <p:cNvSpPr>
                <a:spLocks noChangeShapeType="1"/>
              </p:cNvSpPr>
              <p:nvPr/>
            </p:nvSpPr>
            <p:spPr bwMode="auto">
              <a:xfrm>
                <a:off x="67421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3" name="Line 452"/>
              <p:cNvSpPr>
                <a:spLocks noChangeShapeType="1"/>
              </p:cNvSpPr>
              <p:nvPr/>
            </p:nvSpPr>
            <p:spPr bwMode="auto">
              <a:xfrm>
                <a:off x="67516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4" name="Line 453"/>
              <p:cNvSpPr>
                <a:spLocks noChangeShapeType="1"/>
              </p:cNvSpPr>
              <p:nvPr/>
            </p:nvSpPr>
            <p:spPr bwMode="auto">
              <a:xfrm>
                <a:off x="67627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5" name="Line 454"/>
              <p:cNvSpPr>
                <a:spLocks noChangeShapeType="1"/>
              </p:cNvSpPr>
              <p:nvPr/>
            </p:nvSpPr>
            <p:spPr bwMode="auto">
              <a:xfrm>
                <a:off x="67722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6" name="Line 455"/>
              <p:cNvSpPr>
                <a:spLocks noChangeShapeType="1"/>
              </p:cNvSpPr>
              <p:nvPr/>
            </p:nvSpPr>
            <p:spPr bwMode="auto">
              <a:xfrm>
                <a:off x="67818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 name="Line 456"/>
              <p:cNvSpPr>
                <a:spLocks noChangeShapeType="1"/>
              </p:cNvSpPr>
              <p:nvPr/>
            </p:nvSpPr>
            <p:spPr bwMode="auto">
              <a:xfrm>
                <a:off x="67929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 name="Line 457"/>
              <p:cNvSpPr>
                <a:spLocks noChangeShapeType="1"/>
              </p:cNvSpPr>
              <p:nvPr/>
            </p:nvSpPr>
            <p:spPr bwMode="auto">
              <a:xfrm>
                <a:off x="68024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 name="Line 458"/>
              <p:cNvSpPr>
                <a:spLocks noChangeShapeType="1"/>
              </p:cNvSpPr>
              <p:nvPr/>
            </p:nvSpPr>
            <p:spPr bwMode="auto">
              <a:xfrm>
                <a:off x="68119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 name="Line 459"/>
              <p:cNvSpPr>
                <a:spLocks noChangeShapeType="1"/>
              </p:cNvSpPr>
              <p:nvPr/>
            </p:nvSpPr>
            <p:spPr bwMode="auto">
              <a:xfrm>
                <a:off x="68230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1" name="Line 460"/>
              <p:cNvSpPr>
                <a:spLocks noChangeShapeType="1"/>
              </p:cNvSpPr>
              <p:nvPr/>
            </p:nvSpPr>
            <p:spPr bwMode="auto">
              <a:xfrm>
                <a:off x="68326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2" name="Line 461"/>
              <p:cNvSpPr>
                <a:spLocks noChangeShapeType="1"/>
              </p:cNvSpPr>
              <p:nvPr/>
            </p:nvSpPr>
            <p:spPr bwMode="auto">
              <a:xfrm>
                <a:off x="68421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3" name="Line 462"/>
              <p:cNvSpPr>
                <a:spLocks noChangeShapeType="1"/>
              </p:cNvSpPr>
              <p:nvPr/>
            </p:nvSpPr>
            <p:spPr bwMode="auto">
              <a:xfrm>
                <a:off x="68532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4" name="Line 463"/>
              <p:cNvSpPr>
                <a:spLocks noChangeShapeType="1"/>
              </p:cNvSpPr>
              <p:nvPr/>
            </p:nvSpPr>
            <p:spPr bwMode="auto">
              <a:xfrm>
                <a:off x="68627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5" name="Line 464"/>
              <p:cNvSpPr>
                <a:spLocks noChangeShapeType="1"/>
              </p:cNvSpPr>
              <p:nvPr/>
            </p:nvSpPr>
            <p:spPr bwMode="auto">
              <a:xfrm>
                <a:off x="68722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6" name="Line 465"/>
              <p:cNvSpPr>
                <a:spLocks noChangeShapeType="1"/>
              </p:cNvSpPr>
              <p:nvPr/>
            </p:nvSpPr>
            <p:spPr bwMode="auto">
              <a:xfrm>
                <a:off x="68834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7" name="Line 466"/>
              <p:cNvSpPr>
                <a:spLocks noChangeShapeType="1"/>
              </p:cNvSpPr>
              <p:nvPr/>
            </p:nvSpPr>
            <p:spPr bwMode="auto">
              <a:xfrm>
                <a:off x="68929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8" name="Line 467"/>
              <p:cNvSpPr>
                <a:spLocks noChangeShapeType="1"/>
              </p:cNvSpPr>
              <p:nvPr/>
            </p:nvSpPr>
            <p:spPr bwMode="auto">
              <a:xfrm>
                <a:off x="69024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9" name="Line 468"/>
              <p:cNvSpPr>
                <a:spLocks noChangeShapeType="1"/>
              </p:cNvSpPr>
              <p:nvPr/>
            </p:nvSpPr>
            <p:spPr bwMode="auto">
              <a:xfrm>
                <a:off x="69135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0" name="Line 469"/>
              <p:cNvSpPr>
                <a:spLocks noChangeShapeType="1"/>
              </p:cNvSpPr>
              <p:nvPr/>
            </p:nvSpPr>
            <p:spPr bwMode="auto">
              <a:xfrm>
                <a:off x="69230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1" name="Line 470"/>
              <p:cNvSpPr>
                <a:spLocks noChangeShapeType="1"/>
              </p:cNvSpPr>
              <p:nvPr/>
            </p:nvSpPr>
            <p:spPr bwMode="auto">
              <a:xfrm>
                <a:off x="69326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2" name="Line 471"/>
              <p:cNvSpPr>
                <a:spLocks noChangeShapeType="1"/>
              </p:cNvSpPr>
              <p:nvPr/>
            </p:nvSpPr>
            <p:spPr bwMode="auto">
              <a:xfrm>
                <a:off x="69437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3" name="Line 472"/>
              <p:cNvSpPr>
                <a:spLocks noChangeShapeType="1"/>
              </p:cNvSpPr>
              <p:nvPr/>
            </p:nvSpPr>
            <p:spPr bwMode="auto">
              <a:xfrm>
                <a:off x="69532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4" name="Line 473"/>
              <p:cNvSpPr>
                <a:spLocks noChangeShapeType="1"/>
              </p:cNvSpPr>
              <p:nvPr/>
            </p:nvSpPr>
            <p:spPr bwMode="auto">
              <a:xfrm>
                <a:off x="69627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5" name="Line 474"/>
              <p:cNvSpPr>
                <a:spLocks noChangeShapeType="1"/>
              </p:cNvSpPr>
              <p:nvPr/>
            </p:nvSpPr>
            <p:spPr bwMode="auto">
              <a:xfrm>
                <a:off x="69738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6" name="Line 475"/>
              <p:cNvSpPr>
                <a:spLocks noChangeShapeType="1"/>
              </p:cNvSpPr>
              <p:nvPr/>
            </p:nvSpPr>
            <p:spPr bwMode="auto">
              <a:xfrm>
                <a:off x="69834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7" name="Line 476"/>
              <p:cNvSpPr>
                <a:spLocks noChangeShapeType="1"/>
              </p:cNvSpPr>
              <p:nvPr/>
            </p:nvSpPr>
            <p:spPr bwMode="auto">
              <a:xfrm>
                <a:off x="69929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8" name="Line 477"/>
              <p:cNvSpPr>
                <a:spLocks noChangeShapeType="1"/>
              </p:cNvSpPr>
              <p:nvPr/>
            </p:nvSpPr>
            <p:spPr bwMode="auto">
              <a:xfrm>
                <a:off x="70040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9" name="Line 478"/>
              <p:cNvSpPr>
                <a:spLocks noChangeShapeType="1"/>
              </p:cNvSpPr>
              <p:nvPr/>
            </p:nvSpPr>
            <p:spPr bwMode="auto">
              <a:xfrm>
                <a:off x="70135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0" name="Line 479"/>
              <p:cNvSpPr>
                <a:spLocks noChangeShapeType="1"/>
              </p:cNvSpPr>
              <p:nvPr/>
            </p:nvSpPr>
            <p:spPr bwMode="auto">
              <a:xfrm>
                <a:off x="70231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1" name="Line 480"/>
              <p:cNvSpPr>
                <a:spLocks noChangeShapeType="1"/>
              </p:cNvSpPr>
              <p:nvPr/>
            </p:nvSpPr>
            <p:spPr bwMode="auto">
              <a:xfrm>
                <a:off x="70342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2" name="Line 481"/>
              <p:cNvSpPr>
                <a:spLocks noChangeShapeType="1"/>
              </p:cNvSpPr>
              <p:nvPr/>
            </p:nvSpPr>
            <p:spPr bwMode="auto">
              <a:xfrm>
                <a:off x="70437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3" name="Line 482"/>
              <p:cNvSpPr>
                <a:spLocks noChangeShapeType="1"/>
              </p:cNvSpPr>
              <p:nvPr/>
            </p:nvSpPr>
            <p:spPr bwMode="auto">
              <a:xfrm>
                <a:off x="70532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4" name="Line 483"/>
              <p:cNvSpPr>
                <a:spLocks noChangeShapeType="1"/>
              </p:cNvSpPr>
              <p:nvPr/>
            </p:nvSpPr>
            <p:spPr bwMode="auto">
              <a:xfrm>
                <a:off x="70643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5" name="Line 484"/>
              <p:cNvSpPr>
                <a:spLocks noChangeShapeType="1"/>
              </p:cNvSpPr>
              <p:nvPr/>
            </p:nvSpPr>
            <p:spPr bwMode="auto">
              <a:xfrm>
                <a:off x="70739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6" name="Line 485"/>
              <p:cNvSpPr>
                <a:spLocks noChangeShapeType="1"/>
              </p:cNvSpPr>
              <p:nvPr/>
            </p:nvSpPr>
            <p:spPr bwMode="auto">
              <a:xfrm>
                <a:off x="70834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7" name="Line 486"/>
              <p:cNvSpPr>
                <a:spLocks noChangeShapeType="1"/>
              </p:cNvSpPr>
              <p:nvPr/>
            </p:nvSpPr>
            <p:spPr bwMode="auto">
              <a:xfrm>
                <a:off x="70945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8" name="Line 487"/>
              <p:cNvSpPr>
                <a:spLocks noChangeShapeType="1"/>
              </p:cNvSpPr>
              <p:nvPr/>
            </p:nvSpPr>
            <p:spPr bwMode="auto">
              <a:xfrm>
                <a:off x="71040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9" name="Line 488"/>
              <p:cNvSpPr>
                <a:spLocks noChangeShapeType="1"/>
              </p:cNvSpPr>
              <p:nvPr/>
            </p:nvSpPr>
            <p:spPr bwMode="auto">
              <a:xfrm>
                <a:off x="71135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0" name="Line 489"/>
              <p:cNvSpPr>
                <a:spLocks noChangeShapeType="1"/>
              </p:cNvSpPr>
              <p:nvPr/>
            </p:nvSpPr>
            <p:spPr bwMode="auto">
              <a:xfrm>
                <a:off x="71247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1" name="Line 490"/>
              <p:cNvSpPr>
                <a:spLocks noChangeShapeType="1"/>
              </p:cNvSpPr>
              <p:nvPr/>
            </p:nvSpPr>
            <p:spPr bwMode="auto">
              <a:xfrm>
                <a:off x="71342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2" name="Line 491"/>
              <p:cNvSpPr>
                <a:spLocks noChangeShapeType="1"/>
              </p:cNvSpPr>
              <p:nvPr/>
            </p:nvSpPr>
            <p:spPr bwMode="auto">
              <a:xfrm>
                <a:off x="71437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3" name="Line 492"/>
              <p:cNvSpPr>
                <a:spLocks noChangeShapeType="1"/>
              </p:cNvSpPr>
              <p:nvPr/>
            </p:nvSpPr>
            <p:spPr bwMode="auto">
              <a:xfrm>
                <a:off x="71548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4" name="Line 493"/>
              <p:cNvSpPr>
                <a:spLocks noChangeShapeType="1"/>
              </p:cNvSpPr>
              <p:nvPr/>
            </p:nvSpPr>
            <p:spPr bwMode="auto">
              <a:xfrm>
                <a:off x="71643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5" name="Line 494"/>
              <p:cNvSpPr>
                <a:spLocks noChangeShapeType="1"/>
              </p:cNvSpPr>
              <p:nvPr/>
            </p:nvSpPr>
            <p:spPr bwMode="auto">
              <a:xfrm>
                <a:off x="71739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6" name="Line 495"/>
              <p:cNvSpPr>
                <a:spLocks noChangeShapeType="1"/>
              </p:cNvSpPr>
              <p:nvPr/>
            </p:nvSpPr>
            <p:spPr bwMode="auto">
              <a:xfrm>
                <a:off x="71850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7" name="Line 496"/>
              <p:cNvSpPr>
                <a:spLocks noChangeShapeType="1"/>
              </p:cNvSpPr>
              <p:nvPr/>
            </p:nvSpPr>
            <p:spPr bwMode="auto">
              <a:xfrm>
                <a:off x="71945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8" name="Line 497"/>
              <p:cNvSpPr>
                <a:spLocks noChangeShapeType="1"/>
              </p:cNvSpPr>
              <p:nvPr/>
            </p:nvSpPr>
            <p:spPr bwMode="auto">
              <a:xfrm>
                <a:off x="72040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9" name="Line 498"/>
              <p:cNvSpPr>
                <a:spLocks noChangeShapeType="1"/>
              </p:cNvSpPr>
              <p:nvPr/>
            </p:nvSpPr>
            <p:spPr bwMode="auto">
              <a:xfrm>
                <a:off x="72151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0" name="Line 499"/>
              <p:cNvSpPr>
                <a:spLocks noChangeShapeType="1"/>
              </p:cNvSpPr>
              <p:nvPr/>
            </p:nvSpPr>
            <p:spPr bwMode="auto">
              <a:xfrm>
                <a:off x="72247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1" name="Line 500"/>
              <p:cNvSpPr>
                <a:spLocks noChangeShapeType="1"/>
              </p:cNvSpPr>
              <p:nvPr/>
            </p:nvSpPr>
            <p:spPr bwMode="auto">
              <a:xfrm>
                <a:off x="72342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2" name="Line 501"/>
              <p:cNvSpPr>
                <a:spLocks noChangeShapeType="1"/>
              </p:cNvSpPr>
              <p:nvPr/>
            </p:nvSpPr>
            <p:spPr bwMode="auto">
              <a:xfrm>
                <a:off x="72453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3" name="Line 502"/>
              <p:cNvSpPr>
                <a:spLocks noChangeShapeType="1"/>
              </p:cNvSpPr>
              <p:nvPr/>
            </p:nvSpPr>
            <p:spPr bwMode="auto">
              <a:xfrm>
                <a:off x="72548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4" name="Line 503"/>
              <p:cNvSpPr>
                <a:spLocks noChangeShapeType="1"/>
              </p:cNvSpPr>
              <p:nvPr/>
            </p:nvSpPr>
            <p:spPr bwMode="auto">
              <a:xfrm>
                <a:off x="72644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5" name="Line 504"/>
              <p:cNvSpPr>
                <a:spLocks noChangeShapeType="1"/>
              </p:cNvSpPr>
              <p:nvPr/>
            </p:nvSpPr>
            <p:spPr bwMode="auto">
              <a:xfrm>
                <a:off x="72755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6" name="Line 505"/>
              <p:cNvSpPr>
                <a:spLocks noChangeShapeType="1"/>
              </p:cNvSpPr>
              <p:nvPr/>
            </p:nvSpPr>
            <p:spPr bwMode="auto">
              <a:xfrm>
                <a:off x="72850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7" name="Line 506"/>
              <p:cNvSpPr>
                <a:spLocks noChangeShapeType="1"/>
              </p:cNvSpPr>
              <p:nvPr/>
            </p:nvSpPr>
            <p:spPr bwMode="auto">
              <a:xfrm>
                <a:off x="72945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8" name="Line 507"/>
              <p:cNvSpPr>
                <a:spLocks noChangeShapeType="1"/>
              </p:cNvSpPr>
              <p:nvPr/>
            </p:nvSpPr>
            <p:spPr bwMode="auto">
              <a:xfrm>
                <a:off x="73056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9" name="Line 508"/>
              <p:cNvSpPr>
                <a:spLocks noChangeShapeType="1"/>
              </p:cNvSpPr>
              <p:nvPr/>
            </p:nvSpPr>
            <p:spPr bwMode="auto">
              <a:xfrm>
                <a:off x="73152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0" name="Line 509"/>
              <p:cNvSpPr>
                <a:spLocks noChangeShapeType="1"/>
              </p:cNvSpPr>
              <p:nvPr/>
            </p:nvSpPr>
            <p:spPr bwMode="auto">
              <a:xfrm>
                <a:off x="73247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1" name="Line 510"/>
              <p:cNvSpPr>
                <a:spLocks noChangeShapeType="1"/>
              </p:cNvSpPr>
              <p:nvPr/>
            </p:nvSpPr>
            <p:spPr bwMode="auto">
              <a:xfrm>
                <a:off x="73358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2" name="Line 511"/>
              <p:cNvSpPr>
                <a:spLocks noChangeShapeType="1"/>
              </p:cNvSpPr>
              <p:nvPr/>
            </p:nvSpPr>
            <p:spPr bwMode="auto">
              <a:xfrm>
                <a:off x="73453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3" name="Line 512"/>
              <p:cNvSpPr>
                <a:spLocks noChangeShapeType="1"/>
              </p:cNvSpPr>
              <p:nvPr/>
            </p:nvSpPr>
            <p:spPr bwMode="auto">
              <a:xfrm>
                <a:off x="73548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4" name="Line 513"/>
              <p:cNvSpPr>
                <a:spLocks noChangeShapeType="1"/>
              </p:cNvSpPr>
              <p:nvPr/>
            </p:nvSpPr>
            <p:spPr bwMode="auto">
              <a:xfrm>
                <a:off x="73660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5" name="Line 514"/>
              <p:cNvSpPr>
                <a:spLocks noChangeShapeType="1"/>
              </p:cNvSpPr>
              <p:nvPr/>
            </p:nvSpPr>
            <p:spPr bwMode="auto">
              <a:xfrm>
                <a:off x="73755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6" name="Line 515"/>
              <p:cNvSpPr>
                <a:spLocks noChangeShapeType="1"/>
              </p:cNvSpPr>
              <p:nvPr/>
            </p:nvSpPr>
            <p:spPr bwMode="auto">
              <a:xfrm>
                <a:off x="73850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7" name="Line 516"/>
              <p:cNvSpPr>
                <a:spLocks noChangeShapeType="1"/>
              </p:cNvSpPr>
              <p:nvPr/>
            </p:nvSpPr>
            <p:spPr bwMode="auto">
              <a:xfrm>
                <a:off x="73961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8" name="Line 517"/>
              <p:cNvSpPr>
                <a:spLocks noChangeShapeType="1"/>
              </p:cNvSpPr>
              <p:nvPr/>
            </p:nvSpPr>
            <p:spPr bwMode="auto">
              <a:xfrm>
                <a:off x="74056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9" name="Line 518"/>
              <p:cNvSpPr>
                <a:spLocks noChangeShapeType="1"/>
              </p:cNvSpPr>
              <p:nvPr/>
            </p:nvSpPr>
            <p:spPr bwMode="auto">
              <a:xfrm>
                <a:off x="74152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0" name="Line 519"/>
              <p:cNvSpPr>
                <a:spLocks noChangeShapeType="1"/>
              </p:cNvSpPr>
              <p:nvPr/>
            </p:nvSpPr>
            <p:spPr bwMode="auto">
              <a:xfrm>
                <a:off x="74263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1" name="Line 520"/>
              <p:cNvSpPr>
                <a:spLocks noChangeShapeType="1"/>
              </p:cNvSpPr>
              <p:nvPr/>
            </p:nvSpPr>
            <p:spPr bwMode="auto">
              <a:xfrm>
                <a:off x="74358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2" name="Line 521"/>
              <p:cNvSpPr>
                <a:spLocks noChangeShapeType="1"/>
              </p:cNvSpPr>
              <p:nvPr/>
            </p:nvSpPr>
            <p:spPr bwMode="auto">
              <a:xfrm>
                <a:off x="74453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3" name="Line 522"/>
              <p:cNvSpPr>
                <a:spLocks noChangeShapeType="1"/>
              </p:cNvSpPr>
              <p:nvPr/>
            </p:nvSpPr>
            <p:spPr bwMode="auto">
              <a:xfrm>
                <a:off x="74564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4" name="Line 523"/>
              <p:cNvSpPr>
                <a:spLocks noChangeShapeType="1"/>
              </p:cNvSpPr>
              <p:nvPr/>
            </p:nvSpPr>
            <p:spPr bwMode="auto">
              <a:xfrm>
                <a:off x="74660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5" name="Line 524"/>
              <p:cNvSpPr>
                <a:spLocks noChangeShapeType="1"/>
              </p:cNvSpPr>
              <p:nvPr/>
            </p:nvSpPr>
            <p:spPr bwMode="auto">
              <a:xfrm>
                <a:off x="74755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6" name="Line 525"/>
              <p:cNvSpPr>
                <a:spLocks noChangeShapeType="1"/>
              </p:cNvSpPr>
              <p:nvPr/>
            </p:nvSpPr>
            <p:spPr bwMode="auto">
              <a:xfrm>
                <a:off x="74866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7" name="Line 526"/>
              <p:cNvSpPr>
                <a:spLocks noChangeShapeType="1"/>
              </p:cNvSpPr>
              <p:nvPr/>
            </p:nvSpPr>
            <p:spPr bwMode="auto">
              <a:xfrm>
                <a:off x="74961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8" name="Line 527"/>
              <p:cNvSpPr>
                <a:spLocks noChangeShapeType="1"/>
              </p:cNvSpPr>
              <p:nvPr/>
            </p:nvSpPr>
            <p:spPr bwMode="auto">
              <a:xfrm>
                <a:off x="75057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9" name="Line 528"/>
              <p:cNvSpPr>
                <a:spLocks noChangeShapeType="1"/>
              </p:cNvSpPr>
              <p:nvPr/>
            </p:nvSpPr>
            <p:spPr bwMode="auto">
              <a:xfrm>
                <a:off x="75168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0" name="Line 529"/>
              <p:cNvSpPr>
                <a:spLocks noChangeShapeType="1"/>
              </p:cNvSpPr>
              <p:nvPr/>
            </p:nvSpPr>
            <p:spPr bwMode="auto">
              <a:xfrm>
                <a:off x="75263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1" name="Line 530"/>
              <p:cNvSpPr>
                <a:spLocks noChangeShapeType="1"/>
              </p:cNvSpPr>
              <p:nvPr/>
            </p:nvSpPr>
            <p:spPr bwMode="auto">
              <a:xfrm>
                <a:off x="75358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2" name="Line 531"/>
              <p:cNvSpPr>
                <a:spLocks noChangeShapeType="1"/>
              </p:cNvSpPr>
              <p:nvPr/>
            </p:nvSpPr>
            <p:spPr bwMode="auto">
              <a:xfrm>
                <a:off x="75469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3" name="Line 532"/>
              <p:cNvSpPr>
                <a:spLocks noChangeShapeType="1"/>
              </p:cNvSpPr>
              <p:nvPr/>
            </p:nvSpPr>
            <p:spPr bwMode="auto">
              <a:xfrm>
                <a:off x="75565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4" name="Line 533"/>
              <p:cNvSpPr>
                <a:spLocks noChangeShapeType="1"/>
              </p:cNvSpPr>
              <p:nvPr/>
            </p:nvSpPr>
            <p:spPr bwMode="auto">
              <a:xfrm>
                <a:off x="75660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5" name="Line 534"/>
              <p:cNvSpPr>
                <a:spLocks noChangeShapeType="1"/>
              </p:cNvSpPr>
              <p:nvPr/>
            </p:nvSpPr>
            <p:spPr bwMode="auto">
              <a:xfrm>
                <a:off x="75771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6" name="Line 535"/>
              <p:cNvSpPr>
                <a:spLocks noChangeShapeType="1"/>
              </p:cNvSpPr>
              <p:nvPr/>
            </p:nvSpPr>
            <p:spPr bwMode="auto">
              <a:xfrm>
                <a:off x="75866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7" name="Line 536"/>
              <p:cNvSpPr>
                <a:spLocks noChangeShapeType="1"/>
              </p:cNvSpPr>
              <p:nvPr/>
            </p:nvSpPr>
            <p:spPr bwMode="auto">
              <a:xfrm>
                <a:off x="7597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8" name="Line 537"/>
              <p:cNvSpPr>
                <a:spLocks noChangeShapeType="1"/>
              </p:cNvSpPr>
              <p:nvPr/>
            </p:nvSpPr>
            <p:spPr bwMode="auto">
              <a:xfrm>
                <a:off x="76073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9" name="Line 538"/>
              <p:cNvSpPr>
                <a:spLocks noChangeShapeType="1"/>
              </p:cNvSpPr>
              <p:nvPr/>
            </p:nvSpPr>
            <p:spPr bwMode="auto">
              <a:xfrm>
                <a:off x="76168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0" name="Line 539"/>
              <p:cNvSpPr>
                <a:spLocks noChangeShapeType="1"/>
              </p:cNvSpPr>
              <p:nvPr/>
            </p:nvSpPr>
            <p:spPr bwMode="auto">
              <a:xfrm>
                <a:off x="76279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1" name="Line 540"/>
              <p:cNvSpPr>
                <a:spLocks noChangeShapeType="1"/>
              </p:cNvSpPr>
              <p:nvPr/>
            </p:nvSpPr>
            <p:spPr bwMode="auto">
              <a:xfrm>
                <a:off x="76374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2" name="Line 541"/>
              <p:cNvSpPr>
                <a:spLocks noChangeShapeType="1"/>
              </p:cNvSpPr>
              <p:nvPr/>
            </p:nvSpPr>
            <p:spPr bwMode="auto">
              <a:xfrm>
                <a:off x="76469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3" name="Line 542"/>
              <p:cNvSpPr>
                <a:spLocks noChangeShapeType="1"/>
              </p:cNvSpPr>
              <p:nvPr/>
            </p:nvSpPr>
            <p:spPr bwMode="auto">
              <a:xfrm>
                <a:off x="76581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4" name="Line 543"/>
              <p:cNvSpPr>
                <a:spLocks noChangeShapeType="1"/>
              </p:cNvSpPr>
              <p:nvPr/>
            </p:nvSpPr>
            <p:spPr bwMode="auto">
              <a:xfrm>
                <a:off x="76676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5" name="Line 544"/>
              <p:cNvSpPr>
                <a:spLocks noChangeShapeType="1"/>
              </p:cNvSpPr>
              <p:nvPr/>
            </p:nvSpPr>
            <p:spPr bwMode="auto">
              <a:xfrm>
                <a:off x="76771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6" name="Line 545"/>
              <p:cNvSpPr>
                <a:spLocks noChangeShapeType="1"/>
              </p:cNvSpPr>
              <p:nvPr/>
            </p:nvSpPr>
            <p:spPr bwMode="auto">
              <a:xfrm>
                <a:off x="76882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7" name="Line 546"/>
              <p:cNvSpPr>
                <a:spLocks noChangeShapeType="1"/>
              </p:cNvSpPr>
              <p:nvPr/>
            </p:nvSpPr>
            <p:spPr bwMode="auto">
              <a:xfrm>
                <a:off x="76977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8" name="Line 547"/>
              <p:cNvSpPr>
                <a:spLocks noChangeShapeType="1"/>
              </p:cNvSpPr>
              <p:nvPr/>
            </p:nvSpPr>
            <p:spPr bwMode="auto">
              <a:xfrm>
                <a:off x="77073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9" name="Line 548"/>
              <p:cNvSpPr>
                <a:spLocks noChangeShapeType="1"/>
              </p:cNvSpPr>
              <p:nvPr/>
            </p:nvSpPr>
            <p:spPr bwMode="auto">
              <a:xfrm>
                <a:off x="77184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0" name="Line 549"/>
              <p:cNvSpPr>
                <a:spLocks noChangeShapeType="1"/>
              </p:cNvSpPr>
              <p:nvPr/>
            </p:nvSpPr>
            <p:spPr bwMode="auto">
              <a:xfrm>
                <a:off x="77279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1" name="Line 550"/>
              <p:cNvSpPr>
                <a:spLocks noChangeShapeType="1"/>
              </p:cNvSpPr>
              <p:nvPr/>
            </p:nvSpPr>
            <p:spPr bwMode="auto">
              <a:xfrm>
                <a:off x="77374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2" name="Line 551"/>
              <p:cNvSpPr>
                <a:spLocks noChangeShapeType="1"/>
              </p:cNvSpPr>
              <p:nvPr/>
            </p:nvSpPr>
            <p:spPr bwMode="auto">
              <a:xfrm>
                <a:off x="77485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3" name="Line 552"/>
              <p:cNvSpPr>
                <a:spLocks noChangeShapeType="1"/>
              </p:cNvSpPr>
              <p:nvPr/>
            </p:nvSpPr>
            <p:spPr bwMode="auto">
              <a:xfrm>
                <a:off x="77581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4" name="Line 553"/>
              <p:cNvSpPr>
                <a:spLocks noChangeShapeType="1"/>
              </p:cNvSpPr>
              <p:nvPr/>
            </p:nvSpPr>
            <p:spPr bwMode="auto">
              <a:xfrm>
                <a:off x="77676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5" name="Line 554"/>
              <p:cNvSpPr>
                <a:spLocks noChangeShapeType="1"/>
              </p:cNvSpPr>
              <p:nvPr/>
            </p:nvSpPr>
            <p:spPr bwMode="auto">
              <a:xfrm>
                <a:off x="77787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6" name="Line 555"/>
              <p:cNvSpPr>
                <a:spLocks noChangeShapeType="1"/>
              </p:cNvSpPr>
              <p:nvPr/>
            </p:nvSpPr>
            <p:spPr bwMode="auto">
              <a:xfrm>
                <a:off x="77882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7" name="Line 556"/>
              <p:cNvSpPr>
                <a:spLocks noChangeShapeType="1"/>
              </p:cNvSpPr>
              <p:nvPr/>
            </p:nvSpPr>
            <p:spPr bwMode="auto">
              <a:xfrm>
                <a:off x="77978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8" name="Line 557"/>
              <p:cNvSpPr>
                <a:spLocks noChangeShapeType="1"/>
              </p:cNvSpPr>
              <p:nvPr/>
            </p:nvSpPr>
            <p:spPr bwMode="auto">
              <a:xfrm>
                <a:off x="78089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9" name="Line 558"/>
              <p:cNvSpPr>
                <a:spLocks noChangeShapeType="1"/>
              </p:cNvSpPr>
              <p:nvPr/>
            </p:nvSpPr>
            <p:spPr bwMode="auto">
              <a:xfrm>
                <a:off x="78184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0" name="Line 559"/>
              <p:cNvSpPr>
                <a:spLocks noChangeShapeType="1"/>
              </p:cNvSpPr>
              <p:nvPr/>
            </p:nvSpPr>
            <p:spPr bwMode="auto">
              <a:xfrm>
                <a:off x="78279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1" name="Line 560"/>
              <p:cNvSpPr>
                <a:spLocks noChangeShapeType="1"/>
              </p:cNvSpPr>
              <p:nvPr/>
            </p:nvSpPr>
            <p:spPr bwMode="auto">
              <a:xfrm>
                <a:off x="78390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2" name="Line 561"/>
              <p:cNvSpPr>
                <a:spLocks noChangeShapeType="1"/>
              </p:cNvSpPr>
              <p:nvPr/>
            </p:nvSpPr>
            <p:spPr bwMode="auto">
              <a:xfrm>
                <a:off x="78486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3" name="Line 562"/>
              <p:cNvSpPr>
                <a:spLocks noChangeShapeType="1"/>
              </p:cNvSpPr>
              <p:nvPr/>
            </p:nvSpPr>
            <p:spPr bwMode="auto">
              <a:xfrm>
                <a:off x="78581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4" name="Line 563"/>
              <p:cNvSpPr>
                <a:spLocks noChangeShapeType="1"/>
              </p:cNvSpPr>
              <p:nvPr/>
            </p:nvSpPr>
            <p:spPr bwMode="auto">
              <a:xfrm>
                <a:off x="78692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5" name="Line 564"/>
              <p:cNvSpPr>
                <a:spLocks noChangeShapeType="1"/>
              </p:cNvSpPr>
              <p:nvPr/>
            </p:nvSpPr>
            <p:spPr bwMode="auto">
              <a:xfrm>
                <a:off x="78787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6" name="Line 565"/>
              <p:cNvSpPr>
                <a:spLocks noChangeShapeType="1"/>
              </p:cNvSpPr>
              <p:nvPr/>
            </p:nvSpPr>
            <p:spPr bwMode="auto">
              <a:xfrm>
                <a:off x="78882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7" name="Line 566"/>
              <p:cNvSpPr>
                <a:spLocks noChangeShapeType="1"/>
              </p:cNvSpPr>
              <p:nvPr/>
            </p:nvSpPr>
            <p:spPr bwMode="auto">
              <a:xfrm>
                <a:off x="78994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8" name="Line 567"/>
              <p:cNvSpPr>
                <a:spLocks noChangeShapeType="1"/>
              </p:cNvSpPr>
              <p:nvPr/>
            </p:nvSpPr>
            <p:spPr bwMode="auto">
              <a:xfrm>
                <a:off x="79089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9" name="Line 568"/>
              <p:cNvSpPr>
                <a:spLocks noChangeShapeType="1"/>
              </p:cNvSpPr>
              <p:nvPr/>
            </p:nvSpPr>
            <p:spPr bwMode="auto">
              <a:xfrm>
                <a:off x="79184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0" name="Line 569"/>
              <p:cNvSpPr>
                <a:spLocks noChangeShapeType="1"/>
              </p:cNvSpPr>
              <p:nvPr/>
            </p:nvSpPr>
            <p:spPr bwMode="auto">
              <a:xfrm>
                <a:off x="79295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1" name="Line 570"/>
              <p:cNvSpPr>
                <a:spLocks noChangeShapeType="1"/>
              </p:cNvSpPr>
              <p:nvPr/>
            </p:nvSpPr>
            <p:spPr bwMode="auto">
              <a:xfrm>
                <a:off x="79390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2" name="Line 571"/>
              <p:cNvSpPr>
                <a:spLocks noChangeShapeType="1"/>
              </p:cNvSpPr>
              <p:nvPr/>
            </p:nvSpPr>
            <p:spPr bwMode="auto">
              <a:xfrm>
                <a:off x="79486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3" name="Line 572"/>
              <p:cNvSpPr>
                <a:spLocks noChangeShapeType="1"/>
              </p:cNvSpPr>
              <p:nvPr/>
            </p:nvSpPr>
            <p:spPr bwMode="auto">
              <a:xfrm>
                <a:off x="79597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4" name="Line 573"/>
              <p:cNvSpPr>
                <a:spLocks noChangeShapeType="1"/>
              </p:cNvSpPr>
              <p:nvPr/>
            </p:nvSpPr>
            <p:spPr bwMode="auto">
              <a:xfrm>
                <a:off x="79692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5" name="Line 574"/>
              <p:cNvSpPr>
                <a:spLocks noChangeShapeType="1"/>
              </p:cNvSpPr>
              <p:nvPr/>
            </p:nvSpPr>
            <p:spPr bwMode="auto">
              <a:xfrm>
                <a:off x="7978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6" name="Line 575"/>
              <p:cNvSpPr>
                <a:spLocks noChangeShapeType="1"/>
              </p:cNvSpPr>
              <p:nvPr/>
            </p:nvSpPr>
            <p:spPr bwMode="auto">
              <a:xfrm>
                <a:off x="79898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7" name="Line 576"/>
              <p:cNvSpPr>
                <a:spLocks noChangeShapeType="1"/>
              </p:cNvSpPr>
              <p:nvPr/>
            </p:nvSpPr>
            <p:spPr bwMode="auto">
              <a:xfrm>
                <a:off x="79994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8" name="Line 577"/>
              <p:cNvSpPr>
                <a:spLocks noChangeShapeType="1"/>
              </p:cNvSpPr>
              <p:nvPr/>
            </p:nvSpPr>
            <p:spPr bwMode="auto">
              <a:xfrm>
                <a:off x="80089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9" name="Line 578"/>
              <p:cNvSpPr>
                <a:spLocks noChangeShapeType="1"/>
              </p:cNvSpPr>
              <p:nvPr/>
            </p:nvSpPr>
            <p:spPr bwMode="auto">
              <a:xfrm>
                <a:off x="80200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0" name="Line 579"/>
              <p:cNvSpPr>
                <a:spLocks noChangeShapeType="1"/>
              </p:cNvSpPr>
              <p:nvPr/>
            </p:nvSpPr>
            <p:spPr bwMode="auto">
              <a:xfrm>
                <a:off x="80295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1" name="Line 580"/>
              <p:cNvSpPr>
                <a:spLocks noChangeShapeType="1"/>
              </p:cNvSpPr>
              <p:nvPr/>
            </p:nvSpPr>
            <p:spPr bwMode="auto">
              <a:xfrm>
                <a:off x="80391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2" name="Line 581"/>
              <p:cNvSpPr>
                <a:spLocks noChangeShapeType="1"/>
              </p:cNvSpPr>
              <p:nvPr/>
            </p:nvSpPr>
            <p:spPr bwMode="auto">
              <a:xfrm>
                <a:off x="80502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3" name="Line 582"/>
              <p:cNvSpPr>
                <a:spLocks noChangeShapeType="1"/>
              </p:cNvSpPr>
              <p:nvPr/>
            </p:nvSpPr>
            <p:spPr bwMode="auto">
              <a:xfrm>
                <a:off x="80597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4" name="Line 583"/>
              <p:cNvSpPr>
                <a:spLocks noChangeShapeType="1"/>
              </p:cNvSpPr>
              <p:nvPr/>
            </p:nvSpPr>
            <p:spPr bwMode="auto">
              <a:xfrm>
                <a:off x="80692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5" name="Line 584"/>
              <p:cNvSpPr>
                <a:spLocks noChangeShapeType="1"/>
              </p:cNvSpPr>
              <p:nvPr/>
            </p:nvSpPr>
            <p:spPr bwMode="auto">
              <a:xfrm>
                <a:off x="80803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6" name="Line 585"/>
              <p:cNvSpPr>
                <a:spLocks noChangeShapeType="1"/>
              </p:cNvSpPr>
              <p:nvPr/>
            </p:nvSpPr>
            <p:spPr bwMode="auto">
              <a:xfrm>
                <a:off x="80899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7" name="Line 586"/>
              <p:cNvSpPr>
                <a:spLocks noChangeShapeType="1"/>
              </p:cNvSpPr>
              <p:nvPr/>
            </p:nvSpPr>
            <p:spPr bwMode="auto">
              <a:xfrm>
                <a:off x="80994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8" name="Line 587"/>
              <p:cNvSpPr>
                <a:spLocks noChangeShapeType="1"/>
              </p:cNvSpPr>
              <p:nvPr/>
            </p:nvSpPr>
            <p:spPr bwMode="auto">
              <a:xfrm>
                <a:off x="81105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9" name="Line 588"/>
              <p:cNvSpPr>
                <a:spLocks noChangeShapeType="1"/>
              </p:cNvSpPr>
              <p:nvPr/>
            </p:nvSpPr>
            <p:spPr bwMode="auto">
              <a:xfrm>
                <a:off x="81200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0" name="Line 589"/>
              <p:cNvSpPr>
                <a:spLocks noChangeShapeType="1"/>
              </p:cNvSpPr>
              <p:nvPr/>
            </p:nvSpPr>
            <p:spPr bwMode="auto">
              <a:xfrm>
                <a:off x="81295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1" name="Line 590"/>
              <p:cNvSpPr>
                <a:spLocks noChangeShapeType="1"/>
              </p:cNvSpPr>
              <p:nvPr/>
            </p:nvSpPr>
            <p:spPr bwMode="auto">
              <a:xfrm>
                <a:off x="81407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2" name="Line 591"/>
              <p:cNvSpPr>
                <a:spLocks noChangeShapeType="1"/>
              </p:cNvSpPr>
              <p:nvPr/>
            </p:nvSpPr>
            <p:spPr bwMode="auto">
              <a:xfrm>
                <a:off x="81502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3" name="Line 592"/>
              <p:cNvSpPr>
                <a:spLocks noChangeShapeType="1"/>
              </p:cNvSpPr>
              <p:nvPr/>
            </p:nvSpPr>
            <p:spPr bwMode="auto">
              <a:xfrm>
                <a:off x="81597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4" name="Line 593"/>
              <p:cNvSpPr>
                <a:spLocks noChangeShapeType="1"/>
              </p:cNvSpPr>
              <p:nvPr/>
            </p:nvSpPr>
            <p:spPr bwMode="auto">
              <a:xfrm>
                <a:off x="81708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5" name="Line 594"/>
              <p:cNvSpPr>
                <a:spLocks noChangeShapeType="1"/>
              </p:cNvSpPr>
              <p:nvPr/>
            </p:nvSpPr>
            <p:spPr bwMode="auto">
              <a:xfrm>
                <a:off x="81803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6" name="Line 595"/>
              <p:cNvSpPr>
                <a:spLocks noChangeShapeType="1"/>
              </p:cNvSpPr>
              <p:nvPr/>
            </p:nvSpPr>
            <p:spPr bwMode="auto">
              <a:xfrm>
                <a:off x="81899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7" name="Line 596"/>
              <p:cNvSpPr>
                <a:spLocks noChangeShapeType="1"/>
              </p:cNvSpPr>
              <p:nvPr/>
            </p:nvSpPr>
            <p:spPr bwMode="auto">
              <a:xfrm>
                <a:off x="82010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8" name="Line 597"/>
              <p:cNvSpPr>
                <a:spLocks noChangeShapeType="1"/>
              </p:cNvSpPr>
              <p:nvPr/>
            </p:nvSpPr>
            <p:spPr bwMode="auto">
              <a:xfrm>
                <a:off x="82105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9" name="Line 598"/>
              <p:cNvSpPr>
                <a:spLocks noChangeShapeType="1"/>
              </p:cNvSpPr>
              <p:nvPr/>
            </p:nvSpPr>
            <p:spPr bwMode="auto">
              <a:xfrm>
                <a:off x="82200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0" name="Line 599"/>
              <p:cNvSpPr>
                <a:spLocks noChangeShapeType="1"/>
              </p:cNvSpPr>
              <p:nvPr/>
            </p:nvSpPr>
            <p:spPr bwMode="auto">
              <a:xfrm>
                <a:off x="82311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1" name="Line 600"/>
              <p:cNvSpPr>
                <a:spLocks noChangeShapeType="1"/>
              </p:cNvSpPr>
              <p:nvPr/>
            </p:nvSpPr>
            <p:spPr bwMode="auto">
              <a:xfrm>
                <a:off x="82407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2" name="Line 601"/>
              <p:cNvSpPr>
                <a:spLocks noChangeShapeType="1"/>
              </p:cNvSpPr>
              <p:nvPr/>
            </p:nvSpPr>
            <p:spPr bwMode="auto">
              <a:xfrm>
                <a:off x="82502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3" name="Line 602"/>
              <p:cNvSpPr>
                <a:spLocks noChangeShapeType="1"/>
              </p:cNvSpPr>
              <p:nvPr/>
            </p:nvSpPr>
            <p:spPr bwMode="auto">
              <a:xfrm>
                <a:off x="82613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4" name="Line 603"/>
              <p:cNvSpPr>
                <a:spLocks noChangeShapeType="1"/>
              </p:cNvSpPr>
              <p:nvPr/>
            </p:nvSpPr>
            <p:spPr bwMode="auto">
              <a:xfrm>
                <a:off x="8270875" y="3463925"/>
                <a:ext cx="1588"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sp>
        <p:nvSpPr>
          <p:cNvPr id="606" name="Textfeld 605"/>
          <p:cNvSpPr txBox="1"/>
          <p:nvPr/>
        </p:nvSpPr>
        <p:spPr>
          <a:xfrm>
            <a:off x="0" y="21407"/>
            <a:ext cx="12070080"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Based on www.academia.edu/2808838/Lecture_Notes_in_Population_Genetics</a:t>
            </a:r>
          </a:p>
        </p:txBody>
      </p:sp>
      <mc:AlternateContent xmlns:mc="http://schemas.openxmlformats.org/markup-compatibility/2006" xmlns:a14="http://schemas.microsoft.com/office/drawing/2010/main">
        <mc:Choice Requires="a14">
          <p:sp>
            <p:nvSpPr>
              <p:cNvPr id="609" name="Textfeld 608"/>
              <p:cNvSpPr txBox="1"/>
              <p:nvPr/>
            </p:nvSpPr>
            <p:spPr>
              <a:xfrm>
                <a:off x="6136069" y="831033"/>
                <a:ext cx="5927198" cy="556485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000" dirty="0">
                    <a:solidFill>
                      <a:schemeClr val="tx1">
                        <a:lumMod val="50000"/>
                        <a:lumOff val="50000"/>
                      </a:schemeClr>
                    </a:solidFill>
                    <a:latin typeface="Arial" panose="020B0604020202020204" pitchFamily="34" charset="0"/>
                    <a:cs typeface="Arial" panose="020B0604020202020204" pitchFamily="34" charset="0"/>
                  </a:rPr>
                  <a:t>Still: Random </a:t>
                </a:r>
                <a:r>
                  <a:rPr lang="de-DE" sz="2000" dirty="0" err="1">
                    <a:solidFill>
                      <a:schemeClr val="tx1">
                        <a:lumMod val="50000"/>
                        <a:lumOff val="50000"/>
                      </a:schemeClr>
                    </a:solidFill>
                    <a:latin typeface="Arial" panose="020B0604020202020204" pitchFamily="34" charset="0"/>
                    <a:cs typeface="Arial" panose="020B0604020202020204" pitchFamily="34" charset="0"/>
                  </a:rPr>
                  <a:t>mating</a:t>
                </a:r>
                <a:r>
                  <a:rPr lang="de-DE" sz="2000" dirty="0">
                    <a:solidFill>
                      <a:schemeClr val="tx1">
                        <a:lumMod val="50000"/>
                        <a:lumOff val="50000"/>
                      </a:schemeClr>
                    </a:solidFill>
                    <a:latin typeface="Arial" panose="020B0604020202020204" pitchFamily="34" charset="0"/>
                    <a:cs typeface="Arial" panose="020B0604020202020204" pitchFamily="34" charset="0"/>
                  </a:rPr>
                  <a:t>; </a:t>
                </a:r>
                <a:r>
                  <a:rPr lang="de-DE"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Intermediate</a:t>
                </a:r>
                <a:r>
                  <a:rPr lang="de-DE" sz="2000" dirty="0">
                    <a:solidFill>
                      <a:schemeClr val="tx1">
                        <a:lumMod val="50000"/>
                        <a:lumOff val="50000"/>
                      </a:schemeClr>
                    </a:solidFill>
                    <a:latin typeface="Arial" panose="020B0604020202020204" pitchFamily="34" charset="0"/>
                    <a:cs typeface="Arial" panose="020B0604020202020204" pitchFamily="34" charset="0"/>
                  </a:rPr>
                  <a:t> </a:t>
                </a:r>
                <a:r>
                  <a:rPr lang="de-DE" sz="2000" dirty="0" err="1">
                    <a:solidFill>
                      <a:schemeClr val="tx1">
                        <a:lumMod val="50000"/>
                        <a:lumOff val="50000"/>
                      </a:schemeClr>
                    </a:solidFill>
                    <a:latin typeface="Arial" panose="020B0604020202020204" pitchFamily="34" charset="0"/>
                    <a:cs typeface="Arial" panose="020B0604020202020204" pitchFamily="34" charset="0"/>
                  </a:rPr>
                  <a:t>gene</a:t>
                </a:r>
                <a:r>
                  <a:rPr lang="de-DE" sz="2000" dirty="0">
                    <a:solidFill>
                      <a:schemeClr val="tx1">
                        <a:lumMod val="50000"/>
                        <a:lumOff val="50000"/>
                      </a:schemeClr>
                    </a:solidFill>
                    <a:latin typeface="Arial" panose="020B0604020202020204" pitchFamily="34" charset="0"/>
                    <a:cs typeface="Arial" panose="020B0604020202020204" pitchFamily="34" charset="0"/>
                  </a:rPr>
                  <a:t> </a:t>
                </a:r>
                <a:r>
                  <a:rPr lang="de-DE" sz="2000" dirty="0" err="1">
                    <a:solidFill>
                      <a:schemeClr val="tx1">
                        <a:lumMod val="50000"/>
                        <a:lumOff val="50000"/>
                      </a:schemeClr>
                    </a:solidFill>
                    <a:latin typeface="Arial" panose="020B0604020202020204" pitchFamily="34" charset="0"/>
                    <a:cs typeface="Arial" panose="020B0604020202020204" pitchFamily="34" charset="0"/>
                  </a:rPr>
                  <a:t>action</a:t>
                </a:r>
                <a:r>
                  <a:rPr lang="de-DE" sz="2000" dirty="0">
                    <a:solidFill>
                      <a:schemeClr val="tx1">
                        <a:lumMod val="50000"/>
                        <a:lumOff val="50000"/>
                      </a:schemeClr>
                    </a:solidFill>
                    <a:latin typeface="Arial" panose="020B0604020202020204" pitchFamily="34" charset="0"/>
                    <a:cs typeface="Arial" panose="020B0604020202020204" pitchFamily="34" charset="0"/>
                  </a:rPr>
                  <a:t>.</a:t>
                </a:r>
              </a:p>
              <a:p>
                <a:endParaRPr lang="en-GB" sz="2000" dirty="0">
                  <a:solidFill>
                    <a:schemeClr val="tx1">
                      <a:lumMod val="50000"/>
                      <a:lumOff val="50000"/>
                    </a:schemeClr>
                  </a:solidFill>
                </a:endParaRPr>
              </a:p>
              <a:p>
                <a:pPr/>
                <a14:m>
                  <m:oMathPara xmlns:m="http://schemas.openxmlformats.org/officeDocument/2006/math">
                    <m:oMathParaPr>
                      <m:jc m:val="left"/>
                    </m:oMathParaPr>
                    <m:oMath xmlns:m="http://schemas.openxmlformats.org/officeDocument/2006/math">
                      <m:sSup>
                        <m:sSupPr>
                          <m:ctrlPr>
                            <a:rPr lang="en-GB" sz="2000" i="1" smtClean="0">
                              <a:latin typeface="Cambria Math" panose="02040503050406030204" pitchFamily="18" charset="0"/>
                            </a:rPr>
                          </m:ctrlPr>
                        </m:sSupPr>
                        <m:e>
                          <m:sSub>
                            <m:sSubPr>
                              <m:ctrlPr>
                                <a:rPr lang="en-GB" sz="2000" i="1" smtClean="0">
                                  <a:latin typeface="Cambria Math" panose="02040503050406030204" pitchFamily="18" charset="0"/>
                                </a:rPr>
                              </m:ctrlPr>
                            </m:sSubPr>
                            <m:e>
                              <m:r>
                                <a:rPr lang="en-GB" sz="2000" i="1">
                                  <a:latin typeface="Cambria Math" panose="02040503050406030204" pitchFamily="18" charset="0"/>
                                </a:rPr>
                                <m:t>𝑃</m:t>
                              </m:r>
                            </m:e>
                            <m:sub>
                              <m:r>
                                <a:rPr lang="en-GB" sz="2000" i="1">
                                  <a:latin typeface="Cambria Math" panose="02040503050406030204" pitchFamily="18" charset="0"/>
                                </a:rPr>
                                <m:t>𝑓𝑖𝑥</m:t>
                              </m:r>
                              <m:r>
                                <a:rPr lang="en-GB" sz="2000" i="1">
                                  <a:latin typeface="Cambria Math" panose="02040503050406030204" pitchFamily="18" charset="0"/>
                                </a:rPr>
                                <m:t>. </m:t>
                              </m:r>
                            </m:sub>
                          </m:sSub>
                          <m:r>
                            <a:rPr lang="en-GB" sz="2000" i="1">
                              <a:latin typeface="Cambria Math" panose="02040503050406030204" pitchFamily="18" charset="0"/>
                            </a:rPr>
                            <m:t>=(1−</m:t>
                          </m:r>
                          <m:r>
                            <a:rPr lang="en-GB" sz="2000" i="1">
                              <a:latin typeface="Cambria Math" panose="02040503050406030204" pitchFamily="18" charset="0"/>
                            </a:rPr>
                            <m:t>𝑒</m:t>
                          </m:r>
                        </m:e>
                        <m:sup>
                          <m:r>
                            <a:rPr lang="en-GB" sz="2000" i="1">
                              <a:latin typeface="Cambria Math" panose="02040503050406030204" pitchFamily="18" charset="0"/>
                            </a:rPr>
                            <m:t>−2</m:t>
                          </m:r>
                          <m:r>
                            <a:rPr lang="en-GB" sz="2000" i="1">
                              <a:latin typeface="Cambria Math" panose="02040503050406030204" pitchFamily="18" charset="0"/>
                            </a:rPr>
                            <m:t>𝑁𝑠𝑝</m:t>
                          </m:r>
                        </m:sup>
                      </m:sSup>
                      <m:r>
                        <a:rPr lang="en-GB" sz="2000" i="1">
                          <a:latin typeface="Cambria Math" panose="02040503050406030204" pitchFamily="18" charset="0"/>
                        </a:rPr>
                        <m:t>)/</m:t>
                      </m:r>
                      <m:sSup>
                        <m:sSupPr>
                          <m:ctrlPr>
                            <a:rPr lang="en-GB" sz="2000" i="1">
                              <a:latin typeface="Cambria Math" panose="02040503050406030204" pitchFamily="18" charset="0"/>
                            </a:rPr>
                          </m:ctrlPr>
                        </m:sSupPr>
                        <m:e>
                          <m:r>
                            <a:rPr lang="en-GB" sz="2000" i="1">
                              <a:latin typeface="Cambria Math" panose="02040503050406030204" pitchFamily="18" charset="0"/>
                            </a:rPr>
                            <m:t>(1−</m:t>
                          </m:r>
                          <m:r>
                            <a:rPr lang="en-GB" sz="2000" i="1">
                              <a:latin typeface="Cambria Math" panose="02040503050406030204" pitchFamily="18" charset="0"/>
                            </a:rPr>
                            <m:t>𝑒</m:t>
                          </m:r>
                        </m:e>
                        <m:sup>
                          <m:r>
                            <a:rPr lang="en-GB" sz="2000" i="1">
                              <a:latin typeface="Cambria Math" panose="02040503050406030204" pitchFamily="18" charset="0"/>
                            </a:rPr>
                            <m:t>−2</m:t>
                          </m:r>
                          <m:r>
                            <a:rPr lang="en-GB" sz="2000" i="1">
                              <a:latin typeface="Cambria Math" panose="02040503050406030204" pitchFamily="18" charset="0"/>
                            </a:rPr>
                            <m:t>𝑁𝑠</m:t>
                          </m:r>
                        </m:sup>
                      </m:sSup>
                      <m:r>
                        <a:rPr lang="en-GB" sz="2000" i="1">
                          <a:latin typeface="Cambria Math" panose="02040503050406030204" pitchFamily="18" charset="0"/>
                        </a:rPr>
                        <m:t>); </m:t>
                      </m:r>
                    </m:oMath>
                  </m:oMathPara>
                </a14:m>
                <a:br>
                  <a:rPr lang="en-GB" sz="2000" dirty="0">
                    <a:solidFill>
                      <a:schemeClr val="tx1">
                        <a:lumMod val="50000"/>
                        <a:lumOff val="50000"/>
                      </a:schemeClr>
                    </a:solidFill>
                    <a:latin typeface="Arial" panose="020B0604020202020204" pitchFamily="34" charset="0"/>
                    <a:cs typeface="Arial" panose="020B0604020202020204" pitchFamily="34" charset="0"/>
                  </a:rPr>
                </a:br>
                <a14:m>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rPr>
                          <m:t>𝑃</m:t>
                        </m:r>
                      </m:e>
                      <m:sub>
                        <m:r>
                          <a:rPr lang="en-GB" sz="2000" i="1">
                            <a:latin typeface="Cambria Math" panose="02040503050406030204" pitchFamily="18" charset="0"/>
                          </a:rPr>
                          <m:t>𝑓𝑖𝑥</m:t>
                        </m:r>
                        <m:r>
                          <a:rPr lang="en-GB" sz="2000" i="1">
                            <a:latin typeface="Cambria Math" panose="02040503050406030204" pitchFamily="18" charset="0"/>
                          </a:rPr>
                          <m:t>. </m:t>
                        </m:r>
                      </m:sub>
                    </m:sSub>
                    <m:r>
                      <a:rPr lang="en-GB" sz="2000" i="1">
                        <a:latin typeface="Cambria Math" panose="02040503050406030204" pitchFamily="18" charset="0"/>
                      </a:rPr>
                      <m:t>&lt;1</m:t>
                    </m:r>
                  </m:oMath>
                </a14:m>
                <a:r>
                  <a:rPr lang="en-GB" sz="2000" dirty="0">
                    <a:latin typeface="Arial" panose="020B0604020202020204" pitchFamily="34" charset="0"/>
                    <a:cs typeface="Arial" panose="020B0604020202020204" pitchFamily="34" charset="0"/>
                  </a:rPr>
                  <a:t>;     </a:t>
                </a:r>
              </a:p>
              <a:p>
                <a:endParaRPr lang="en-GB" sz="20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probability of fixation of the </a:t>
                </a:r>
                <a:r>
                  <a:rPr lang="en-GB" dirty="0">
                    <a:solidFill>
                      <a:srgbClr val="0000FF"/>
                    </a:solidFill>
                    <a:latin typeface="Arial" panose="020B0604020202020204" pitchFamily="34" charset="0"/>
                    <a:cs typeface="Arial" panose="020B0604020202020204" pitchFamily="34" charset="0"/>
                  </a:rPr>
                  <a:t>superior </a:t>
                </a:r>
                <a:r>
                  <a:rPr lang="en-GB" dirty="0">
                    <a:latin typeface="Arial" panose="020B0604020202020204" pitchFamily="34" charset="0"/>
                    <a:cs typeface="Arial" panose="020B0604020202020204" pitchFamily="34" charset="0"/>
                  </a:rPr>
                  <a:t>allele A1 is the higher, the more frequent this superior allele A1 initially is and the more superior it is.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For a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weak advantage</a:t>
                </a:r>
                <a:r>
                  <a:rPr lang="en-GB" dirty="0">
                    <a:latin typeface="Arial" panose="020B0604020202020204" pitchFamily="34" charset="0"/>
                    <a:cs typeface="Arial" panose="020B0604020202020204" pitchFamily="34" charset="0"/>
                  </a:rPr>
                  <a:t>-allele (s=0.05) with a low initial frequency p=10%, it needs a population size of N=70 or higher to bring its fixation probability to 50% or more.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 allele A1 with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stronger advantage</a:t>
                </a:r>
                <a:r>
                  <a:rPr lang="en-GB"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vs. </a:t>
                </a:r>
                <a:r>
                  <a:rPr lang="en-GB" dirty="0">
                    <a:latin typeface="Arial" panose="020B0604020202020204" pitchFamily="34" charset="0"/>
                    <a:cs typeface="Arial" panose="020B0604020202020204" pitchFamily="34" charset="0"/>
                  </a:rPr>
                  <a:t>A2 (● s=0.5) with the same ‘rare’ start needs only N=6 to become rather fixed than lost.</a:t>
                </a:r>
              </a:p>
              <a:p>
                <a:endParaRPr lang="en-GB" dirty="0">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Mind that an allele can’t occur and still be as rare as p=10% if there are only N=4 or less individuals. </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With N=5, the minimum p is p=1/(2∙5) = 10%.</a:t>
                </a:r>
                <a:endParaRPr lang="de-DE" dirty="0">
                  <a:latin typeface="Arial" panose="020B0604020202020204" pitchFamily="34" charset="0"/>
                  <a:cs typeface="Arial" panose="020B0604020202020204" pitchFamily="34" charset="0"/>
                </a:endParaRPr>
              </a:p>
            </p:txBody>
          </p:sp>
        </mc:Choice>
        <mc:Fallback xmlns="">
          <p:sp>
            <p:nvSpPr>
              <p:cNvPr id="609" name="Textfeld 608"/>
              <p:cNvSpPr txBox="1">
                <a:spLocks noRot="1" noChangeAspect="1" noMove="1" noResize="1" noEditPoints="1" noAdjustHandles="1" noChangeArrowheads="1" noChangeShapeType="1" noTextEdit="1"/>
              </p:cNvSpPr>
              <p:nvPr/>
            </p:nvSpPr>
            <p:spPr>
              <a:xfrm>
                <a:off x="6136069" y="831033"/>
                <a:ext cx="5927198" cy="5564857"/>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4" name="Straight Connector 3"/>
          <p:cNvCxnSpPr/>
          <p:nvPr/>
        </p:nvCxnSpPr>
        <p:spPr>
          <a:xfrm>
            <a:off x="3186495" y="1198480"/>
            <a:ext cx="0" cy="4383578"/>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a:off x="1233195" y="1198480"/>
            <a:ext cx="0" cy="4383578"/>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159500" y="3592219"/>
            <a:ext cx="5753100" cy="796014"/>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 name="Rectangle 610"/>
          <p:cNvSpPr/>
          <p:nvPr/>
        </p:nvSpPr>
        <p:spPr>
          <a:xfrm>
            <a:off x="3752702" y="3856420"/>
            <a:ext cx="1843765" cy="228747"/>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a:stCxn id="611" idx="3"/>
            <a:endCxn id="3" idx="1"/>
          </p:cNvCxnSpPr>
          <p:nvPr/>
        </p:nvCxnSpPr>
        <p:spPr>
          <a:xfrm>
            <a:off x="5596467" y="3970794"/>
            <a:ext cx="563033" cy="19432"/>
          </a:xfrm>
          <a:prstGeom prst="line">
            <a:avLst/>
          </a:prstGeom>
          <a:ln w="19050">
            <a:solidFill>
              <a:schemeClr val="tx1">
                <a:lumMod val="50000"/>
                <a:lumOff val="50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12" name="Rectangle 611"/>
          <p:cNvSpPr/>
          <p:nvPr/>
        </p:nvSpPr>
        <p:spPr>
          <a:xfrm>
            <a:off x="3090333" y="3267988"/>
            <a:ext cx="211667" cy="224512"/>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3" name="Straight Connector 612"/>
          <p:cNvCxnSpPr/>
          <p:nvPr/>
        </p:nvCxnSpPr>
        <p:spPr>
          <a:xfrm>
            <a:off x="3293533" y="3382433"/>
            <a:ext cx="448734" cy="592667"/>
          </a:xfrm>
          <a:prstGeom prst="line">
            <a:avLst/>
          </a:prstGeom>
          <a:ln w="19050">
            <a:solidFill>
              <a:schemeClr val="tx1">
                <a:lumMod val="50000"/>
                <a:lumOff val="50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15" name="Rectangle 614"/>
          <p:cNvSpPr/>
          <p:nvPr/>
        </p:nvSpPr>
        <p:spPr>
          <a:xfrm>
            <a:off x="1126303" y="3283542"/>
            <a:ext cx="211667" cy="224512"/>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 name="Rectangle 289"/>
          <p:cNvSpPr>
            <a:spLocks noChangeArrowheads="1"/>
          </p:cNvSpPr>
          <p:nvPr/>
        </p:nvSpPr>
        <p:spPr bwMode="auto">
          <a:xfrm>
            <a:off x="60708" y="587253"/>
            <a:ext cx="5806692" cy="276999"/>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Superior allele A1 with initial frequency: See legend.</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616"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19</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94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5"/>
          <p:cNvSpPr txBox="1"/>
          <p:nvPr/>
        </p:nvSpPr>
        <p:spPr>
          <a:xfrm>
            <a:off x="11630100" y="6346567"/>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a:t>
            </a:fld>
            <a:endParaRPr lang="en-US" sz="2400" dirty="0">
              <a:latin typeface="Arial" panose="020B0604020202020204" pitchFamily="34" charset="0"/>
              <a:cs typeface="Arial" panose="020B0604020202020204" pitchFamily="34" charset="0"/>
            </a:endParaRPr>
          </a:p>
        </p:txBody>
      </p:sp>
      <p:sp>
        <p:nvSpPr>
          <p:cNvPr id="10" name="Text Box 3"/>
          <p:cNvSpPr txBox="1">
            <a:spLocks noChangeArrowheads="1"/>
          </p:cNvSpPr>
          <p:nvPr/>
        </p:nvSpPr>
        <p:spPr bwMode="auto">
          <a:xfrm>
            <a:off x="72000" y="36000"/>
            <a:ext cx="12026833" cy="1077218"/>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de-DE" altLang="de-DE" sz="3200" dirty="0" err="1">
                <a:latin typeface="Arial" panose="020B0604020202020204" pitchFamily="34" charset="0"/>
                <a:cs typeface="Arial" panose="020B0604020202020204" pitchFamily="34" charset="0"/>
              </a:rPr>
              <a:t>Sequential</a:t>
            </a:r>
            <a:r>
              <a:rPr lang="de-DE" altLang="de-DE" sz="3200" dirty="0">
                <a:latin typeface="Arial" panose="020B0604020202020204" pitchFamily="34" charset="0"/>
                <a:cs typeface="Arial" panose="020B0604020202020204" pitchFamily="34" charset="0"/>
              </a:rPr>
              <a:t> </a:t>
            </a:r>
            <a:r>
              <a:rPr lang="de-DE" altLang="de-DE" sz="3200" dirty="0" err="1">
                <a:latin typeface="Arial" panose="020B0604020202020204" pitchFamily="34" charset="0"/>
                <a:cs typeface="Arial" panose="020B0604020202020204" pitchFamily="34" charset="0"/>
              </a:rPr>
              <a:t>Number</a:t>
            </a:r>
            <a:r>
              <a:rPr lang="de-DE" altLang="de-DE" sz="3200" dirty="0">
                <a:latin typeface="Arial" panose="020B0604020202020204" pitchFamily="34" charset="0"/>
                <a:cs typeface="Arial" panose="020B0604020202020204" pitchFamily="34" charset="0"/>
              </a:rPr>
              <a:t>: #9 </a:t>
            </a:r>
            <a:br>
              <a:rPr lang="de-DE" altLang="de-DE" sz="3200" dirty="0">
                <a:latin typeface="Arial" panose="020B0604020202020204" pitchFamily="34" charset="0"/>
                <a:cs typeface="Arial" panose="020B0604020202020204" pitchFamily="34" charset="0"/>
              </a:rPr>
            </a:br>
            <a:r>
              <a:rPr lang="de-DE" altLang="de-DE"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UNPLAB-PopGen_Ch-8[</a:t>
            </a:r>
            <a:r>
              <a:rPr lang="de-DE" altLang="de-DE"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Equil</a:t>
            </a:r>
            <a:r>
              <a:rPr lang="de-DE" altLang="de-DE"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de-DE" altLang="de-DE"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8048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6" name="Gruppieren 605"/>
          <p:cNvGrpSpPr/>
          <p:nvPr/>
        </p:nvGrpSpPr>
        <p:grpSpPr>
          <a:xfrm>
            <a:off x="118571" y="786785"/>
            <a:ext cx="5599611" cy="5760000"/>
            <a:chOff x="2969623" y="1593669"/>
            <a:chExt cx="5599611" cy="4145280"/>
          </a:xfrm>
        </p:grpSpPr>
        <p:sp>
          <p:nvSpPr>
            <p:cNvPr id="605" name="Rechteck 604"/>
            <p:cNvSpPr/>
            <p:nvPr/>
          </p:nvSpPr>
          <p:spPr>
            <a:xfrm>
              <a:off x="2969623" y="1593669"/>
              <a:ext cx="5599611" cy="414528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6" name="Line 6"/>
            <p:cNvSpPr>
              <a:spLocks noChangeShapeType="1"/>
            </p:cNvSpPr>
            <p:nvPr/>
          </p:nvSpPr>
          <p:spPr bwMode="auto">
            <a:xfrm flipV="1">
              <a:off x="3825875" y="1825625"/>
              <a:ext cx="0" cy="327660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 name="Line 7"/>
            <p:cNvSpPr>
              <a:spLocks noChangeShapeType="1"/>
            </p:cNvSpPr>
            <p:nvPr/>
          </p:nvSpPr>
          <p:spPr bwMode="auto">
            <a:xfrm flipV="1">
              <a:off x="8272463" y="1825625"/>
              <a:ext cx="0" cy="327660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 name="Line 8"/>
            <p:cNvSpPr>
              <a:spLocks noChangeShapeType="1"/>
            </p:cNvSpPr>
            <p:nvPr/>
          </p:nvSpPr>
          <p:spPr bwMode="auto">
            <a:xfrm flipH="1">
              <a:off x="3756025" y="51022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 name="Line 9"/>
            <p:cNvSpPr>
              <a:spLocks noChangeShapeType="1"/>
            </p:cNvSpPr>
            <p:nvPr/>
          </p:nvSpPr>
          <p:spPr bwMode="auto">
            <a:xfrm>
              <a:off x="8272463" y="51022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 name="Rectangle 10"/>
            <p:cNvSpPr>
              <a:spLocks noChangeArrowheads="1"/>
            </p:cNvSpPr>
            <p:nvPr/>
          </p:nvSpPr>
          <p:spPr bwMode="auto">
            <a:xfrm>
              <a:off x="3436938" y="5021263"/>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11" name="Line 11"/>
            <p:cNvSpPr>
              <a:spLocks noChangeShapeType="1"/>
            </p:cNvSpPr>
            <p:nvPr/>
          </p:nvSpPr>
          <p:spPr bwMode="auto">
            <a:xfrm flipH="1">
              <a:off x="3756025" y="4775200"/>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 name="Line 12"/>
            <p:cNvSpPr>
              <a:spLocks noChangeShapeType="1"/>
            </p:cNvSpPr>
            <p:nvPr/>
          </p:nvSpPr>
          <p:spPr bwMode="auto">
            <a:xfrm>
              <a:off x="8272463" y="4775200"/>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 name="Rectangle 13"/>
            <p:cNvSpPr>
              <a:spLocks noChangeArrowheads="1"/>
            </p:cNvSpPr>
            <p:nvPr/>
          </p:nvSpPr>
          <p:spPr bwMode="auto">
            <a:xfrm>
              <a:off x="3436938" y="4692650"/>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0.1</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14" name="Line 14"/>
            <p:cNvSpPr>
              <a:spLocks noChangeShapeType="1"/>
            </p:cNvSpPr>
            <p:nvPr/>
          </p:nvSpPr>
          <p:spPr bwMode="auto">
            <a:xfrm flipH="1">
              <a:off x="3756025" y="444658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 name="Line 15"/>
            <p:cNvSpPr>
              <a:spLocks noChangeShapeType="1"/>
            </p:cNvSpPr>
            <p:nvPr/>
          </p:nvSpPr>
          <p:spPr bwMode="auto">
            <a:xfrm>
              <a:off x="8272463" y="444658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 name="Rectangle 16"/>
            <p:cNvSpPr>
              <a:spLocks noChangeArrowheads="1"/>
            </p:cNvSpPr>
            <p:nvPr/>
          </p:nvSpPr>
          <p:spPr bwMode="auto">
            <a:xfrm>
              <a:off x="3436938" y="4365625"/>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17" name="Line 17"/>
            <p:cNvSpPr>
              <a:spLocks noChangeShapeType="1"/>
            </p:cNvSpPr>
            <p:nvPr/>
          </p:nvSpPr>
          <p:spPr bwMode="auto">
            <a:xfrm flipH="1">
              <a:off x="3756025" y="4119563"/>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 name="Line 18"/>
            <p:cNvSpPr>
              <a:spLocks noChangeShapeType="1"/>
            </p:cNvSpPr>
            <p:nvPr/>
          </p:nvSpPr>
          <p:spPr bwMode="auto">
            <a:xfrm>
              <a:off x="8272463" y="4119563"/>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 name="Rectangle 19"/>
            <p:cNvSpPr>
              <a:spLocks noChangeArrowheads="1"/>
            </p:cNvSpPr>
            <p:nvPr/>
          </p:nvSpPr>
          <p:spPr bwMode="auto">
            <a:xfrm>
              <a:off x="3436938" y="4038600"/>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0.3</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20" name="Line 20"/>
            <p:cNvSpPr>
              <a:spLocks noChangeShapeType="1"/>
            </p:cNvSpPr>
            <p:nvPr/>
          </p:nvSpPr>
          <p:spPr bwMode="auto">
            <a:xfrm flipH="1">
              <a:off x="3756025" y="379253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1" name="Line 21"/>
            <p:cNvSpPr>
              <a:spLocks noChangeShapeType="1"/>
            </p:cNvSpPr>
            <p:nvPr/>
          </p:nvSpPr>
          <p:spPr bwMode="auto">
            <a:xfrm>
              <a:off x="8272463" y="379253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2" name="Rectangle 22"/>
            <p:cNvSpPr>
              <a:spLocks noChangeArrowheads="1"/>
            </p:cNvSpPr>
            <p:nvPr/>
          </p:nvSpPr>
          <p:spPr bwMode="auto">
            <a:xfrm>
              <a:off x="3436938" y="3709988"/>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0.4</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23" name="Line 23"/>
            <p:cNvSpPr>
              <a:spLocks noChangeShapeType="1"/>
            </p:cNvSpPr>
            <p:nvPr/>
          </p:nvSpPr>
          <p:spPr bwMode="auto">
            <a:xfrm flipH="1">
              <a:off x="3756025" y="34639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4" name="Line 24"/>
            <p:cNvSpPr>
              <a:spLocks noChangeShapeType="1"/>
            </p:cNvSpPr>
            <p:nvPr/>
          </p:nvSpPr>
          <p:spPr bwMode="auto">
            <a:xfrm>
              <a:off x="8272463" y="34639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5" name="Rectangle 25"/>
            <p:cNvSpPr>
              <a:spLocks noChangeArrowheads="1"/>
            </p:cNvSpPr>
            <p:nvPr/>
          </p:nvSpPr>
          <p:spPr bwMode="auto">
            <a:xfrm>
              <a:off x="3436938" y="3382963"/>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26" name="Line 26"/>
            <p:cNvSpPr>
              <a:spLocks noChangeShapeType="1"/>
            </p:cNvSpPr>
            <p:nvPr/>
          </p:nvSpPr>
          <p:spPr bwMode="auto">
            <a:xfrm flipH="1">
              <a:off x="3756025" y="3136900"/>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7" name="Line 27"/>
            <p:cNvSpPr>
              <a:spLocks noChangeShapeType="1"/>
            </p:cNvSpPr>
            <p:nvPr/>
          </p:nvSpPr>
          <p:spPr bwMode="auto">
            <a:xfrm>
              <a:off x="8272463" y="3136900"/>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8" name="Rectangle 28"/>
            <p:cNvSpPr>
              <a:spLocks noChangeArrowheads="1"/>
            </p:cNvSpPr>
            <p:nvPr/>
          </p:nvSpPr>
          <p:spPr bwMode="auto">
            <a:xfrm>
              <a:off x="3436938" y="3054350"/>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0.6</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29" name="Line 29"/>
            <p:cNvSpPr>
              <a:spLocks noChangeShapeType="1"/>
            </p:cNvSpPr>
            <p:nvPr/>
          </p:nvSpPr>
          <p:spPr bwMode="auto">
            <a:xfrm flipH="1">
              <a:off x="3756025" y="280987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0" name="Line 30"/>
            <p:cNvSpPr>
              <a:spLocks noChangeShapeType="1"/>
            </p:cNvSpPr>
            <p:nvPr/>
          </p:nvSpPr>
          <p:spPr bwMode="auto">
            <a:xfrm>
              <a:off x="8272463" y="280987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1" name="Rectangle 31"/>
            <p:cNvSpPr>
              <a:spLocks noChangeArrowheads="1"/>
            </p:cNvSpPr>
            <p:nvPr/>
          </p:nvSpPr>
          <p:spPr bwMode="auto">
            <a:xfrm>
              <a:off x="3436938" y="2727325"/>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0.7</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32" name="Line 32"/>
            <p:cNvSpPr>
              <a:spLocks noChangeShapeType="1"/>
            </p:cNvSpPr>
            <p:nvPr/>
          </p:nvSpPr>
          <p:spPr bwMode="auto">
            <a:xfrm flipH="1">
              <a:off x="3756025" y="2481263"/>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3" name="Line 33"/>
            <p:cNvSpPr>
              <a:spLocks noChangeShapeType="1"/>
            </p:cNvSpPr>
            <p:nvPr/>
          </p:nvSpPr>
          <p:spPr bwMode="auto">
            <a:xfrm>
              <a:off x="8272463" y="2481263"/>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4" name="Rectangle 34"/>
            <p:cNvSpPr>
              <a:spLocks noChangeArrowheads="1"/>
            </p:cNvSpPr>
            <p:nvPr/>
          </p:nvSpPr>
          <p:spPr bwMode="auto">
            <a:xfrm>
              <a:off x="3436938" y="2400300"/>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0.8</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35" name="Line 35"/>
            <p:cNvSpPr>
              <a:spLocks noChangeShapeType="1"/>
            </p:cNvSpPr>
            <p:nvPr/>
          </p:nvSpPr>
          <p:spPr bwMode="auto">
            <a:xfrm flipH="1">
              <a:off x="3756025" y="215423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6" name="Line 36"/>
            <p:cNvSpPr>
              <a:spLocks noChangeShapeType="1"/>
            </p:cNvSpPr>
            <p:nvPr/>
          </p:nvSpPr>
          <p:spPr bwMode="auto">
            <a:xfrm>
              <a:off x="8272463" y="2154238"/>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7" name="Rectangle 37"/>
            <p:cNvSpPr>
              <a:spLocks noChangeArrowheads="1"/>
            </p:cNvSpPr>
            <p:nvPr/>
          </p:nvSpPr>
          <p:spPr bwMode="auto">
            <a:xfrm>
              <a:off x="3436938" y="2071688"/>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0.9</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38" name="Line 38"/>
            <p:cNvSpPr>
              <a:spLocks noChangeShapeType="1"/>
            </p:cNvSpPr>
            <p:nvPr/>
          </p:nvSpPr>
          <p:spPr bwMode="auto">
            <a:xfrm flipH="1">
              <a:off x="3756025" y="18256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9" name="Line 39"/>
            <p:cNvSpPr>
              <a:spLocks noChangeShapeType="1"/>
            </p:cNvSpPr>
            <p:nvPr/>
          </p:nvSpPr>
          <p:spPr bwMode="auto">
            <a:xfrm>
              <a:off x="8272463" y="1825625"/>
              <a:ext cx="6985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0" name="Rectangle 40"/>
            <p:cNvSpPr>
              <a:spLocks noChangeArrowheads="1"/>
            </p:cNvSpPr>
            <p:nvPr/>
          </p:nvSpPr>
          <p:spPr bwMode="auto">
            <a:xfrm>
              <a:off x="3436938" y="1744663"/>
              <a:ext cx="232436"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1.0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41" name="Rectangle 41"/>
            <p:cNvSpPr>
              <a:spLocks noChangeArrowheads="1"/>
            </p:cNvSpPr>
            <p:nvPr/>
          </p:nvSpPr>
          <p:spPr bwMode="auto">
            <a:xfrm rot="16200000">
              <a:off x="1605942" y="3323838"/>
              <a:ext cx="3233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err="1">
                  <a:ln>
                    <a:noFill/>
                  </a:ln>
                  <a:solidFill>
                    <a:srgbClr val="000000"/>
                  </a:solidFill>
                  <a:effectLst/>
                  <a:latin typeface="Arial" panose="020B0604020202020204" pitchFamily="34" charset="0"/>
                </a:rPr>
                <a:t>Prob.of</a:t>
              </a:r>
              <a:r>
                <a:rPr kumimoji="0" lang="en-GB" altLang="de-DE" b="0" i="0" u="none" strike="noStrike" cap="none" normalizeH="0" baseline="0" dirty="0">
                  <a:ln>
                    <a:noFill/>
                  </a:ln>
                  <a:solidFill>
                    <a:srgbClr val="000000"/>
                  </a:solidFill>
                  <a:effectLst/>
                  <a:latin typeface="Arial" panose="020B0604020202020204" pitchFamily="34" charset="0"/>
                </a:rPr>
                <a:t> fix. of "A1" </a:t>
              </a:r>
              <a:r>
                <a:rPr kumimoji="0" lang="en-GB" altLang="de-DE" b="0" i="0" u="none" strike="noStrike" cap="none" normalizeH="0" baseline="0" dirty="0">
                  <a:ln>
                    <a:noFill/>
                  </a:ln>
                  <a:solidFill>
                    <a:srgbClr val="0000FF"/>
                  </a:solidFill>
                  <a:effectLst/>
                  <a:latin typeface="Arial" panose="020B0604020202020204" pitchFamily="34" charset="0"/>
                </a:rPr>
                <a:t>at 12 loci </a:t>
              </a:r>
              <a:r>
                <a:rPr kumimoji="0" lang="en-GB" altLang="de-DE" b="0" i="0" u="none" strike="noStrike" cap="none" normalizeH="0" baseline="0" dirty="0">
                  <a:ln>
                    <a:noFill/>
                  </a:ln>
                  <a:solidFill>
                    <a:srgbClr val="FF0000"/>
                  </a:solidFill>
                  <a:effectLst/>
                  <a:latin typeface="Arial" panose="020B0604020202020204" pitchFamily="34" charset="0"/>
                </a:rPr>
                <a:t>simultaneously</a:t>
              </a:r>
            </a:p>
          </p:txBody>
        </p:sp>
        <p:sp>
          <p:nvSpPr>
            <p:cNvPr id="442" name="Line 42"/>
            <p:cNvSpPr>
              <a:spLocks noChangeShapeType="1"/>
            </p:cNvSpPr>
            <p:nvPr/>
          </p:nvSpPr>
          <p:spPr bwMode="auto">
            <a:xfrm>
              <a:off x="3825875" y="5102225"/>
              <a:ext cx="4446588"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3" name="Line 43"/>
            <p:cNvSpPr>
              <a:spLocks noChangeShapeType="1"/>
            </p:cNvSpPr>
            <p:nvPr/>
          </p:nvSpPr>
          <p:spPr bwMode="auto">
            <a:xfrm>
              <a:off x="3825875" y="1825625"/>
              <a:ext cx="4446588"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4" name="Line 44"/>
            <p:cNvSpPr>
              <a:spLocks noChangeShapeType="1"/>
            </p:cNvSpPr>
            <p:nvPr/>
          </p:nvSpPr>
          <p:spPr bwMode="auto">
            <a:xfrm>
              <a:off x="3825875"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5" name="Rectangle 45"/>
            <p:cNvSpPr>
              <a:spLocks noChangeArrowheads="1"/>
            </p:cNvSpPr>
            <p:nvPr/>
          </p:nvSpPr>
          <p:spPr bwMode="auto">
            <a:xfrm>
              <a:off x="3743325" y="5189538"/>
              <a:ext cx="92974"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46" name="Line 46"/>
            <p:cNvSpPr>
              <a:spLocks noChangeShapeType="1"/>
            </p:cNvSpPr>
            <p:nvPr/>
          </p:nvSpPr>
          <p:spPr bwMode="auto">
            <a:xfrm>
              <a:off x="394970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7" name="Line 47"/>
            <p:cNvSpPr>
              <a:spLocks noChangeShapeType="1"/>
            </p:cNvSpPr>
            <p:nvPr/>
          </p:nvSpPr>
          <p:spPr bwMode="auto">
            <a:xfrm>
              <a:off x="407352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8" name="Line 48"/>
            <p:cNvSpPr>
              <a:spLocks noChangeShapeType="1"/>
            </p:cNvSpPr>
            <p:nvPr/>
          </p:nvSpPr>
          <p:spPr bwMode="auto">
            <a:xfrm>
              <a:off x="4195763"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9" name="Rectangle 49"/>
            <p:cNvSpPr>
              <a:spLocks noChangeArrowheads="1"/>
            </p:cNvSpPr>
            <p:nvPr/>
          </p:nvSpPr>
          <p:spPr bwMode="auto">
            <a:xfrm>
              <a:off x="4067175" y="5189538"/>
              <a:ext cx="185948"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12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50" name="Line 50"/>
            <p:cNvSpPr>
              <a:spLocks noChangeShapeType="1"/>
            </p:cNvSpPr>
            <p:nvPr/>
          </p:nvSpPr>
          <p:spPr bwMode="auto">
            <a:xfrm>
              <a:off x="431958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1" name="Line 51"/>
            <p:cNvSpPr>
              <a:spLocks noChangeShapeType="1"/>
            </p:cNvSpPr>
            <p:nvPr/>
          </p:nvSpPr>
          <p:spPr bwMode="auto">
            <a:xfrm>
              <a:off x="444341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2" name="Line 52"/>
            <p:cNvSpPr>
              <a:spLocks noChangeShapeType="1"/>
            </p:cNvSpPr>
            <p:nvPr/>
          </p:nvSpPr>
          <p:spPr bwMode="auto">
            <a:xfrm>
              <a:off x="4567238"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3" name="Rectangle 53"/>
            <p:cNvSpPr>
              <a:spLocks noChangeArrowheads="1"/>
            </p:cNvSpPr>
            <p:nvPr/>
          </p:nvSpPr>
          <p:spPr bwMode="auto">
            <a:xfrm>
              <a:off x="4438650" y="5189538"/>
              <a:ext cx="185948"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24</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54" name="Line 54"/>
            <p:cNvSpPr>
              <a:spLocks noChangeShapeType="1"/>
            </p:cNvSpPr>
            <p:nvPr/>
          </p:nvSpPr>
          <p:spPr bwMode="auto">
            <a:xfrm>
              <a:off x="468947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5" name="Line 55"/>
            <p:cNvSpPr>
              <a:spLocks noChangeShapeType="1"/>
            </p:cNvSpPr>
            <p:nvPr/>
          </p:nvSpPr>
          <p:spPr bwMode="auto">
            <a:xfrm>
              <a:off x="481330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6" name="Line 56"/>
            <p:cNvSpPr>
              <a:spLocks noChangeShapeType="1"/>
            </p:cNvSpPr>
            <p:nvPr/>
          </p:nvSpPr>
          <p:spPr bwMode="auto">
            <a:xfrm>
              <a:off x="4937125"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7" name="Rectangle 57"/>
            <p:cNvSpPr>
              <a:spLocks noChangeArrowheads="1"/>
            </p:cNvSpPr>
            <p:nvPr/>
          </p:nvSpPr>
          <p:spPr bwMode="auto">
            <a:xfrm>
              <a:off x="4808538" y="5189538"/>
              <a:ext cx="185948"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36</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58" name="Line 58"/>
            <p:cNvSpPr>
              <a:spLocks noChangeShapeType="1"/>
            </p:cNvSpPr>
            <p:nvPr/>
          </p:nvSpPr>
          <p:spPr bwMode="auto">
            <a:xfrm>
              <a:off x="506095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9" name="Line 59"/>
            <p:cNvSpPr>
              <a:spLocks noChangeShapeType="1"/>
            </p:cNvSpPr>
            <p:nvPr/>
          </p:nvSpPr>
          <p:spPr bwMode="auto">
            <a:xfrm>
              <a:off x="518477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0" name="Line 60"/>
            <p:cNvSpPr>
              <a:spLocks noChangeShapeType="1"/>
            </p:cNvSpPr>
            <p:nvPr/>
          </p:nvSpPr>
          <p:spPr bwMode="auto">
            <a:xfrm>
              <a:off x="5308600"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1" name="Rectangle 61"/>
            <p:cNvSpPr>
              <a:spLocks noChangeArrowheads="1"/>
            </p:cNvSpPr>
            <p:nvPr/>
          </p:nvSpPr>
          <p:spPr bwMode="auto">
            <a:xfrm>
              <a:off x="5180013" y="5189538"/>
              <a:ext cx="185948"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48</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62" name="Line 62"/>
            <p:cNvSpPr>
              <a:spLocks noChangeShapeType="1"/>
            </p:cNvSpPr>
            <p:nvPr/>
          </p:nvSpPr>
          <p:spPr bwMode="auto">
            <a:xfrm>
              <a:off x="543083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3" name="Line 63"/>
            <p:cNvSpPr>
              <a:spLocks noChangeShapeType="1"/>
            </p:cNvSpPr>
            <p:nvPr/>
          </p:nvSpPr>
          <p:spPr bwMode="auto">
            <a:xfrm>
              <a:off x="555466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4" name="Line 64"/>
            <p:cNvSpPr>
              <a:spLocks noChangeShapeType="1"/>
            </p:cNvSpPr>
            <p:nvPr/>
          </p:nvSpPr>
          <p:spPr bwMode="auto">
            <a:xfrm>
              <a:off x="5678488"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5" name="Rectangle 65"/>
            <p:cNvSpPr>
              <a:spLocks noChangeArrowheads="1"/>
            </p:cNvSpPr>
            <p:nvPr/>
          </p:nvSpPr>
          <p:spPr bwMode="auto">
            <a:xfrm>
              <a:off x="5549900" y="5189538"/>
              <a:ext cx="185948"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60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66" name="Line 66"/>
            <p:cNvSpPr>
              <a:spLocks noChangeShapeType="1"/>
            </p:cNvSpPr>
            <p:nvPr/>
          </p:nvSpPr>
          <p:spPr bwMode="auto">
            <a:xfrm>
              <a:off x="580231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7" name="Line 67"/>
            <p:cNvSpPr>
              <a:spLocks noChangeShapeType="1"/>
            </p:cNvSpPr>
            <p:nvPr/>
          </p:nvSpPr>
          <p:spPr bwMode="auto">
            <a:xfrm>
              <a:off x="592455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8" name="Line 68"/>
            <p:cNvSpPr>
              <a:spLocks noChangeShapeType="1"/>
            </p:cNvSpPr>
            <p:nvPr/>
          </p:nvSpPr>
          <p:spPr bwMode="auto">
            <a:xfrm>
              <a:off x="6049963"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9" name="Rectangle 69"/>
            <p:cNvSpPr>
              <a:spLocks noChangeArrowheads="1"/>
            </p:cNvSpPr>
            <p:nvPr/>
          </p:nvSpPr>
          <p:spPr bwMode="auto">
            <a:xfrm>
              <a:off x="5921375" y="5189538"/>
              <a:ext cx="185948"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72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70" name="Line 70"/>
            <p:cNvSpPr>
              <a:spLocks noChangeShapeType="1"/>
            </p:cNvSpPr>
            <p:nvPr/>
          </p:nvSpPr>
          <p:spPr bwMode="auto">
            <a:xfrm>
              <a:off x="617220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1" name="Line 71"/>
            <p:cNvSpPr>
              <a:spLocks noChangeShapeType="1"/>
            </p:cNvSpPr>
            <p:nvPr/>
          </p:nvSpPr>
          <p:spPr bwMode="auto">
            <a:xfrm>
              <a:off x="629602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2" name="Line 72"/>
            <p:cNvSpPr>
              <a:spLocks noChangeShapeType="1"/>
            </p:cNvSpPr>
            <p:nvPr/>
          </p:nvSpPr>
          <p:spPr bwMode="auto">
            <a:xfrm>
              <a:off x="6419850"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3" name="Rectangle 73"/>
            <p:cNvSpPr>
              <a:spLocks noChangeArrowheads="1"/>
            </p:cNvSpPr>
            <p:nvPr/>
          </p:nvSpPr>
          <p:spPr bwMode="auto">
            <a:xfrm>
              <a:off x="6291263" y="5189538"/>
              <a:ext cx="185948"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84</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74" name="Line 74"/>
            <p:cNvSpPr>
              <a:spLocks noChangeShapeType="1"/>
            </p:cNvSpPr>
            <p:nvPr/>
          </p:nvSpPr>
          <p:spPr bwMode="auto">
            <a:xfrm>
              <a:off x="654367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5" name="Line 75"/>
            <p:cNvSpPr>
              <a:spLocks noChangeShapeType="1"/>
            </p:cNvSpPr>
            <p:nvPr/>
          </p:nvSpPr>
          <p:spPr bwMode="auto">
            <a:xfrm>
              <a:off x="666591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6" name="Line 76"/>
            <p:cNvSpPr>
              <a:spLocks noChangeShapeType="1"/>
            </p:cNvSpPr>
            <p:nvPr/>
          </p:nvSpPr>
          <p:spPr bwMode="auto">
            <a:xfrm>
              <a:off x="6789738"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7" name="Rectangle 77"/>
            <p:cNvSpPr>
              <a:spLocks noChangeArrowheads="1"/>
            </p:cNvSpPr>
            <p:nvPr/>
          </p:nvSpPr>
          <p:spPr bwMode="auto">
            <a:xfrm>
              <a:off x="6662738" y="5189538"/>
              <a:ext cx="185948"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96</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78" name="Line 78"/>
            <p:cNvSpPr>
              <a:spLocks noChangeShapeType="1"/>
            </p:cNvSpPr>
            <p:nvPr/>
          </p:nvSpPr>
          <p:spPr bwMode="auto">
            <a:xfrm>
              <a:off x="691356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9" name="Line 79"/>
            <p:cNvSpPr>
              <a:spLocks noChangeShapeType="1"/>
            </p:cNvSpPr>
            <p:nvPr/>
          </p:nvSpPr>
          <p:spPr bwMode="auto">
            <a:xfrm>
              <a:off x="703738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0" name="Line 80"/>
            <p:cNvSpPr>
              <a:spLocks noChangeShapeType="1"/>
            </p:cNvSpPr>
            <p:nvPr/>
          </p:nvSpPr>
          <p:spPr bwMode="auto">
            <a:xfrm>
              <a:off x="7161213"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1" name="Rectangle 81"/>
            <p:cNvSpPr>
              <a:spLocks noChangeArrowheads="1"/>
            </p:cNvSpPr>
            <p:nvPr/>
          </p:nvSpPr>
          <p:spPr bwMode="auto">
            <a:xfrm>
              <a:off x="6986588" y="5189538"/>
              <a:ext cx="278923"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108</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82" name="Line 82"/>
            <p:cNvSpPr>
              <a:spLocks noChangeShapeType="1"/>
            </p:cNvSpPr>
            <p:nvPr/>
          </p:nvSpPr>
          <p:spPr bwMode="auto">
            <a:xfrm>
              <a:off x="728503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3" name="Line 83"/>
            <p:cNvSpPr>
              <a:spLocks noChangeShapeType="1"/>
            </p:cNvSpPr>
            <p:nvPr/>
          </p:nvSpPr>
          <p:spPr bwMode="auto">
            <a:xfrm>
              <a:off x="740727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4" name="Line 84"/>
            <p:cNvSpPr>
              <a:spLocks noChangeShapeType="1"/>
            </p:cNvSpPr>
            <p:nvPr/>
          </p:nvSpPr>
          <p:spPr bwMode="auto">
            <a:xfrm>
              <a:off x="7531100"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5" name="Rectangle 85"/>
            <p:cNvSpPr>
              <a:spLocks noChangeArrowheads="1"/>
            </p:cNvSpPr>
            <p:nvPr/>
          </p:nvSpPr>
          <p:spPr bwMode="auto">
            <a:xfrm>
              <a:off x="7356475" y="5189538"/>
              <a:ext cx="278923"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120</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86" name="Line 86"/>
            <p:cNvSpPr>
              <a:spLocks noChangeShapeType="1"/>
            </p:cNvSpPr>
            <p:nvPr/>
          </p:nvSpPr>
          <p:spPr bwMode="auto">
            <a:xfrm>
              <a:off x="7654925"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7" name="Line 87"/>
            <p:cNvSpPr>
              <a:spLocks noChangeShapeType="1"/>
            </p:cNvSpPr>
            <p:nvPr/>
          </p:nvSpPr>
          <p:spPr bwMode="auto">
            <a:xfrm>
              <a:off x="7778750"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8" name="Line 88"/>
            <p:cNvSpPr>
              <a:spLocks noChangeShapeType="1"/>
            </p:cNvSpPr>
            <p:nvPr/>
          </p:nvSpPr>
          <p:spPr bwMode="auto">
            <a:xfrm>
              <a:off x="7900988"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9" name="Rectangle 89"/>
            <p:cNvSpPr>
              <a:spLocks noChangeArrowheads="1"/>
            </p:cNvSpPr>
            <p:nvPr/>
          </p:nvSpPr>
          <p:spPr bwMode="auto">
            <a:xfrm>
              <a:off x="7727950" y="5189538"/>
              <a:ext cx="278923"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132</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90" name="Line 90"/>
            <p:cNvSpPr>
              <a:spLocks noChangeShapeType="1"/>
            </p:cNvSpPr>
            <p:nvPr/>
          </p:nvSpPr>
          <p:spPr bwMode="auto">
            <a:xfrm>
              <a:off x="8024813"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1" name="Line 91"/>
            <p:cNvSpPr>
              <a:spLocks noChangeShapeType="1"/>
            </p:cNvSpPr>
            <p:nvPr/>
          </p:nvSpPr>
          <p:spPr bwMode="auto">
            <a:xfrm>
              <a:off x="8148638" y="5102225"/>
              <a:ext cx="0" cy="34925"/>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2" name="Line 92"/>
            <p:cNvSpPr>
              <a:spLocks noChangeShapeType="1"/>
            </p:cNvSpPr>
            <p:nvPr/>
          </p:nvSpPr>
          <p:spPr bwMode="auto">
            <a:xfrm>
              <a:off x="8272463" y="5102225"/>
              <a:ext cx="0" cy="6985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3" name="Rectangle 93"/>
            <p:cNvSpPr>
              <a:spLocks noChangeArrowheads="1"/>
            </p:cNvSpPr>
            <p:nvPr/>
          </p:nvSpPr>
          <p:spPr bwMode="auto">
            <a:xfrm>
              <a:off x="8097838" y="5189538"/>
              <a:ext cx="278923" cy="14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144</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494" name="Rectangle 94"/>
            <p:cNvSpPr>
              <a:spLocks noChangeArrowheads="1"/>
            </p:cNvSpPr>
            <p:nvPr/>
          </p:nvSpPr>
          <p:spPr bwMode="auto">
            <a:xfrm>
              <a:off x="5267325" y="5359819"/>
              <a:ext cx="1795363" cy="19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Population size N</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495" name="Freeform 95"/>
            <p:cNvSpPr>
              <a:spLocks/>
            </p:cNvSpPr>
            <p:nvPr/>
          </p:nvSpPr>
          <p:spPr bwMode="auto">
            <a:xfrm>
              <a:off x="3856038" y="4983163"/>
              <a:ext cx="4354513" cy="119063"/>
            </a:xfrm>
            <a:custGeom>
              <a:avLst/>
              <a:gdLst>
                <a:gd name="T0" fmla="*/ 79 w 5486"/>
                <a:gd name="T1" fmla="*/ 149 h 149"/>
                <a:gd name="T2" fmla="*/ 195 w 5486"/>
                <a:gd name="T3" fmla="*/ 149 h 149"/>
                <a:gd name="T4" fmla="*/ 313 w 5486"/>
                <a:gd name="T5" fmla="*/ 149 h 149"/>
                <a:gd name="T6" fmla="*/ 429 w 5486"/>
                <a:gd name="T7" fmla="*/ 149 h 149"/>
                <a:gd name="T8" fmla="*/ 545 w 5486"/>
                <a:gd name="T9" fmla="*/ 149 h 149"/>
                <a:gd name="T10" fmla="*/ 663 w 5486"/>
                <a:gd name="T11" fmla="*/ 149 h 149"/>
                <a:gd name="T12" fmla="*/ 779 w 5486"/>
                <a:gd name="T13" fmla="*/ 149 h 149"/>
                <a:gd name="T14" fmla="*/ 895 w 5486"/>
                <a:gd name="T15" fmla="*/ 149 h 149"/>
                <a:gd name="T16" fmla="*/ 1013 w 5486"/>
                <a:gd name="T17" fmla="*/ 149 h 149"/>
                <a:gd name="T18" fmla="*/ 1129 w 5486"/>
                <a:gd name="T19" fmla="*/ 149 h 149"/>
                <a:gd name="T20" fmla="*/ 1245 w 5486"/>
                <a:gd name="T21" fmla="*/ 149 h 149"/>
                <a:gd name="T22" fmla="*/ 1363 w 5486"/>
                <a:gd name="T23" fmla="*/ 149 h 149"/>
                <a:gd name="T24" fmla="*/ 1479 w 5486"/>
                <a:gd name="T25" fmla="*/ 149 h 149"/>
                <a:gd name="T26" fmla="*/ 1595 w 5486"/>
                <a:gd name="T27" fmla="*/ 149 h 149"/>
                <a:gd name="T28" fmla="*/ 1713 w 5486"/>
                <a:gd name="T29" fmla="*/ 149 h 149"/>
                <a:gd name="T30" fmla="*/ 1829 w 5486"/>
                <a:gd name="T31" fmla="*/ 149 h 149"/>
                <a:gd name="T32" fmla="*/ 1946 w 5486"/>
                <a:gd name="T33" fmla="*/ 149 h 149"/>
                <a:gd name="T34" fmla="*/ 2063 w 5486"/>
                <a:gd name="T35" fmla="*/ 149 h 149"/>
                <a:gd name="T36" fmla="*/ 2179 w 5486"/>
                <a:gd name="T37" fmla="*/ 149 h 149"/>
                <a:gd name="T38" fmla="*/ 2296 w 5486"/>
                <a:gd name="T39" fmla="*/ 149 h 149"/>
                <a:gd name="T40" fmla="*/ 2413 w 5486"/>
                <a:gd name="T41" fmla="*/ 149 h 149"/>
                <a:gd name="T42" fmla="*/ 2529 w 5486"/>
                <a:gd name="T43" fmla="*/ 149 h 149"/>
                <a:gd name="T44" fmla="*/ 2646 w 5486"/>
                <a:gd name="T45" fmla="*/ 147 h 149"/>
                <a:gd name="T46" fmla="*/ 2763 w 5486"/>
                <a:gd name="T47" fmla="*/ 147 h 149"/>
                <a:gd name="T48" fmla="*/ 2880 w 5486"/>
                <a:gd name="T49" fmla="*/ 147 h 149"/>
                <a:gd name="T50" fmla="*/ 2996 w 5486"/>
                <a:gd name="T51" fmla="*/ 146 h 149"/>
                <a:gd name="T52" fmla="*/ 3113 w 5486"/>
                <a:gd name="T53" fmla="*/ 145 h 149"/>
                <a:gd name="T54" fmla="*/ 3230 w 5486"/>
                <a:gd name="T55" fmla="*/ 144 h 149"/>
                <a:gd name="T56" fmla="*/ 3346 w 5486"/>
                <a:gd name="T57" fmla="*/ 143 h 149"/>
                <a:gd name="T58" fmla="*/ 3463 w 5486"/>
                <a:gd name="T59" fmla="*/ 140 h 149"/>
                <a:gd name="T60" fmla="*/ 3580 w 5486"/>
                <a:gd name="T61" fmla="*/ 139 h 149"/>
                <a:gd name="T62" fmla="*/ 3696 w 5486"/>
                <a:gd name="T63" fmla="*/ 136 h 149"/>
                <a:gd name="T64" fmla="*/ 3814 w 5486"/>
                <a:gd name="T65" fmla="*/ 134 h 149"/>
                <a:gd name="T66" fmla="*/ 3930 w 5486"/>
                <a:gd name="T67" fmla="*/ 130 h 149"/>
                <a:gd name="T68" fmla="*/ 4046 w 5486"/>
                <a:gd name="T69" fmla="*/ 125 h 149"/>
                <a:gd name="T70" fmla="*/ 4164 w 5486"/>
                <a:gd name="T71" fmla="*/ 121 h 149"/>
                <a:gd name="T72" fmla="*/ 4280 w 5486"/>
                <a:gd name="T73" fmla="*/ 115 h 149"/>
                <a:gd name="T74" fmla="*/ 4396 w 5486"/>
                <a:gd name="T75" fmla="*/ 108 h 149"/>
                <a:gd name="T76" fmla="*/ 4514 w 5486"/>
                <a:gd name="T77" fmla="*/ 101 h 149"/>
                <a:gd name="T78" fmla="*/ 4630 w 5486"/>
                <a:gd name="T79" fmla="*/ 93 h 149"/>
                <a:gd name="T80" fmla="*/ 4746 w 5486"/>
                <a:gd name="T81" fmla="*/ 84 h 149"/>
                <a:gd name="T82" fmla="*/ 4864 w 5486"/>
                <a:gd name="T83" fmla="*/ 74 h 149"/>
                <a:gd name="T84" fmla="*/ 4980 w 5486"/>
                <a:gd name="T85" fmla="*/ 62 h 149"/>
                <a:gd name="T86" fmla="*/ 5097 w 5486"/>
                <a:gd name="T87" fmla="*/ 49 h 149"/>
                <a:gd name="T88" fmla="*/ 5214 w 5486"/>
                <a:gd name="T89" fmla="*/ 36 h 149"/>
                <a:gd name="T90" fmla="*/ 5330 w 5486"/>
                <a:gd name="T91" fmla="*/ 22 h 149"/>
                <a:gd name="T92" fmla="*/ 5447 w 5486"/>
                <a:gd name="T93" fmla="*/ 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149">
                  <a:moveTo>
                    <a:pt x="0" y="149"/>
                  </a:moveTo>
                  <a:lnTo>
                    <a:pt x="40" y="149"/>
                  </a:lnTo>
                  <a:lnTo>
                    <a:pt x="79" y="149"/>
                  </a:lnTo>
                  <a:lnTo>
                    <a:pt x="118" y="149"/>
                  </a:lnTo>
                  <a:lnTo>
                    <a:pt x="156" y="149"/>
                  </a:lnTo>
                  <a:lnTo>
                    <a:pt x="195" y="149"/>
                  </a:lnTo>
                  <a:lnTo>
                    <a:pt x="234" y="149"/>
                  </a:lnTo>
                  <a:lnTo>
                    <a:pt x="273" y="149"/>
                  </a:lnTo>
                  <a:lnTo>
                    <a:pt x="313" y="149"/>
                  </a:lnTo>
                  <a:lnTo>
                    <a:pt x="351" y="149"/>
                  </a:lnTo>
                  <a:lnTo>
                    <a:pt x="390" y="149"/>
                  </a:lnTo>
                  <a:lnTo>
                    <a:pt x="429" y="149"/>
                  </a:lnTo>
                  <a:lnTo>
                    <a:pt x="468" y="149"/>
                  </a:lnTo>
                  <a:lnTo>
                    <a:pt x="506" y="149"/>
                  </a:lnTo>
                  <a:lnTo>
                    <a:pt x="545" y="149"/>
                  </a:lnTo>
                  <a:lnTo>
                    <a:pt x="584" y="149"/>
                  </a:lnTo>
                  <a:lnTo>
                    <a:pt x="624" y="149"/>
                  </a:lnTo>
                  <a:lnTo>
                    <a:pt x="663" y="149"/>
                  </a:lnTo>
                  <a:lnTo>
                    <a:pt x="701" y="149"/>
                  </a:lnTo>
                  <a:lnTo>
                    <a:pt x="740" y="149"/>
                  </a:lnTo>
                  <a:lnTo>
                    <a:pt x="779" y="149"/>
                  </a:lnTo>
                  <a:lnTo>
                    <a:pt x="818" y="149"/>
                  </a:lnTo>
                  <a:lnTo>
                    <a:pt x="856" y="149"/>
                  </a:lnTo>
                  <a:lnTo>
                    <a:pt x="895" y="149"/>
                  </a:lnTo>
                  <a:lnTo>
                    <a:pt x="934" y="149"/>
                  </a:lnTo>
                  <a:lnTo>
                    <a:pt x="974" y="149"/>
                  </a:lnTo>
                  <a:lnTo>
                    <a:pt x="1013" y="149"/>
                  </a:lnTo>
                  <a:lnTo>
                    <a:pt x="1051" y="149"/>
                  </a:lnTo>
                  <a:lnTo>
                    <a:pt x="1090" y="149"/>
                  </a:lnTo>
                  <a:lnTo>
                    <a:pt x="1129" y="149"/>
                  </a:lnTo>
                  <a:lnTo>
                    <a:pt x="1168" y="149"/>
                  </a:lnTo>
                  <a:lnTo>
                    <a:pt x="1206" y="149"/>
                  </a:lnTo>
                  <a:lnTo>
                    <a:pt x="1245" y="149"/>
                  </a:lnTo>
                  <a:lnTo>
                    <a:pt x="1285" y="149"/>
                  </a:lnTo>
                  <a:lnTo>
                    <a:pt x="1324" y="149"/>
                  </a:lnTo>
                  <a:lnTo>
                    <a:pt x="1363" y="149"/>
                  </a:lnTo>
                  <a:lnTo>
                    <a:pt x="1401" y="149"/>
                  </a:lnTo>
                  <a:lnTo>
                    <a:pt x="1440" y="149"/>
                  </a:lnTo>
                  <a:lnTo>
                    <a:pt x="1479" y="149"/>
                  </a:lnTo>
                  <a:lnTo>
                    <a:pt x="1518" y="149"/>
                  </a:lnTo>
                  <a:lnTo>
                    <a:pt x="1556" y="149"/>
                  </a:lnTo>
                  <a:lnTo>
                    <a:pt x="1595" y="149"/>
                  </a:lnTo>
                  <a:lnTo>
                    <a:pt x="1635" y="149"/>
                  </a:lnTo>
                  <a:lnTo>
                    <a:pt x="1674" y="149"/>
                  </a:lnTo>
                  <a:lnTo>
                    <a:pt x="1713" y="149"/>
                  </a:lnTo>
                  <a:lnTo>
                    <a:pt x="1751" y="149"/>
                  </a:lnTo>
                  <a:lnTo>
                    <a:pt x="1790" y="149"/>
                  </a:lnTo>
                  <a:lnTo>
                    <a:pt x="1829" y="149"/>
                  </a:lnTo>
                  <a:lnTo>
                    <a:pt x="1868" y="149"/>
                  </a:lnTo>
                  <a:lnTo>
                    <a:pt x="1906" y="149"/>
                  </a:lnTo>
                  <a:lnTo>
                    <a:pt x="1946" y="149"/>
                  </a:lnTo>
                  <a:lnTo>
                    <a:pt x="1985" y="149"/>
                  </a:lnTo>
                  <a:lnTo>
                    <a:pt x="2024" y="149"/>
                  </a:lnTo>
                  <a:lnTo>
                    <a:pt x="2063" y="149"/>
                  </a:lnTo>
                  <a:lnTo>
                    <a:pt x="2101" y="149"/>
                  </a:lnTo>
                  <a:lnTo>
                    <a:pt x="2140" y="149"/>
                  </a:lnTo>
                  <a:lnTo>
                    <a:pt x="2179" y="149"/>
                  </a:lnTo>
                  <a:lnTo>
                    <a:pt x="2219" y="149"/>
                  </a:lnTo>
                  <a:lnTo>
                    <a:pt x="2257" y="149"/>
                  </a:lnTo>
                  <a:lnTo>
                    <a:pt x="2296" y="149"/>
                  </a:lnTo>
                  <a:lnTo>
                    <a:pt x="2335" y="149"/>
                  </a:lnTo>
                  <a:lnTo>
                    <a:pt x="2374" y="149"/>
                  </a:lnTo>
                  <a:lnTo>
                    <a:pt x="2413" y="149"/>
                  </a:lnTo>
                  <a:lnTo>
                    <a:pt x="2451" y="149"/>
                  </a:lnTo>
                  <a:lnTo>
                    <a:pt x="2490" y="149"/>
                  </a:lnTo>
                  <a:lnTo>
                    <a:pt x="2529" y="149"/>
                  </a:lnTo>
                  <a:lnTo>
                    <a:pt x="2569" y="149"/>
                  </a:lnTo>
                  <a:lnTo>
                    <a:pt x="2607" y="149"/>
                  </a:lnTo>
                  <a:lnTo>
                    <a:pt x="2646" y="147"/>
                  </a:lnTo>
                  <a:lnTo>
                    <a:pt x="2685" y="147"/>
                  </a:lnTo>
                  <a:lnTo>
                    <a:pt x="2724" y="147"/>
                  </a:lnTo>
                  <a:lnTo>
                    <a:pt x="2763" y="147"/>
                  </a:lnTo>
                  <a:lnTo>
                    <a:pt x="2801" y="147"/>
                  </a:lnTo>
                  <a:lnTo>
                    <a:pt x="2840" y="147"/>
                  </a:lnTo>
                  <a:lnTo>
                    <a:pt x="2880" y="147"/>
                  </a:lnTo>
                  <a:lnTo>
                    <a:pt x="2919" y="146"/>
                  </a:lnTo>
                  <a:lnTo>
                    <a:pt x="2957" y="146"/>
                  </a:lnTo>
                  <a:lnTo>
                    <a:pt x="2996" y="146"/>
                  </a:lnTo>
                  <a:lnTo>
                    <a:pt x="3035" y="146"/>
                  </a:lnTo>
                  <a:lnTo>
                    <a:pt x="3074" y="146"/>
                  </a:lnTo>
                  <a:lnTo>
                    <a:pt x="3113" y="145"/>
                  </a:lnTo>
                  <a:lnTo>
                    <a:pt x="3151" y="145"/>
                  </a:lnTo>
                  <a:lnTo>
                    <a:pt x="3191" y="145"/>
                  </a:lnTo>
                  <a:lnTo>
                    <a:pt x="3230" y="144"/>
                  </a:lnTo>
                  <a:lnTo>
                    <a:pt x="3269" y="144"/>
                  </a:lnTo>
                  <a:lnTo>
                    <a:pt x="3307" y="143"/>
                  </a:lnTo>
                  <a:lnTo>
                    <a:pt x="3346" y="143"/>
                  </a:lnTo>
                  <a:lnTo>
                    <a:pt x="3385" y="143"/>
                  </a:lnTo>
                  <a:lnTo>
                    <a:pt x="3424" y="142"/>
                  </a:lnTo>
                  <a:lnTo>
                    <a:pt x="3463" y="140"/>
                  </a:lnTo>
                  <a:lnTo>
                    <a:pt x="3501" y="140"/>
                  </a:lnTo>
                  <a:lnTo>
                    <a:pt x="3541" y="139"/>
                  </a:lnTo>
                  <a:lnTo>
                    <a:pt x="3580" y="139"/>
                  </a:lnTo>
                  <a:lnTo>
                    <a:pt x="3619" y="138"/>
                  </a:lnTo>
                  <a:lnTo>
                    <a:pt x="3657" y="137"/>
                  </a:lnTo>
                  <a:lnTo>
                    <a:pt x="3696" y="136"/>
                  </a:lnTo>
                  <a:lnTo>
                    <a:pt x="3735" y="136"/>
                  </a:lnTo>
                  <a:lnTo>
                    <a:pt x="3774" y="135"/>
                  </a:lnTo>
                  <a:lnTo>
                    <a:pt x="3814" y="134"/>
                  </a:lnTo>
                  <a:lnTo>
                    <a:pt x="3852" y="132"/>
                  </a:lnTo>
                  <a:lnTo>
                    <a:pt x="3891" y="131"/>
                  </a:lnTo>
                  <a:lnTo>
                    <a:pt x="3930" y="130"/>
                  </a:lnTo>
                  <a:lnTo>
                    <a:pt x="3969" y="128"/>
                  </a:lnTo>
                  <a:lnTo>
                    <a:pt x="4007" y="127"/>
                  </a:lnTo>
                  <a:lnTo>
                    <a:pt x="4046" y="125"/>
                  </a:lnTo>
                  <a:lnTo>
                    <a:pt x="4085" y="124"/>
                  </a:lnTo>
                  <a:lnTo>
                    <a:pt x="4125" y="122"/>
                  </a:lnTo>
                  <a:lnTo>
                    <a:pt x="4164" y="121"/>
                  </a:lnTo>
                  <a:lnTo>
                    <a:pt x="4202" y="119"/>
                  </a:lnTo>
                  <a:lnTo>
                    <a:pt x="4241" y="116"/>
                  </a:lnTo>
                  <a:lnTo>
                    <a:pt x="4280" y="115"/>
                  </a:lnTo>
                  <a:lnTo>
                    <a:pt x="4319" y="113"/>
                  </a:lnTo>
                  <a:lnTo>
                    <a:pt x="4357" y="111"/>
                  </a:lnTo>
                  <a:lnTo>
                    <a:pt x="4396" y="108"/>
                  </a:lnTo>
                  <a:lnTo>
                    <a:pt x="4435" y="106"/>
                  </a:lnTo>
                  <a:lnTo>
                    <a:pt x="4475" y="104"/>
                  </a:lnTo>
                  <a:lnTo>
                    <a:pt x="4514" y="101"/>
                  </a:lnTo>
                  <a:lnTo>
                    <a:pt x="4552" y="99"/>
                  </a:lnTo>
                  <a:lnTo>
                    <a:pt x="4591" y="96"/>
                  </a:lnTo>
                  <a:lnTo>
                    <a:pt x="4630" y="93"/>
                  </a:lnTo>
                  <a:lnTo>
                    <a:pt x="4669" y="90"/>
                  </a:lnTo>
                  <a:lnTo>
                    <a:pt x="4707" y="86"/>
                  </a:lnTo>
                  <a:lnTo>
                    <a:pt x="4746" y="84"/>
                  </a:lnTo>
                  <a:lnTo>
                    <a:pt x="4786" y="81"/>
                  </a:lnTo>
                  <a:lnTo>
                    <a:pt x="4825" y="77"/>
                  </a:lnTo>
                  <a:lnTo>
                    <a:pt x="4864" y="74"/>
                  </a:lnTo>
                  <a:lnTo>
                    <a:pt x="4902" y="70"/>
                  </a:lnTo>
                  <a:lnTo>
                    <a:pt x="4941" y="66"/>
                  </a:lnTo>
                  <a:lnTo>
                    <a:pt x="4980" y="62"/>
                  </a:lnTo>
                  <a:lnTo>
                    <a:pt x="5019" y="59"/>
                  </a:lnTo>
                  <a:lnTo>
                    <a:pt x="5057" y="54"/>
                  </a:lnTo>
                  <a:lnTo>
                    <a:pt x="5097" y="49"/>
                  </a:lnTo>
                  <a:lnTo>
                    <a:pt x="5136" y="45"/>
                  </a:lnTo>
                  <a:lnTo>
                    <a:pt x="5175" y="41"/>
                  </a:lnTo>
                  <a:lnTo>
                    <a:pt x="5214" y="36"/>
                  </a:lnTo>
                  <a:lnTo>
                    <a:pt x="5252" y="31"/>
                  </a:lnTo>
                  <a:lnTo>
                    <a:pt x="5291" y="26"/>
                  </a:lnTo>
                  <a:lnTo>
                    <a:pt x="5330" y="22"/>
                  </a:lnTo>
                  <a:lnTo>
                    <a:pt x="5369" y="16"/>
                  </a:lnTo>
                  <a:lnTo>
                    <a:pt x="5407" y="10"/>
                  </a:lnTo>
                  <a:lnTo>
                    <a:pt x="5447" y="6"/>
                  </a:lnTo>
                  <a:lnTo>
                    <a:pt x="5486" y="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6" name="Freeform 96"/>
            <p:cNvSpPr>
              <a:spLocks/>
            </p:cNvSpPr>
            <p:nvPr/>
          </p:nvSpPr>
          <p:spPr bwMode="auto">
            <a:xfrm>
              <a:off x="8210550" y="4975225"/>
              <a:ext cx="61913" cy="7938"/>
            </a:xfrm>
            <a:custGeom>
              <a:avLst/>
              <a:gdLst>
                <a:gd name="T0" fmla="*/ 0 w 78"/>
                <a:gd name="T1" fmla="*/ 12 h 12"/>
                <a:gd name="T2" fmla="*/ 39 w 78"/>
                <a:gd name="T3" fmla="*/ 6 h 12"/>
                <a:gd name="T4" fmla="*/ 78 w 78"/>
                <a:gd name="T5" fmla="*/ 0 h 12"/>
              </a:gdLst>
              <a:ahLst/>
              <a:cxnLst>
                <a:cxn ang="0">
                  <a:pos x="T0" y="T1"/>
                </a:cxn>
                <a:cxn ang="0">
                  <a:pos x="T2" y="T3"/>
                </a:cxn>
                <a:cxn ang="0">
                  <a:pos x="T4" y="T5"/>
                </a:cxn>
              </a:cxnLst>
              <a:rect l="0" t="0" r="r" b="b"/>
              <a:pathLst>
                <a:path w="78" h="12">
                  <a:moveTo>
                    <a:pt x="0" y="12"/>
                  </a:moveTo>
                  <a:lnTo>
                    <a:pt x="39" y="6"/>
                  </a:lnTo>
                  <a:lnTo>
                    <a:pt x="78" y="0"/>
                  </a:lnTo>
                </a:path>
              </a:pathLst>
            </a:custGeom>
            <a:no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7" name="Freeform 97"/>
            <p:cNvSpPr>
              <a:spLocks/>
            </p:cNvSpPr>
            <p:nvPr/>
          </p:nvSpPr>
          <p:spPr bwMode="auto">
            <a:xfrm>
              <a:off x="3856038" y="3511550"/>
              <a:ext cx="4354513" cy="1590675"/>
            </a:xfrm>
            <a:custGeom>
              <a:avLst/>
              <a:gdLst>
                <a:gd name="T0" fmla="*/ 79 w 5486"/>
                <a:gd name="T1" fmla="*/ 2004 h 2004"/>
                <a:gd name="T2" fmla="*/ 195 w 5486"/>
                <a:gd name="T3" fmla="*/ 2004 h 2004"/>
                <a:gd name="T4" fmla="*/ 313 w 5486"/>
                <a:gd name="T5" fmla="*/ 2004 h 2004"/>
                <a:gd name="T6" fmla="*/ 429 w 5486"/>
                <a:gd name="T7" fmla="*/ 2004 h 2004"/>
                <a:gd name="T8" fmla="*/ 545 w 5486"/>
                <a:gd name="T9" fmla="*/ 2004 h 2004"/>
                <a:gd name="T10" fmla="*/ 663 w 5486"/>
                <a:gd name="T11" fmla="*/ 2004 h 2004"/>
                <a:gd name="T12" fmla="*/ 779 w 5486"/>
                <a:gd name="T13" fmla="*/ 2004 h 2004"/>
                <a:gd name="T14" fmla="*/ 895 w 5486"/>
                <a:gd name="T15" fmla="*/ 2004 h 2004"/>
                <a:gd name="T16" fmla="*/ 1013 w 5486"/>
                <a:gd name="T17" fmla="*/ 2004 h 2004"/>
                <a:gd name="T18" fmla="*/ 1129 w 5486"/>
                <a:gd name="T19" fmla="*/ 2004 h 2004"/>
                <a:gd name="T20" fmla="*/ 1245 w 5486"/>
                <a:gd name="T21" fmla="*/ 2002 h 2004"/>
                <a:gd name="T22" fmla="*/ 1363 w 5486"/>
                <a:gd name="T23" fmla="*/ 2002 h 2004"/>
                <a:gd name="T24" fmla="*/ 1479 w 5486"/>
                <a:gd name="T25" fmla="*/ 2000 h 2004"/>
                <a:gd name="T26" fmla="*/ 1595 w 5486"/>
                <a:gd name="T27" fmla="*/ 1998 h 2004"/>
                <a:gd name="T28" fmla="*/ 1713 w 5486"/>
                <a:gd name="T29" fmla="*/ 1994 h 2004"/>
                <a:gd name="T30" fmla="*/ 1829 w 5486"/>
                <a:gd name="T31" fmla="*/ 1990 h 2004"/>
                <a:gd name="T32" fmla="*/ 1946 w 5486"/>
                <a:gd name="T33" fmla="*/ 1983 h 2004"/>
                <a:gd name="T34" fmla="*/ 2063 w 5486"/>
                <a:gd name="T35" fmla="*/ 1974 h 2004"/>
                <a:gd name="T36" fmla="*/ 2179 w 5486"/>
                <a:gd name="T37" fmla="*/ 1962 h 2004"/>
                <a:gd name="T38" fmla="*/ 2296 w 5486"/>
                <a:gd name="T39" fmla="*/ 1946 h 2004"/>
                <a:gd name="T40" fmla="*/ 2413 w 5486"/>
                <a:gd name="T41" fmla="*/ 1926 h 2004"/>
                <a:gd name="T42" fmla="*/ 2529 w 5486"/>
                <a:gd name="T43" fmla="*/ 1903 h 2004"/>
                <a:gd name="T44" fmla="*/ 2646 w 5486"/>
                <a:gd name="T45" fmla="*/ 1875 h 2004"/>
                <a:gd name="T46" fmla="*/ 2763 w 5486"/>
                <a:gd name="T47" fmla="*/ 1841 h 2004"/>
                <a:gd name="T48" fmla="*/ 2880 w 5486"/>
                <a:gd name="T49" fmla="*/ 1803 h 2004"/>
                <a:gd name="T50" fmla="*/ 2996 w 5486"/>
                <a:gd name="T51" fmla="*/ 1759 h 2004"/>
                <a:gd name="T52" fmla="*/ 3113 w 5486"/>
                <a:gd name="T53" fmla="*/ 1710 h 2004"/>
                <a:gd name="T54" fmla="*/ 3230 w 5486"/>
                <a:gd name="T55" fmla="*/ 1656 h 2004"/>
                <a:gd name="T56" fmla="*/ 3346 w 5486"/>
                <a:gd name="T57" fmla="*/ 1596 h 2004"/>
                <a:gd name="T58" fmla="*/ 3463 w 5486"/>
                <a:gd name="T59" fmla="*/ 1531 h 2004"/>
                <a:gd name="T60" fmla="*/ 3580 w 5486"/>
                <a:gd name="T61" fmla="*/ 1461 h 2004"/>
                <a:gd name="T62" fmla="*/ 3696 w 5486"/>
                <a:gd name="T63" fmla="*/ 1387 h 2004"/>
                <a:gd name="T64" fmla="*/ 3814 w 5486"/>
                <a:gd name="T65" fmla="*/ 1309 h 2004"/>
                <a:gd name="T66" fmla="*/ 3930 w 5486"/>
                <a:gd name="T67" fmla="*/ 1227 h 2004"/>
                <a:gd name="T68" fmla="*/ 4046 w 5486"/>
                <a:gd name="T69" fmla="*/ 1143 h 2004"/>
                <a:gd name="T70" fmla="*/ 4164 w 5486"/>
                <a:gd name="T71" fmla="*/ 1055 h 2004"/>
                <a:gd name="T72" fmla="*/ 4280 w 5486"/>
                <a:gd name="T73" fmla="*/ 965 h 2004"/>
                <a:gd name="T74" fmla="*/ 4396 w 5486"/>
                <a:gd name="T75" fmla="*/ 873 h 2004"/>
                <a:gd name="T76" fmla="*/ 4514 w 5486"/>
                <a:gd name="T77" fmla="*/ 779 h 2004"/>
                <a:gd name="T78" fmla="*/ 4630 w 5486"/>
                <a:gd name="T79" fmla="*/ 685 h 2004"/>
                <a:gd name="T80" fmla="*/ 4746 w 5486"/>
                <a:gd name="T81" fmla="*/ 590 h 2004"/>
                <a:gd name="T82" fmla="*/ 4864 w 5486"/>
                <a:gd name="T83" fmla="*/ 495 h 2004"/>
                <a:gd name="T84" fmla="*/ 4980 w 5486"/>
                <a:gd name="T85" fmla="*/ 400 h 2004"/>
                <a:gd name="T86" fmla="*/ 5097 w 5486"/>
                <a:gd name="T87" fmla="*/ 306 h 2004"/>
                <a:gd name="T88" fmla="*/ 5214 w 5486"/>
                <a:gd name="T89" fmla="*/ 213 h 2004"/>
                <a:gd name="T90" fmla="*/ 5330 w 5486"/>
                <a:gd name="T91" fmla="*/ 121 h 2004"/>
                <a:gd name="T92" fmla="*/ 5447 w 5486"/>
                <a:gd name="T93" fmla="*/ 30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2004">
                  <a:moveTo>
                    <a:pt x="0" y="2004"/>
                  </a:moveTo>
                  <a:lnTo>
                    <a:pt x="40" y="2004"/>
                  </a:lnTo>
                  <a:lnTo>
                    <a:pt x="79" y="2004"/>
                  </a:lnTo>
                  <a:lnTo>
                    <a:pt x="118" y="2004"/>
                  </a:lnTo>
                  <a:lnTo>
                    <a:pt x="156" y="2004"/>
                  </a:lnTo>
                  <a:lnTo>
                    <a:pt x="195" y="2004"/>
                  </a:lnTo>
                  <a:lnTo>
                    <a:pt x="234" y="2004"/>
                  </a:lnTo>
                  <a:lnTo>
                    <a:pt x="273" y="2004"/>
                  </a:lnTo>
                  <a:lnTo>
                    <a:pt x="313" y="2004"/>
                  </a:lnTo>
                  <a:lnTo>
                    <a:pt x="351" y="2004"/>
                  </a:lnTo>
                  <a:lnTo>
                    <a:pt x="390" y="2004"/>
                  </a:lnTo>
                  <a:lnTo>
                    <a:pt x="429" y="2004"/>
                  </a:lnTo>
                  <a:lnTo>
                    <a:pt x="468" y="2004"/>
                  </a:lnTo>
                  <a:lnTo>
                    <a:pt x="506" y="2004"/>
                  </a:lnTo>
                  <a:lnTo>
                    <a:pt x="545" y="2004"/>
                  </a:lnTo>
                  <a:lnTo>
                    <a:pt x="584" y="2004"/>
                  </a:lnTo>
                  <a:lnTo>
                    <a:pt x="624" y="2004"/>
                  </a:lnTo>
                  <a:lnTo>
                    <a:pt x="663" y="2004"/>
                  </a:lnTo>
                  <a:lnTo>
                    <a:pt x="701" y="2004"/>
                  </a:lnTo>
                  <a:lnTo>
                    <a:pt x="740" y="2004"/>
                  </a:lnTo>
                  <a:lnTo>
                    <a:pt x="779" y="2004"/>
                  </a:lnTo>
                  <a:lnTo>
                    <a:pt x="818" y="2004"/>
                  </a:lnTo>
                  <a:lnTo>
                    <a:pt x="856" y="2004"/>
                  </a:lnTo>
                  <a:lnTo>
                    <a:pt x="895" y="2004"/>
                  </a:lnTo>
                  <a:lnTo>
                    <a:pt x="934" y="2004"/>
                  </a:lnTo>
                  <a:lnTo>
                    <a:pt x="974" y="2004"/>
                  </a:lnTo>
                  <a:lnTo>
                    <a:pt x="1013" y="2004"/>
                  </a:lnTo>
                  <a:lnTo>
                    <a:pt x="1051" y="2004"/>
                  </a:lnTo>
                  <a:lnTo>
                    <a:pt x="1090" y="2004"/>
                  </a:lnTo>
                  <a:lnTo>
                    <a:pt x="1129" y="2004"/>
                  </a:lnTo>
                  <a:lnTo>
                    <a:pt x="1168" y="2004"/>
                  </a:lnTo>
                  <a:lnTo>
                    <a:pt x="1206" y="2004"/>
                  </a:lnTo>
                  <a:lnTo>
                    <a:pt x="1245" y="2002"/>
                  </a:lnTo>
                  <a:lnTo>
                    <a:pt x="1285" y="2002"/>
                  </a:lnTo>
                  <a:lnTo>
                    <a:pt x="1324" y="2002"/>
                  </a:lnTo>
                  <a:lnTo>
                    <a:pt x="1363" y="2002"/>
                  </a:lnTo>
                  <a:lnTo>
                    <a:pt x="1401" y="2001"/>
                  </a:lnTo>
                  <a:lnTo>
                    <a:pt x="1440" y="2001"/>
                  </a:lnTo>
                  <a:lnTo>
                    <a:pt x="1479" y="2000"/>
                  </a:lnTo>
                  <a:lnTo>
                    <a:pt x="1518" y="2000"/>
                  </a:lnTo>
                  <a:lnTo>
                    <a:pt x="1556" y="1999"/>
                  </a:lnTo>
                  <a:lnTo>
                    <a:pt x="1595" y="1998"/>
                  </a:lnTo>
                  <a:lnTo>
                    <a:pt x="1635" y="1998"/>
                  </a:lnTo>
                  <a:lnTo>
                    <a:pt x="1674" y="1997"/>
                  </a:lnTo>
                  <a:lnTo>
                    <a:pt x="1713" y="1994"/>
                  </a:lnTo>
                  <a:lnTo>
                    <a:pt x="1751" y="1993"/>
                  </a:lnTo>
                  <a:lnTo>
                    <a:pt x="1790" y="1992"/>
                  </a:lnTo>
                  <a:lnTo>
                    <a:pt x="1829" y="1990"/>
                  </a:lnTo>
                  <a:lnTo>
                    <a:pt x="1868" y="1987"/>
                  </a:lnTo>
                  <a:lnTo>
                    <a:pt x="1906" y="1985"/>
                  </a:lnTo>
                  <a:lnTo>
                    <a:pt x="1946" y="1983"/>
                  </a:lnTo>
                  <a:lnTo>
                    <a:pt x="1985" y="1980"/>
                  </a:lnTo>
                  <a:lnTo>
                    <a:pt x="2024" y="1977"/>
                  </a:lnTo>
                  <a:lnTo>
                    <a:pt x="2063" y="1974"/>
                  </a:lnTo>
                  <a:lnTo>
                    <a:pt x="2101" y="1970"/>
                  </a:lnTo>
                  <a:lnTo>
                    <a:pt x="2140" y="1967"/>
                  </a:lnTo>
                  <a:lnTo>
                    <a:pt x="2179" y="1962"/>
                  </a:lnTo>
                  <a:lnTo>
                    <a:pt x="2219" y="1957"/>
                  </a:lnTo>
                  <a:lnTo>
                    <a:pt x="2257" y="1952"/>
                  </a:lnTo>
                  <a:lnTo>
                    <a:pt x="2296" y="1946"/>
                  </a:lnTo>
                  <a:lnTo>
                    <a:pt x="2335" y="1940"/>
                  </a:lnTo>
                  <a:lnTo>
                    <a:pt x="2374" y="1933"/>
                  </a:lnTo>
                  <a:lnTo>
                    <a:pt x="2413" y="1926"/>
                  </a:lnTo>
                  <a:lnTo>
                    <a:pt x="2451" y="1919"/>
                  </a:lnTo>
                  <a:lnTo>
                    <a:pt x="2490" y="1911"/>
                  </a:lnTo>
                  <a:lnTo>
                    <a:pt x="2529" y="1903"/>
                  </a:lnTo>
                  <a:lnTo>
                    <a:pt x="2569" y="1894"/>
                  </a:lnTo>
                  <a:lnTo>
                    <a:pt x="2607" y="1885"/>
                  </a:lnTo>
                  <a:lnTo>
                    <a:pt x="2646" y="1875"/>
                  </a:lnTo>
                  <a:lnTo>
                    <a:pt x="2685" y="1864"/>
                  </a:lnTo>
                  <a:lnTo>
                    <a:pt x="2724" y="1853"/>
                  </a:lnTo>
                  <a:lnTo>
                    <a:pt x="2763" y="1841"/>
                  </a:lnTo>
                  <a:lnTo>
                    <a:pt x="2801" y="1830"/>
                  </a:lnTo>
                  <a:lnTo>
                    <a:pt x="2840" y="1817"/>
                  </a:lnTo>
                  <a:lnTo>
                    <a:pt x="2880" y="1803"/>
                  </a:lnTo>
                  <a:lnTo>
                    <a:pt x="2919" y="1789"/>
                  </a:lnTo>
                  <a:lnTo>
                    <a:pt x="2957" y="1774"/>
                  </a:lnTo>
                  <a:lnTo>
                    <a:pt x="2996" y="1759"/>
                  </a:lnTo>
                  <a:lnTo>
                    <a:pt x="3035" y="1743"/>
                  </a:lnTo>
                  <a:lnTo>
                    <a:pt x="3074" y="1727"/>
                  </a:lnTo>
                  <a:lnTo>
                    <a:pt x="3113" y="1710"/>
                  </a:lnTo>
                  <a:lnTo>
                    <a:pt x="3151" y="1693"/>
                  </a:lnTo>
                  <a:lnTo>
                    <a:pt x="3191" y="1674"/>
                  </a:lnTo>
                  <a:lnTo>
                    <a:pt x="3230" y="1656"/>
                  </a:lnTo>
                  <a:lnTo>
                    <a:pt x="3269" y="1636"/>
                  </a:lnTo>
                  <a:lnTo>
                    <a:pt x="3307" y="1617"/>
                  </a:lnTo>
                  <a:lnTo>
                    <a:pt x="3346" y="1596"/>
                  </a:lnTo>
                  <a:lnTo>
                    <a:pt x="3385" y="1575"/>
                  </a:lnTo>
                  <a:lnTo>
                    <a:pt x="3424" y="1553"/>
                  </a:lnTo>
                  <a:lnTo>
                    <a:pt x="3463" y="1531"/>
                  </a:lnTo>
                  <a:lnTo>
                    <a:pt x="3501" y="1508"/>
                  </a:lnTo>
                  <a:lnTo>
                    <a:pt x="3541" y="1485"/>
                  </a:lnTo>
                  <a:lnTo>
                    <a:pt x="3580" y="1461"/>
                  </a:lnTo>
                  <a:lnTo>
                    <a:pt x="3619" y="1437"/>
                  </a:lnTo>
                  <a:lnTo>
                    <a:pt x="3657" y="1413"/>
                  </a:lnTo>
                  <a:lnTo>
                    <a:pt x="3696" y="1387"/>
                  </a:lnTo>
                  <a:lnTo>
                    <a:pt x="3735" y="1362"/>
                  </a:lnTo>
                  <a:lnTo>
                    <a:pt x="3774" y="1336"/>
                  </a:lnTo>
                  <a:lnTo>
                    <a:pt x="3814" y="1309"/>
                  </a:lnTo>
                  <a:lnTo>
                    <a:pt x="3852" y="1283"/>
                  </a:lnTo>
                  <a:lnTo>
                    <a:pt x="3891" y="1255"/>
                  </a:lnTo>
                  <a:lnTo>
                    <a:pt x="3930" y="1227"/>
                  </a:lnTo>
                  <a:lnTo>
                    <a:pt x="3969" y="1200"/>
                  </a:lnTo>
                  <a:lnTo>
                    <a:pt x="4007" y="1171"/>
                  </a:lnTo>
                  <a:lnTo>
                    <a:pt x="4046" y="1143"/>
                  </a:lnTo>
                  <a:lnTo>
                    <a:pt x="4085" y="1113"/>
                  </a:lnTo>
                  <a:lnTo>
                    <a:pt x="4125" y="1085"/>
                  </a:lnTo>
                  <a:lnTo>
                    <a:pt x="4164" y="1055"/>
                  </a:lnTo>
                  <a:lnTo>
                    <a:pt x="4202" y="1026"/>
                  </a:lnTo>
                  <a:lnTo>
                    <a:pt x="4241" y="995"/>
                  </a:lnTo>
                  <a:lnTo>
                    <a:pt x="4280" y="965"/>
                  </a:lnTo>
                  <a:lnTo>
                    <a:pt x="4319" y="935"/>
                  </a:lnTo>
                  <a:lnTo>
                    <a:pt x="4357" y="904"/>
                  </a:lnTo>
                  <a:lnTo>
                    <a:pt x="4396" y="873"/>
                  </a:lnTo>
                  <a:lnTo>
                    <a:pt x="4435" y="842"/>
                  </a:lnTo>
                  <a:lnTo>
                    <a:pt x="4475" y="810"/>
                  </a:lnTo>
                  <a:lnTo>
                    <a:pt x="4514" y="779"/>
                  </a:lnTo>
                  <a:lnTo>
                    <a:pt x="4552" y="748"/>
                  </a:lnTo>
                  <a:lnTo>
                    <a:pt x="4591" y="717"/>
                  </a:lnTo>
                  <a:lnTo>
                    <a:pt x="4630" y="685"/>
                  </a:lnTo>
                  <a:lnTo>
                    <a:pt x="4669" y="654"/>
                  </a:lnTo>
                  <a:lnTo>
                    <a:pt x="4707" y="622"/>
                  </a:lnTo>
                  <a:lnTo>
                    <a:pt x="4746" y="590"/>
                  </a:lnTo>
                  <a:lnTo>
                    <a:pt x="4786" y="558"/>
                  </a:lnTo>
                  <a:lnTo>
                    <a:pt x="4825" y="527"/>
                  </a:lnTo>
                  <a:lnTo>
                    <a:pt x="4864" y="495"/>
                  </a:lnTo>
                  <a:lnTo>
                    <a:pt x="4902" y="464"/>
                  </a:lnTo>
                  <a:lnTo>
                    <a:pt x="4941" y="432"/>
                  </a:lnTo>
                  <a:lnTo>
                    <a:pt x="4980" y="400"/>
                  </a:lnTo>
                  <a:lnTo>
                    <a:pt x="5019" y="369"/>
                  </a:lnTo>
                  <a:lnTo>
                    <a:pt x="5057" y="337"/>
                  </a:lnTo>
                  <a:lnTo>
                    <a:pt x="5097" y="306"/>
                  </a:lnTo>
                  <a:lnTo>
                    <a:pt x="5136" y="275"/>
                  </a:lnTo>
                  <a:lnTo>
                    <a:pt x="5175" y="244"/>
                  </a:lnTo>
                  <a:lnTo>
                    <a:pt x="5214" y="213"/>
                  </a:lnTo>
                  <a:lnTo>
                    <a:pt x="5252" y="182"/>
                  </a:lnTo>
                  <a:lnTo>
                    <a:pt x="5291" y="151"/>
                  </a:lnTo>
                  <a:lnTo>
                    <a:pt x="5330" y="121"/>
                  </a:lnTo>
                  <a:lnTo>
                    <a:pt x="5369" y="89"/>
                  </a:lnTo>
                  <a:lnTo>
                    <a:pt x="5407" y="60"/>
                  </a:lnTo>
                  <a:lnTo>
                    <a:pt x="5447" y="30"/>
                  </a:lnTo>
                  <a:lnTo>
                    <a:pt x="5486" y="0"/>
                  </a:lnTo>
                </a:path>
              </a:pathLst>
            </a:custGeom>
            <a:noFill/>
            <a:ln w="2222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8" name="Freeform 98"/>
            <p:cNvSpPr>
              <a:spLocks/>
            </p:cNvSpPr>
            <p:nvPr/>
          </p:nvSpPr>
          <p:spPr bwMode="auto">
            <a:xfrm>
              <a:off x="8210550" y="3463925"/>
              <a:ext cx="61913" cy="47625"/>
            </a:xfrm>
            <a:custGeom>
              <a:avLst/>
              <a:gdLst>
                <a:gd name="T0" fmla="*/ 0 w 78"/>
                <a:gd name="T1" fmla="*/ 60 h 60"/>
                <a:gd name="T2" fmla="*/ 39 w 78"/>
                <a:gd name="T3" fmla="*/ 30 h 60"/>
                <a:gd name="T4" fmla="*/ 78 w 78"/>
                <a:gd name="T5" fmla="*/ 0 h 60"/>
              </a:gdLst>
              <a:ahLst/>
              <a:cxnLst>
                <a:cxn ang="0">
                  <a:pos x="T0" y="T1"/>
                </a:cxn>
                <a:cxn ang="0">
                  <a:pos x="T2" y="T3"/>
                </a:cxn>
                <a:cxn ang="0">
                  <a:pos x="T4" y="T5"/>
                </a:cxn>
              </a:cxnLst>
              <a:rect l="0" t="0" r="r" b="b"/>
              <a:pathLst>
                <a:path w="78" h="60">
                  <a:moveTo>
                    <a:pt x="0" y="60"/>
                  </a:moveTo>
                  <a:lnTo>
                    <a:pt x="39" y="30"/>
                  </a:lnTo>
                  <a:lnTo>
                    <a:pt x="78" y="0"/>
                  </a:lnTo>
                </a:path>
              </a:pathLst>
            </a:custGeom>
            <a:noFill/>
            <a:ln w="2222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9" name="Freeform 99"/>
            <p:cNvSpPr>
              <a:spLocks/>
            </p:cNvSpPr>
            <p:nvPr/>
          </p:nvSpPr>
          <p:spPr bwMode="auto">
            <a:xfrm>
              <a:off x="3856038" y="1858963"/>
              <a:ext cx="4354513" cy="3241675"/>
            </a:xfrm>
            <a:custGeom>
              <a:avLst/>
              <a:gdLst>
                <a:gd name="T0" fmla="*/ 79 w 5486"/>
                <a:gd name="T1" fmla="*/ 4084 h 4085"/>
                <a:gd name="T2" fmla="*/ 195 w 5486"/>
                <a:gd name="T3" fmla="*/ 4082 h 4085"/>
                <a:gd name="T4" fmla="*/ 313 w 5486"/>
                <a:gd name="T5" fmla="*/ 4076 h 4085"/>
                <a:gd name="T6" fmla="*/ 429 w 5486"/>
                <a:gd name="T7" fmla="*/ 4065 h 4085"/>
                <a:gd name="T8" fmla="*/ 545 w 5486"/>
                <a:gd name="T9" fmla="*/ 4047 h 4085"/>
                <a:gd name="T10" fmla="*/ 663 w 5486"/>
                <a:gd name="T11" fmla="*/ 4019 h 4085"/>
                <a:gd name="T12" fmla="*/ 779 w 5486"/>
                <a:gd name="T13" fmla="*/ 3974 h 4085"/>
                <a:gd name="T14" fmla="*/ 895 w 5486"/>
                <a:gd name="T15" fmla="*/ 3911 h 4085"/>
                <a:gd name="T16" fmla="*/ 1013 w 5486"/>
                <a:gd name="T17" fmla="*/ 3827 h 4085"/>
                <a:gd name="T18" fmla="*/ 1129 w 5486"/>
                <a:gd name="T19" fmla="*/ 3719 h 4085"/>
                <a:gd name="T20" fmla="*/ 1245 w 5486"/>
                <a:gd name="T21" fmla="*/ 3586 h 4085"/>
                <a:gd name="T22" fmla="*/ 1363 w 5486"/>
                <a:gd name="T23" fmla="*/ 3429 h 4085"/>
                <a:gd name="T24" fmla="*/ 1479 w 5486"/>
                <a:gd name="T25" fmla="*/ 3250 h 4085"/>
                <a:gd name="T26" fmla="*/ 1595 w 5486"/>
                <a:gd name="T27" fmla="*/ 3055 h 4085"/>
                <a:gd name="T28" fmla="*/ 1713 w 5486"/>
                <a:gd name="T29" fmla="*/ 2846 h 4085"/>
                <a:gd name="T30" fmla="*/ 1829 w 5486"/>
                <a:gd name="T31" fmla="*/ 2631 h 4085"/>
                <a:gd name="T32" fmla="*/ 1946 w 5486"/>
                <a:gd name="T33" fmla="*/ 2412 h 4085"/>
                <a:gd name="T34" fmla="*/ 2063 w 5486"/>
                <a:gd name="T35" fmla="*/ 2196 h 4085"/>
                <a:gd name="T36" fmla="*/ 2179 w 5486"/>
                <a:gd name="T37" fmla="*/ 1985 h 4085"/>
                <a:gd name="T38" fmla="*/ 2296 w 5486"/>
                <a:gd name="T39" fmla="*/ 1783 h 4085"/>
                <a:gd name="T40" fmla="*/ 2413 w 5486"/>
                <a:gd name="T41" fmla="*/ 1592 h 4085"/>
                <a:gd name="T42" fmla="*/ 2529 w 5486"/>
                <a:gd name="T43" fmla="*/ 1415 h 4085"/>
                <a:gd name="T44" fmla="*/ 2646 w 5486"/>
                <a:gd name="T45" fmla="*/ 1250 h 4085"/>
                <a:gd name="T46" fmla="*/ 2763 w 5486"/>
                <a:gd name="T47" fmla="*/ 1100 h 4085"/>
                <a:gd name="T48" fmla="*/ 2880 w 5486"/>
                <a:gd name="T49" fmla="*/ 964 h 4085"/>
                <a:gd name="T50" fmla="*/ 2996 w 5486"/>
                <a:gd name="T51" fmla="*/ 841 h 4085"/>
                <a:gd name="T52" fmla="*/ 3113 w 5486"/>
                <a:gd name="T53" fmla="*/ 732 h 4085"/>
                <a:gd name="T54" fmla="*/ 3230 w 5486"/>
                <a:gd name="T55" fmla="*/ 635 h 4085"/>
                <a:gd name="T56" fmla="*/ 3346 w 5486"/>
                <a:gd name="T57" fmla="*/ 549 h 4085"/>
                <a:gd name="T58" fmla="*/ 3463 w 5486"/>
                <a:gd name="T59" fmla="*/ 471 h 4085"/>
                <a:gd name="T60" fmla="*/ 3580 w 5486"/>
                <a:gd name="T61" fmla="*/ 405 h 4085"/>
                <a:gd name="T62" fmla="*/ 3696 w 5486"/>
                <a:gd name="T63" fmla="*/ 346 h 4085"/>
                <a:gd name="T64" fmla="*/ 3814 w 5486"/>
                <a:gd name="T65" fmla="*/ 294 h 4085"/>
                <a:gd name="T66" fmla="*/ 3930 w 5486"/>
                <a:gd name="T67" fmla="*/ 249 h 4085"/>
                <a:gd name="T68" fmla="*/ 4046 w 5486"/>
                <a:gd name="T69" fmla="*/ 210 h 4085"/>
                <a:gd name="T70" fmla="*/ 4164 w 5486"/>
                <a:gd name="T71" fmla="*/ 177 h 4085"/>
                <a:gd name="T72" fmla="*/ 4280 w 5486"/>
                <a:gd name="T73" fmla="*/ 147 h 4085"/>
                <a:gd name="T74" fmla="*/ 4396 w 5486"/>
                <a:gd name="T75" fmla="*/ 121 h 4085"/>
                <a:gd name="T76" fmla="*/ 4514 w 5486"/>
                <a:gd name="T77" fmla="*/ 99 h 4085"/>
                <a:gd name="T78" fmla="*/ 4630 w 5486"/>
                <a:gd name="T79" fmla="*/ 80 h 4085"/>
                <a:gd name="T80" fmla="*/ 4746 w 5486"/>
                <a:gd name="T81" fmla="*/ 64 h 4085"/>
                <a:gd name="T82" fmla="*/ 4864 w 5486"/>
                <a:gd name="T83" fmla="*/ 49 h 4085"/>
                <a:gd name="T84" fmla="*/ 4980 w 5486"/>
                <a:gd name="T85" fmla="*/ 37 h 4085"/>
                <a:gd name="T86" fmla="*/ 5097 w 5486"/>
                <a:gd name="T87" fmla="*/ 26 h 4085"/>
                <a:gd name="T88" fmla="*/ 5214 w 5486"/>
                <a:gd name="T89" fmla="*/ 17 h 4085"/>
                <a:gd name="T90" fmla="*/ 5330 w 5486"/>
                <a:gd name="T91" fmla="*/ 9 h 4085"/>
                <a:gd name="T92" fmla="*/ 5447 w 5486"/>
                <a:gd name="T93" fmla="*/ 2 h 4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4085">
                  <a:moveTo>
                    <a:pt x="0" y="4085"/>
                  </a:moveTo>
                  <a:lnTo>
                    <a:pt x="40" y="4085"/>
                  </a:lnTo>
                  <a:lnTo>
                    <a:pt x="79" y="4084"/>
                  </a:lnTo>
                  <a:lnTo>
                    <a:pt x="118" y="4084"/>
                  </a:lnTo>
                  <a:lnTo>
                    <a:pt x="156" y="4083"/>
                  </a:lnTo>
                  <a:lnTo>
                    <a:pt x="195" y="4082"/>
                  </a:lnTo>
                  <a:lnTo>
                    <a:pt x="234" y="4080"/>
                  </a:lnTo>
                  <a:lnTo>
                    <a:pt x="273" y="4078"/>
                  </a:lnTo>
                  <a:lnTo>
                    <a:pt x="313" y="4076"/>
                  </a:lnTo>
                  <a:lnTo>
                    <a:pt x="351" y="4073"/>
                  </a:lnTo>
                  <a:lnTo>
                    <a:pt x="390" y="4069"/>
                  </a:lnTo>
                  <a:lnTo>
                    <a:pt x="429" y="4065"/>
                  </a:lnTo>
                  <a:lnTo>
                    <a:pt x="468" y="4060"/>
                  </a:lnTo>
                  <a:lnTo>
                    <a:pt x="506" y="4054"/>
                  </a:lnTo>
                  <a:lnTo>
                    <a:pt x="545" y="4047"/>
                  </a:lnTo>
                  <a:lnTo>
                    <a:pt x="584" y="4039"/>
                  </a:lnTo>
                  <a:lnTo>
                    <a:pt x="624" y="4029"/>
                  </a:lnTo>
                  <a:lnTo>
                    <a:pt x="663" y="4019"/>
                  </a:lnTo>
                  <a:lnTo>
                    <a:pt x="701" y="4005"/>
                  </a:lnTo>
                  <a:lnTo>
                    <a:pt x="740" y="3991"/>
                  </a:lnTo>
                  <a:lnTo>
                    <a:pt x="779" y="3974"/>
                  </a:lnTo>
                  <a:lnTo>
                    <a:pt x="818" y="3955"/>
                  </a:lnTo>
                  <a:lnTo>
                    <a:pt x="856" y="3935"/>
                  </a:lnTo>
                  <a:lnTo>
                    <a:pt x="895" y="3911"/>
                  </a:lnTo>
                  <a:lnTo>
                    <a:pt x="934" y="3886"/>
                  </a:lnTo>
                  <a:lnTo>
                    <a:pt x="974" y="3859"/>
                  </a:lnTo>
                  <a:lnTo>
                    <a:pt x="1013" y="3827"/>
                  </a:lnTo>
                  <a:lnTo>
                    <a:pt x="1051" y="3794"/>
                  </a:lnTo>
                  <a:lnTo>
                    <a:pt x="1090" y="3757"/>
                  </a:lnTo>
                  <a:lnTo>
                    <a:pt x="1129" y="3719"/>
                  </a:lnTo>
                  <a:lnTo>
                    <a:pt x="1168" y="3677"/>
                  </a:lnTo>
                  <a:lnTo>
                    <a:pt x="1206" y="3633"/>
                  </a:lnTo>
                  <a:lnTo>
                    <a:pt x="1245" y="3586"/>
                  </a:lnTo>
                  <a:lnTo>
                    <a:pt x="1285" y="3536"/>
                  </a:lnTo>
                  <a:lnTo>
                    <a:pt x="1324" y="3483"/>
                  </a:lnTo>
                  <a:lnTo>
                    <a:pt x="1363" y="3429"/>
                  </a:lnTo>
                  <a:lnTo>
                    <a:pt x="1401" y="3371"/>
                  </a:lnTo>
                  <a:lnTo>
                    <a:pt x="1440" y="3311"/>
                  </a:lnTo>
                  <a:lnTo>
                    <a:pt x="1479" y="3250"/>
                  </a:lnTo>
                  <a:lnTo>
                    <a:pt x="1518" y="3187"/>
                  </a:lnTo>
                  <a:lnTo>
                    <a:pt x="1556" y="3121"/>
                  </a:lnTo>
                  <a:lnTo>
                    <a:pt x="1595" y="3055"/>
                  </a:lnTo>
                  <a:lnTo>
                    <a:pt x="1635" y="2987"/>
                  </a:lnTo>
                  <a:lnTo>
                    <a:pt x="1674" y="2918"/>
                  </a:lnTo>
                  <a:lnTo>
                    <a:pt x="1713" y="2846"/>
                  </a:lnTo>
                  <a:lnTo>
                    <a:pt x="1751" y="2776"/>
                  </a:lnTo>
                  <a:lnTo>
                    <a:pt x="1790" y="2703"/>
                  </a:lnTo>
                  <a:lnTo>
                    <a:pt x="1829" y="2631"/>
                  </a:lnTo>
                  <a:lnTo>
                    <a:pt x="1868" y="2558"/>
                  </a:lnTo>
                  <a:lnTo>
                    <a:pt x="1906" y="2486"/>
                  </a:lnTo>
                  <a:lnTo>
                    <a:pt x="1946" y="2412"/>
                  </a:lnTo>
                  <a:lnTo>
                    <a:pt x="1985" y="2339"/>
                  </a:lnTo>
                  <a:lnTo>
                    <a:pt x="2024" y="2268"/>
                  </a:lnTo>
                  <a:lnTo>
                    <a:pt x="2063" y="2196"/>
                  </a:lnTo>
                  <a:lnTo>
                    <a:pt x="2101" y="2124"/>
                  </a:lnTo>
                  <a:lnTo>
                    <a:pt x="2140" y="2054"/>
                  </a:lnTo>
                  <a:lnTo>
                    <a:pt x="2179" y="1985"/>
                  </a:lnTo>
                  <a:lnTo>
                    <a:pt x="2219" y="1917"/>
                  </a:lnTo>
                  <a:lnTo>
                    <a:pt x="2257" y="1849"/>
                  </a:lnTo>
                  <a:lnTo>
                    <a:pt x="2296" y="1783"/>
                  </a:lnTo>
                  <a:lnTo>
                    <a:pt x="2335" y="1718"/>
                  </a:lnTo>
                  <a:lnTo>
                    <a:pt x="2374" y="1654"/>
                  </a:lnTo>
                  <a:lnTo>
                    <a:pt x="2413" y="1592"/>
                  </a:lnTo>
                  <a:lnTo>
                    <a:pt x="2451" y="1531"/>
                  </a:lnTo>
                  <a:lnTo>
                    <a:pt x="2490" y="1472"/>
                  </a:lnTo>
                  <a:lnTo>
                    <a:pt x="2529" y="1415"/>
                  </a:lnTo>
                  <a:lnTo>
                    <a:pt x="2569" y="1358"/>
                  </a:lnTo>
                  <a:lnTo>
                    <a:pt x="2607" y="1303"/>
                  </a:lnTo>
                  <a:lnTo>
                    <a:pt x="2646" y="1250"/>
                  </a:lnTo>
                  <a:lnTo>
                    <a:pt x="2685" y="1198"/>
                  </a:lnTo>
                  <a:lnTo>
                    <a:pt x="2724" y="1149"/>
                  </a:lnTo>
                  <a:lnTo>
                    <a:pt x="2763" y="1100"/>
                  </a:lnTo>
                  <a:lnTo>
                    <a:pt x="2801" y="1053"/>
                  </a:lnTo>
                  <a:lnTo>
                    <a:pt x="2840" y="1008"/>
                  </a:lnTo>
                  <a:lnTo>
                    <a:pt x="2880" y="964"/>
                  </a:lnTo>
                  <a:lnTo>
                    <a:pt x="2919" y="922"/>
                  </a:lnTo>
                  <a:lnTo>
                    <a:pt x="2957" y="881"/>
                  </a:lnTo>
                  <a:lnTo>
                    <a:pt x="2996" y="841"/>
                  </a:lnTo>
                  <a:lnTo>
                    <a:pt x="3035" y="803"/>
                  </a:lnTo>
                  <a:lnTo>
                    <a:pt x="3074" y="767"/>
                  </a:lnTo>
                  <a:lnTo>
                    <a:pt x="3113" y="732"/>
                  </a:lnTo>
                  <a:lnTo>
                    <a:pt x="3151" y="698"/>
                  </a:lnTo>
                  <a:lnTo>
                    <a:pt x="3191" y="666"/>
                  </a:lnTo>
                  <a:lnTo>
                    <a:pt x="3230" y="635"/>
                  </a:lnTo>
                  <a:lnTo>
                    <a:pt x="3269" y="604"/>
                  </a:lnTo>
                  <a:lnTo>
                    <a:pt x="3307" y="575"/>
                  </a:lnTo>
                  <a:lnTo>
                    <a:pt x="3346" y="549"/>
                  </a:lnTo>
                  <a:lnTo>
                    <a:pt x="3385" y="521"/>
                  </a:lnTo>
                  <a:lnTo>
                    <a:pt x="3424" y="496"/>
                  </a:lnTo>
                  <a:lnTo>
                    <a:pt x="3463" y="471"/>
                  </a:lnTo>
                  <a:lnTo>
                    <a:pt x="3501" y="448"/>
                  </a:lnTo>
                  <a:lnTo>
                    <a:pt x="3541" y="427"/>
                  </a:lnTo>
                  <a:lnTo>
                    <a:pt x="3580" y="405"/>
                  </a:lnTo>
                  <a:lnTo>
                    <a:pt x="3619" y="384"/>
                  </a:lnTo>
                  <a:lnTo>
                    <a:pt x="3657" y="364"/>
                  </a:lnTo>
                  <a:lnTo>
                    <a:pt x="3696" y="346"/>
                  </a:lnTo>
                  <a:lnTo>
                    <a:pt x="3735" y="328"/>
                  </a:lnTo>
                  <a:lnTo>
                    <a:pt x="3774" y="311"/>
                  </a:lnTo>
                  <a:lnTo>
                    <a:pt x="3814" y="294"/>
                  </a:lnTo>
                  <a:lnTo>
                    <a:pt x="3852" y="279"/>
                  </a:lnTo>
                  <a:lnTo>
                    <a:pt x="3891" y="264"/>
                  </a:lnTo>
                  <a:lnTo>
                    <a:pt x="3930" y="249"/>
                  </a:lnTo>
                  <a:lnTo>
                    <a:pt x="3969" y="237"/>
                  </a:lnTo>
                  <a:lnTo>
                    <a:pt x="4007" y="223"/>
                  </a:lnTo>
                  <a:lnTo>
                    <a:pt x="4046" y="210"/>
                  </a:lnTo>
                  <a:lnTo>
                    <a:pt x="4085" y="199"/>
                  </a:lnTo>
                  <a:lnTo>
                    <a:pt x="4125" y="187"/>
                  </a:lnTo>
                  <a:lnTo>
                    <a:pt x="4164" y="177"/>
                  </a:lnTo>
                  <a:lnTo>
                    <a:pt x="4202" y="166"/>
                  </a:lnTo>
                  <a:lnTo>
                    <a:pt x="4241" y="156"/>
                  </a:lnTo>
                  <a:lnTo>
                    <a:pt x="4280" y="147"/>
                  </a:lnTo>
                  <a:lnTo>
                    <a:pt x="4319" y="139"/>
                  </a:lnTo>
                  <a:lnTo>
                    <a:pt x="4357" y="129"/>
                  </a:lnTo>
                  <a:lnTo>
                    <a:pt x="4396" y="121"/>
                  </a:lnTo>
                  <a:lnTo>
                    <a:pt x="4435" y="113"/>
                  </a:lnTo>
                  <a:lnTo>
                    <a:pt x="4475" y="106"/>
                  </a:lnTo>
                  <a:lnTo>
                    <a:pt x="4514" y="99"/>
                  </a:lnTo>
                  <a:lnTo>
                    <a:pt x="4552" y="93"/>
                  </a:lnTo>
                  <a:lnTo>
                    <a:pt x="4591" y="86"/>
                  </a:lnTo>
                  <a:lnTo>
                    <a:pt x="4630" y="80"/>
                  </a:lnTo>
                  <a:lnTo>
                    <a:pt x="4669" y="74"/>
                  </a:lnTo>
                  <a:lnTo>
                    <a:pt x="4707" y="68"/>
                  </a:lnTo>
                  <a:lnTo>
                    <a:pt x="4746" y="64"/>
                  </a:lnTo>
                  <a:lnTo>
                    <a:pt x="4786" y="58"/>
                  </a:lnTo>
                  <a:lnTo>
                    <a:pt x="4825" y="53"/>
                  </a:lnTo>
                  <a:lnTo>
                    <a:pt x="4864" y="49"/>
                  </a:lnTo>
                  <a:lnTo>
                    <a:pt x="4902" y="45"/>
                  </a:lnTo>
                  <a:lnTo>
                    <a:pt x="4941" y="41"/>
                  </a:lnTo>
                  <a:lnTo>
                    <a:pt x="4980" y="37"/>
                  </a:lnTo>
                  <a:lnTo>
                    <a:pt x="5019" y="33"/>
                  </a:lnTo>
                  <a:lnTo>
                    <a:pt x="5057" y="29"/>
                  </a:lnTo>
                  <a:lnTo>
                    <a:pt x="5097" y="26"/>
                  </a:lnTo>
                  <a:lnTo>
                    <a:pt x="5136" y="22"/>
                  </a:lnTo>
                  <a:lnTo>
                    <a:pt x="5175" y="20"/>
                  </a:lnTo>
                  <a:lnTo>
                    <a:pt x="5214" y="17"/>
                  </a:lnTo>
                  <a:lnTo>
                    <a:pt x="5252" y="14"/>
                  </a:lnTo>
                  <a:lnTo>
                    <a:pt x="5291" y="12"/>
                  </a:lnTo>
                  <a:lnTo>
                    <a:pt x="5330" y="9"/>
                  </a:lnTo>
                  <a:lnTo>
                    <a:pt x="5369" y="6"/>
                  </a:lnTo>
                  <a:lnTo>
                    <a:pt x="5407" y="4"/>
                  </a:lnTo>
                  <a:lnTo>
                    <a:pt x="5447" y="2"/>
                  </a:lnTo>
                  <a:lnTo>
                    <a:pt x="5486" y="0"/>
                  </a:lnTo>
                </a:path>
              </a:pathLst>
            </a:custGeom>
            <a:noFill/>
            <a:ln w="22225">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0" name="Freeform 100"/>
            <p:cNvSpPr>
              <a:spLocks/>
            </p:cNvSpPr>
            <p:nvPr/>
          </p:nvSpPr>
          <p:spPr bwMode="auto">
            <a:xfrm>
              <a:off x="8210550" y="1854200"/>
              <a:ext cx="61913" cy="4763"/>
            </a:xfrm>
            <a:custGeom>
              <a:avLst/>
              <a:gdLst>
                <a:gd name="T0" fmla="*/ 0 w 78"/>
                <a:gd name="T1" fmla="*/ 4 h 4"/>
                <a:gd name="T2" fmla="*/ 39 w 78"/>
                <a:gd name="T3" fmla="*/ 2 h 4"/>
                <a:gd name="T4" fmla="*/ 78 w 78"/>
                <a:gd name="T5" fmla="*/ 0 h 4"/>
              </a:gdLst>
              <a:ahLst/>
              <a:cxnLst>
                <a:cxn ang="0">
                  <a:pos x="T0" y="T1"/>
                </a:cxn>
                <a:cxn ang="0">
                  <a:pos x="T2" y="T3"/>
                </a:cxn>
                <a:cxn ang="0">
                  <a:pos x="T4" y="T5"/>
                </a:cxn>
              </a:cxnLst>
              <a:rect l="0" t="0" r="r" b="b"/>
              <a:pathLst>
                <a:path w="78" h="4">
                  <a:moveTo>
                    <a:pt x="0" y="4"/>
                  </a:moveTo>
                  <a:lnTo>
                    <a:pt x="39" y="2"/>
                  </a:lnTo>
                  <a:lnTo>
                    <a:pt x="78" y="0"/>
                  </a:lnTo>
                </a:path>
              </a:pathLst>
            </a:custGeom>
            <a:noFill/>
            <a:ln w="22225">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1" name="Oval 101"/>
            <p:cNvSpPr>
              <a:spLocks noChangeArrowheads="1"/>
            </p:cNvSpPr>
            <p:nvPr/>
          </p:nvSpPr>
          <p:spPr bwMode="auto">
            <a:xfrm>
              <a:off x="3816350" y="50625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2" name="Oval 102"/>
            <p:cNvSpPr>
              <a:spLocks noChangeArrowheads="1"/>
            </p:cNvSpPr>
            <p:nvPr/>
          </p:nvSpPr>
          <p:spPr bwMode="auto">
            <a:xfrm>
              <a:off x="4187825" y="4991100"/>
              <a:ext cx="79375" cy="79375"/>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3" name="Oval 103"/>
            <p:cNvSpPr>
              <a:spLocks noChangeArrowheads="1"/>
            </p:cNvSpPr>
            <p:nvPr/>
          </p:nvSpPr>
          <p:spPr bwMode="auto">
            <a:xfrm>
              <a:off x="4557713" y="3889375"/>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4" name="Oval 104"/>
            <p:cNvSpPr>
              <a:spLocks noChangeArrowheads="1"/>
            </p:cNvSpPr>
            <p:nvPr/>
          </p:nvSpPr>
          <p:spPr bwMode="auto">
            <a:xfrm>
              <a:off x="4929188" y="2636838"/>
              <a:ext cx="79375" cy="79375"/>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5" name="Oval 105"/>
            <p:cNvSpPr>
              <a:spLocks noChangeArrowheads="1"/>
            </p:cNvSpPr>
            <p:nvPr/>
          </p:nvSpPr>
          <p:spPr bwMode="auto">
            <a:xfrm>
              <a:off x="5299075" y="2066925"/>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6" name="Oval 106"/>
            <p:cNvSpPr>
              <a:spLocks noChangeArrowheads="1"/>
            </p:cNvSpPr>
            <p:nvPr/>
          </p:nvSpPr>
          <p:spPr bwMode="auto">
            <a:xfrm>
              <a:off x="5668963" y="1873250"/>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7" name="Oval 107"/>
            <p:cNvSpPr>
              <a:spLocks noChangeArrowheads="1"/>
            </p:cNvSpPr>
            <p:nvPr/>
          </p:nvSpPr>
          <p:spPr bwMode="auto">
            <a:xfrm>
              <a:off x="6040438" y="1812925"/>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8" name="Oval 108"/>
            <p:cNvSpPr>
              <a:spLocks noChangeArrowheads="1"/>
            </p:cNvSpPr>
            <p:nvPr/>
          </p:nvSpPr>
          <p:spPr bwMode="auto">
            <a:xfrm>
              <a:off x="6410325" y="1793875"/>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9" name="Oval 109"/>
            <p:cNvSpPr>
              <a:spLocks noChangeArrowheads="1"/>
            </p:cNvSpPr>
            <p:nvPr/>
          </p:nvSpPr>
          <p:spPr bwMode="auto">
            <a:xfrm>
              <a:off x="6780213" y="1787525"/>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0" name="Oval 110"/>
            <p:cNvSpPr>
              <a:spLocks noChangeArrowheads="1"/>
            </p:cNvSpPr>
            <p:nvPr/>
          </p:nvSpPr>
          <p:spPr bwMode="auto">
            <a:xfrm>
              <a:off x="7151688" y="17859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1" name="Oval 111"/>
            <p:cNvSpPr>
              <a:spLocks noChangeArrowheads="1"/>
            </p:cNvSpPr>
            <p:nvPr/>
          </p:nvSpPr>
          <p:spPr bwMode="auto">
            <a:xfrm>
              <a:off x="7521575" y="17859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2" name="Oval 112"/>
            <p:cNvSpPr>
              <a:spLocks noChangeArrowheads="1"/>
            </p:cNvSpPr>
            <p:nvPr/>
          </p:nvSpPr>
          <p:spPr bwMode="auto">
            <a:xfrm>
              <a:off x="7891463" y="1785938"/>
              <a:ext cx="80963" cy="80963"/>
            </a:xfrm>
            <a:prstGeom prst="ellipse">
              <a:avLst/>
            </a:prstGeom>
            <a:solidFill>
              <a:srgbClr val="000000"/>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3" name="Freeform 113"/>
            <p:cNvSpPr>
              <a:spLocks/>
            </p:cNvSpPr>
            <p:nvPr/>
          </p:nvSpPr>
          <p:spPr bwMode="auto">
            <a:xfrm>
              <a:off x="3856038" y="1825625"/>
              <a:ext cx="4354513" cy="3276600"/>
            </a:xfrm>
            <a:custGeom>
              <a:avLst/>
              <a:gdLst>
                <a:gd name="T0" fmla="*/ 79 w 5486"/>
                <a:gd name="T1" fmla="*/ 4128 h 4128"/>
                <a:gd name="T2" fmla="*/ 195 w 5486"/>
                <a:gd name="T3" fmla="*/ 4128 h 4128"/>
                <a:gd name="T4" fmla="*/ 313 w 5486"/>
                <a:gd name="T5" fmla="*/ 4119 h 4128"/>
                <a:gd name="T6" fmla="*/ 429 w 5486"/>
                <a:gd name="T7" fmla="*/ 4072 h 4128"/>
                <a:gd name="T8" fmla="*/ 545 w 5486"/>
                <a:gd name="T9" fmla="*/ 3928 h 4128"/>
                <a:gd name="T10" fmla="*/ 663 w 5486"/>
                <a:gd name="T11" fmla="*/ 3655 h 4128"/>
                <a:gd name="T12" fmla="*/ 779 w 5486"/>
                <a:gd name="T13" fmla="*/ 3267 h 4128"/>
                <a:gd name="T14" fmla="*/ 895 w 5486"/>
                <a:gd name="T15" fmla="*/ 2809 h 4128"/>
                <a:gd name="T16" fmla="*/ 1013 w 5486"/>
                <a:gd name="T17" fmla="*/ 2337 h 4128"/>
                <a:gd name="T18" fmla="*/ 1129 w 5486"/>
                <a:gd name="T19" fmla="*/ 1891 h 4128"/>
                <a:gd name="T20" fmla="*/ 1245 w 5486"/>
                <a:gd name="T21" fmla="*/ 1498 h 4128"/>
                <a:gd name="T22" fmla="*/ 1363 w 5486"/>
                <a:gd name="T23" fmla="*/ 1168 h 4128"/>
                <a:gd name="T24" fmla="*/ 1479 w 5486"/>
                <a:gd name="T25" fmla="*/ 898 h 4128"/>
                <a:gd name="T26" fmla="*/ 1595 w 5486"/>
                <a:gd name="T27" fmla="*/ 685 h 4128"/>
                <a:gd name="T28" fmla="*/ 1713 w 5486"/>
                <a:gd name="T29" fmla="*/ 518 h 4128"/>
                <a:gd name="T30" fmla="*/ 1829 w 5486"/>
                <a:gd name="T31" fmla="*/ 390 h 4128"/>
                <a:gd name="T32" fmla="*/ 1946 w 5486"/>
                <a:gd name="T33" fmla="*/ 293 h 4128"/>
                <a:gd name="T34" fmla="*/ 2063 w 5486"/>
                <a:gd name="T35" fmla="*/ 219 h 4128"/>
                <a:gd name="T36" fmla="*/ 2179 w 5486"/>
                <a:gd name="T37" fmla="*/ 164 h 4128"/>
                <a:gd name="T38" fmla="*/ 2296 w 5486"/>
                <a:gd name="T39" fmla="*/ 121 h 4128"/>
                <a:gd name="T40" fmla="*/ 2413 w 5486"/>
                <a:gd name="T41" fmla="*/ 90 h 4128"/>
                <a:gd name="T42" fmla="*/ 2529 w 5486"/>
                <a:gd name="T43" fmla="*/ 67 h 4128"/>
                <a:gd name="T44" fmla="*/ 2646 w 5486"/>
                <a:gd name="T45" fmla="*/ 50 h 4128"/>
                <a:gd name="T46" fmla="*/ 2763 w 5486"/>
                <a:gd name="T47" fmla="*/ 37 h 4128"/>
                <a:gd name="T48" fmla="*/ 2880 w 5486"/>
                <a:gd name="T49" fmla="*/ 28 h 4128"/>
                <a:gd name="T50" fmla="*/ 2996 w 5486"/>
                <a:gd name="T51" fmla="*/ 21 h 4128"/>
                <a:gd name="T52" fmla="*/ 3113 w 5486"/>
                <a:gd name="T53" fmla="*/ 15 h 4128"/>
                <a:gd name="T54" fmla="*/ 3230 w 5486"/>
                <a:gd name="T55" fmla="*/ 12 h 4128"/>
                <a:gd name="T56" fmla="*/ 3346 w 5486"/>
                <a:gd name="T57" fmla="*/ 8 h 4128"/>
                <a:gd name="T58" fmla="*/ 3463 w 5486"/>
                <a:gd name="T59" fmla="*/ 7 h 4128"/>
                <a:gd name="T60" fmla="*/ 3580 w 5486"/>
                <a:gd name="T61" fmla="*/ 5 h 4128"/>
                <a:gd name="T62" fmla="*/ 3696 w 5486"/>
                <a:gd name="T63" fmla="*/ 3 h 4128"/>
                <a:gd name="T64" fmla="*/ 3814 w 5486"/>
                <a:gd name="T65" fmla="*/ 2 h 4128"/>
                <a:gd name="T66" fmla="*/ 3930 w 5486"/>
                <a:gd name="T67" fmla="*/ 2 h 4128"/>
                <a:gd name="T68" fmla="*/ 4046 w 5486"/>
                <a:gd name="T69" fmla="*/ 1 h 4128"/>
                <a:gd name="T70" fmla="*/ 4164 w 5486"/>
                <a:gd name="T71" fmla="*/ 1 h 4128"/>
                <a:gd name="T72" fmla="*/ 4280 w 5486"/>
                <a:gd name="T73" fmla="*/ 1 h 4128"/>
                <a:gd name="T74" fmla="*/ 4396 w 5486"/>
                <a:gd name="T75" fmla="*/ 1 h 4128"/>
                <a:gd name="T76" fmla="*/ 4514 w 5486"/>
                <a:gd name="T77" fmla="*/ 1 h 4128"/>
                <a:gd name="T78" fmla="*/ 4630 w 5486"/>
                <a:gd name="T79" fmla="*/ 1 h 4128"/>
                <a:gd name="T80" fmla="*/ 4746 w 5486"/>
                <a:gd name="T81" fmla="*/ 0 h 4128"/>
                <a:gd name="T82" fmla="*/ 4864 w 5486"/>
                <a:gd name="T83" fmla="*/ 0 h 4128"/>
                <a:gd name="T84" fmla="*/ 4980 w 5486"/>
                <a:gd name="T85" fmla="*/ 0 h 4128"/>
                <a:gd name="T86" fmla="*/ 5097 w 5486"/>
                <a:gd name="T87" fmla="*/ 0 h 4128"/>
                <a:gd name="T88" fmla="*/ 5214 w 5486"/>
                <a:gd name="T89" fmla="*/ 0 h 4128"/>
                <a:gd name="T90" fmla="*/ 5330 w 5486"/>
                <a:gd name="T91" fmla="*/ 0 h 4128"/>
                <a:gd name="T92" fmla="*/ 5447 w 5486"/>
                <a:gd name="T93" fmla="*/ 0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4128">
                  <a:moveTo>
                    <a:pt x="0" y="4128"/>
                  </a:moveTo>
                  <a:lnTo>
                    <a:pt x="40" y="4128"/>
                  </a:lnTo>
                  <a:lnTo>
                    <a:pt x="79" y="4128"/>
                  </a:lnTo>
                  <a:lnTo>
                    <a:pt x="118" y="4128"/>
                  </a:lnTo>
                  <a:lnTo>
                    <a:pt x="156" y="4128"/>
                  </a:lnTo>
                  <a:lnTo>
                    <a:pt x="195" y="4128"/>
                  </a:lnTo>
                  <a:lnTo>
                    <a:pt x="234" y="4126"/>
                  </a:lnTo>
                  <a:lnTo>
                    <a:pt x="273" y="4125"/>
                  </a:lnTo>
                  <a:lnTo>
                    <a:pt x="313" y="4119"/>
                  </a:lnTo>
                  <a:lnTo>
                    <a:pt x="351" y="4111"/>
                  </a:lnTo>
                  <a:lnTo>
                    <a:pt x="390" y="4095"/>
                  </a:lnTo>
                  <a:lnTo>
                    <a:pt x="429" y="4072"/>
                  </a:lnTo>
                  <a:lnTo>
                    <a:pt x="468" y="4038"/>
                  </a:lnTo>
                  <a:lnTo>
                    <a:pt x="506" y="3989"/>
                  </a:lnTo>
                  <a:lnTo>
                    <a:pt x="545" y="3928"/>
                  </a:lnTo>
                  <a:lnTo>
                    <a:pt x="584" y="3852"/>
                  </a:lnTo>
                  <a:lnTo>
                    <a:pt x="624" y="3761"/>
                  </a:lnTo>
                  <a:lnTo>
                    <a:pt x="663" y="3655"/>
                  </a:lnTo>
                  <a:lnTo>
                    <a:pt x="701" y="3537"/>
                  </a:lnTo>
                  <a:lnTo>
                    <a:pt x="740" y="3407"/>
                  </a:lnTo>
                  <a:lnTo>
                    <a:pt x="779" y="3267"/>
                  </a:lnTo>
                  <a:lnTo>
                    <a:pt x="818" y="3120"/>
                  </a:lnTo>
                  <a:lnTo>
                    <a:pt x="856" y="2967"/>
                  </a:lnTo>
                  <a:lnTo>
                    <a:pt x="895" y="2809"/>
                  </a:lnTo>
                  <a:lnTo>
                    <a:pt x="934" y="2651"/>
                  </a:lnTo>
                  <a:lnTo>
                    <a:pt x="974" y="2493"/>
                  </a:lnTo>
                  <a:lnTo>
                    <a:pt x="1013" y="2337"/>
                  </a:lnTo>
                  <a:lnTo>
                    <a:pt x="1051" y="2184"/>
                  </a:lnTo>
                  <a:lnTo>
                    <a:pt x="1090" y="2035"/>
                  </a:lnTo>
                  <a:lnTo>
                    <a:pt x="1129" y="1891"/>
                  </a:lnTo>
                  <a:lnTo>
                    <a:pt x="1168" y="1754"/>
                  </a:lnTo>
                  <a:lnTo>
                    <a:pt x="1206" y="1623"/>
                  </a:lnTo>
                  <a:lnTo>
                    <a:pt x="1245" y="1498"/>
                  </a:lnTo>
                  <a:lnTo>
                    <a:pt x="1285" y="1381"/>
                  </a:lnTo>
                  <a:lnTo>
                    <a:pt x="1324" y="1271"/>
                  </a:lnTo>
                  <a:lnTo>
                    <a:pt x="1363" y="1168"/>
                  </a:lnTo>
                  <a:lnTo>
                    <a:pt x="1401" y="1071"/>
                  </a:lnTo>
                  <a:lnTo>
                    <a:pt x="1440" y="981"/>
                  </a:lnTo>
                  <a:lnTo>
                    <a:pt x="1479" y="898"/>
                  </a:lnTo>
                  <a:lnTo>
                    <a:pt x="1518" y="821"/>
                  </a:lnTo>
                  <a:lnTo>
                    <a:pt x="1556" y="751"/>
                  </a:lnTo>
                  <a:lnTo>
                    <a:pt x="1595" y="685"/>
                  </a:lnTo>
                  <a:lnTo>
                    <a:pt x="1635" y="624"/>
                  </a:lnTo>
                  <a:lnTo>
                    <a:pt x="1674" y="569"/>
                  </a:lnTo>
                  <a:lnTo>
                    <a:pt x="1713" y="518"/>
                  </a:lnTo>
                  <a:lnTo>
                    <a:pt x="1751" y="471"/>
                  </a:lnTo>
                  <a:lnTo>
                    <a:pt x="1790" y="428"/>
                  </a:lnTo>
                  <a:lnTo>
                    <a:pt x="1829" y="390"/>
                  </a:lnTo>
                  <a:lnTo>
                    <a:pt x="1868" y="355"/>
                  </a:lnTo>
                  <a:lnTo>
                    <a:pt x="1906" y="322"/>
                  </a:lnTo>
                  <a:lnTo>
                    <a:pt x="1946" y="293"/>
                  </a:lnTo>
                  <a:lnTo>
                    <a:pt x="1985" y="265"/>
                  </a:lnTo>
                  <a:lnTo>
                    <a:pt x="2024" y="241"/>
                  </a:lnTo>
                  <a:lnTo>
                    <a:pt x="2063" y="219"/>
                  </a:lnTo>
                  <a:lnTo>
                    <a:pt x="2101" y="198"/>
                  </a:lnTo>
                  <a:lnTo>
                    <a:pt x="2140" y="180"/>
                  </a:lnTo>
                  <a:lnTo>
                    <a:pt x="2179" y="164"/>
                  </a:lnTo>
                  <a:lnTo>
                    <a:pt x="2219" y="147"/>
                  </a:lnTo>
                  <a:lnTo>
                    <a:pt x="2257" y="134"/>
                  </a:lnTo>
                  <a:lnTo>
                    <a:pt x="2296" y="121"/>
                  </a:lnTo>
                  <a:lnTo>
                    <a:pt x="2335" y="111"/>
                  </a:lnTo>
                  <a:lnTo>
                    <a:pt x="2374" y="100"/>
                  </a:lnTo>
                  <a:lnTo>
                    <a:pt x="2413" y="90"/>
                  </a:lnTo>
                  <a:lnTo>
                    <a:pt x="2451" y="82"/>
                  </a:lnTo>
                  <a:lnTo>
                    <a:pt x="2490" y="74"/>
                  </a:lnTo>
                  <a:lnTo>
                    <a:pt x="2529" y="67"/>
                  </a:lnTo>
                  <a:lnTo>
                    <a:pt x="2569" y="61"/>
                  </a:lnTo>
                  <a:lnTo>
                    <a:pt x="2607" y="55"/>
                  </a:lnTo>
                  <a:lnTo>
                    <a:pt x="2646" y="50"/>
                  </a:lnTo>
                  <a:lnTo>
                    <a:pt x="2685" y="45"/>
                  </a:lnTo>
                  <a:lnTo>
                    <a:pt x="2724" y="41"/>
                  </a:lnTo>
                  <a:lnTo>
                    <a:pt x="2763" y="37"/>
                  </a:lnTo>
                  <a:lnTo>
                    <a:pt x="2801" y="33"/>
                  </a:lnTo>
                  <a:lnTo>
                    <a:pt x="2840" y="31"/>
                  </a:lnTo>
                  <a:lnTo>
                    <a:pt x="2880" y="28"/>
                  </a:lnTo>
                  <a:lnTo>
                    <a:pt x="2919" y="25"/>
                  </a:lnTo>
                  <a:lnTo>
                    <a:pt x="2957" y="23"/>
                  </a:lnTo>
                  <a:lnTo>
                    <a:pt x="2996" y="21"/>
                  </a:lnTo>
                  <a:lnTo>
                    <a:pt x="3035" y="18"/>
                  </a:lnTo>
                  <a:lnTo>
                    <a:pt x="3074" y="17"/>
                  </a:lnTo>
                  <a:lnTo>
                    <a:pt x="3113" y="15"/>
                  </a:lnTo>
                  <a:lnTo>
                    <a:pt x="3151" y="14"/>
                  </a:lnTo>
                  <a:lnTo>
                    <a:pt x="3191" y="13"/>
                  </a:lnTo>
                  <a:lnTo>
                    <a:pt x="3230" y="12"/>
                  </a:lnTo>
                  <a:lnTo>
                    <a:pt x="3269" y="10"/>
                  </a:lnTo>
                  <a:lnTo>
                    <a:pt x="3307" y="9"/>
                  </a:lnTo>
                  <a:lnTo>
                    <a:pt x="3346" y="8"/>
                  </a:lnTo>
                  <a:lnTo>
                    <a:pt x="3385" y="8"/>
                  </a:lnTo>
                  <a:lnTo>
                    <a:pt x="3424" y="7"/>
                  </a:lnTo>
                  <a:lnTo>
                    <a:pt x="3463" y="7"/>
                  </a:lnTo>
                  <a:lnTo>
                    <a:pt x="3501" y="6"/>
                  </a:lnTo>
                  <a:lnTo>
                    <a:pt x="3541" y="6"/>
                  </a:lnTo>
                  <a:lnTo>
                    <a:pt x="3580" y="5"/>
                  </a:lnTo>
                  <a:lnTo>
                    <a:pt x="3619" y="5"/>
                  </a:lnTo>
                  <a:lnTo>
                    <a:pt x="3657" y="5"/>
                  </a:lnTo>
                  <a:lnTo>
                    <a:pt x="3696" y="3"/>
                  </a:lnTo>
                  <a:lnTo>
                    <a:pt x="3735" y="3"/>
                  </a:lnTo>
                  <a:lnTo>
                    <a:pt x="3774" y="3"/>
                  </a:lnTo>
                  <a:lnTo>
                    <a:pt x="3814" y="2"/>
                  </a:lnTo>
                  <a:lnTo>
                    <a:pt x="3852" y="2"/>
                  </a:lnTo>
                  <a:lnTo>
                    <a:pt x="3891" y="2"/>
                  </a:lnTo>
                  <a:lnTo>
                    <a:pt x="3930" y="2"/>
                  </a:lnTo>
                  <a:lnTo>
                    <a:pt x="3969" y="2"/>
                  </a:lnTo>
                  <a:lnTo>
                    <a:pt x="4007" y="2"/>
                  </a:lnTo>
                  <a:lnTo>
                    <a:pt x="4046" y="1"/>
                  </a:lnTo>
                  <a:lnTo>
                    <a:pt x="4085" y="1"/>
                  </a:lnTo>
                  <a:lnTo>
                    <a:pt x="4125" y="1"/>
                  </a:lnTo>
                  <a:lnTo>
                    <a:pt x="4164" y="1"/>
                  </a:lnTo>
                  <a:lnTo>
                    <a:pt x="4202" y="1"/>
                  </a:lnTo>
                  <a:lnTo>
                    <a:pt x="4241" y="1"/>
                  </a:lnTo>
                  <a:lnTo>
                    <a:pt x="4280" y="1"/>
                  </a:lnTo>
                  <a:lnTo>
                    <a:pt x="4319" y="1"/>
                  </a:lnTo>
                  <a:lnTo>
                    <a:pt x="4357" y="1"/>
                  </a:lnTo>
                  <a:lnTo>
                    <a:pt x="4396" y="1"/>
                  </a:lnTo>
                  <a:lnTo>
                    <a:pt x="4435" y="1"/>
                  </a:lnTo>
                  <a:lnTo>
                    <a:pt x="4475" y="1"/>
                  </a:lnTo>
                  <a:lnTo>
                    <a:pt x="4514" y="1"/>
                  </a:lnTo>
                  <a:lnTo>
                    <a:pt x="4552" y="1"/>
                  </a:lnTo>
                  <a:lnTo>
                    <a:pt x="4591" y="1"/>
                  </a:lnTo>
                  <a:lnTo>
                    <a:pt x="4630" y="1"/>
                  </a:lnTo>
                  <a:lnTo>
                    <a:pt x="4669" y="1"/>
                  </a:lnTo>
                  <a:lnTo>
                    <a:pt x="4707" y="1"/>
                  </a:lnTo>
                  <a:lnTo>
                    <a:pt x="4746" y="0"/>
                  </a:lnTo>
                  <a:lnTo>
                    <a:pt x="4786" y="0"/>
                  </a:lnTo>
                  <a:lnTo>
                    <a:pt x="4825" y="0"/>
                  </a:lnTo>
                  <a:lnTo>
                    <a:pt x="4864" y="0"/>
                  </a:lnTo>
                  <a:lnTo>
                    <a:pt x="4902" y="0"/>
                  </a:lnTo>
                  <a:lnTo>
                    <a:pt x="4941" y="0"/>
                  </a:lnTo>
                  <a:lnTo>
                    <a:pt x="4980" y="0"/>
                  </a:lnTo>
                  <a:lnTo>
                    <a:pt x="5019" y="0"/>
                  </a:lnTo>
                  <a:lnTo>
                    <a:pt x="5057" y="0"/>
                  </a:lnTo>
                  <a:lnTo>
                    <a:pt x="5097" y="0"/>
                  </a:lnTo>
                  <a:lnTo>
                    <a:pt x="5136" y="0"/>
                  </a:lnTo>
                  <a:lnTo>
                    <a:pt x="5175" y="0"/>
                  </a:lnTo>
                  <a:lnTo>
                    <a:pt x="5214" y="0"/>
                  </a:lnTo>
                  <a:lnTo>
                    <a:pt x="5252" y="0"/>
                  </a:lnTo>
                  <a:lnTo>
                    <a:pt x="5291" y="0"/>
                  </a:lnTo>
                  <a:lnTo>
                    <a:pt x="5330" y="0"/>
                  </a:lnTo>
                  <a:lnTo>
                    <a:pt x="5369" y="0"/>
                  </a:lnTo>
                  <a:lnTo>
                    <a:pt x="5407" y="0"/>
                  </a:lnTo>
                  <a:lnTo>
                    <a:pt x="5447" y="0"/>
                  </a:lnTo>
                  <a:lnTo>
                    <a:pt x="5486"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4" name="Freeform 114"/>
            <p:cNvSpPr>
              <a:spLocks/>
            </p:cNvSpPr>
            <p:nvPr/>
          </p:nvSpPr>
          <p:spPr bwMode="auto">
            <a:xfrm>
              <a:off x="8210550" y="1825625"/>
              <a:ext cx="61913" cy="0"/>
            </a:xfrm>
            <a:custGeom>
              <a:avLst/>
              <a:gdLst>
                <a:gd name="T0" fmla="*/ 0 w 78"/>
                <a:gd name="T1" fmla="*/ 39 w 78"/>
                <a:gd name="T2" fmla="*/ 78 w 78"/>
              </a:gdLst>
              <a:ahLst/>
              <a:cxnLst>
                <a:cxn ang="0">
                  <a:pos x="T0" y="0"/>
                </a:cxn>
                <a:cxn ang="0">
                  <a:pos x="T1" y="0"/>
                </a:cxn>
                <a:cxn ang="0">
                  <a:pos x="T2" y="0"/>
                </a:cxn>
              </a:cxnLst>
              <a:rect l="0" t="0" r="r" b="b"/>
              <a:pathLst>
                <a:path w="78">
                  <a:moveTo>
                    <a:pt x="0" y="0"/>
                  </a:moveTo>
                  <a:lnTo>
                    <a:pt x="39" y="0"/>
                  </a:lnTo>
                  <a:lnTo>
                    <a:pt x="78" y="0"/>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5" name="Oval 115"/>
            <p:cNvSpPr>
              <a:spLocks noChangeArrowheads="1"/>
            </p:cNvSpPr>
            <p:nvPr/>
          </p:nvSpPr>
          <p:spPr bwMode="auto">
            <a:xfrm>
              <a:off x="3816350" y="50625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6" name="Oval 116"/>
            <p:cNvSpPr>
              <a:spLocks noChangeArrowheads="1"/>
            </p:cNvSpPr>
            <p:nvPr/>
          </p:nvSpPr>
          <p:spPr bwMode="auto">
            <a:xfrm>
              <a:off x="4187825" y="3763963"/>
              <a:ext cx="79375"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7" name="Oval 117"/>
            <p:cNvSpPr>
              <a:spLocks noChangeArrowheads="1"/>
            </p:cNvSpPr>
            <p:nvPr/>
          </p:nvSpPr>
          <p:spPr bwMode="auto">
            <a:xfrm>
              <a:off x="4557713" y="2041525"/>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8" name="Oval 118"/>
            <p:cNvSpPr>
              <a:spLocks noChangeArrowheads="1"/>
            </p:cNvSpPr>
            <p:nvPr/>
          </p:nvSpPr>
          <p:spPr bwMode="auto">
            <a:xfrm>
              <a:off x="4929188" y="1809750"/>
              <a:ext cx="79375"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9" name="Oval 119"/>
            <p:cNvSpPr>
              <a:spLocks noChangeArrowheads="1"/>
            </p:cNvSpPr>
            <p:nvPr/>
          </p:nvSpPr>
          <p:spPr bwMode="auto">
            <a:xfrm>
              <a:off x="5299075" y="1787525"/>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0" name="Oval 120"/>
            <p:cNvSpPr>
              <a:spLocks noChangeArrowheads="1"/>
            </p:cNvSpPr>
            <p:nvPr/>
          </p:nvSpPr>
          <p:spPr bwMode="auto">
            <a:xfrm>
              <a:off x="5668963"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1" name="Oval 121"/>
            <p:cNvSpPr>
              <a:spLocks noChangeArrowheads="1"/>
            </p:cNvSpPr>
            <p:nvPr/>
          </p:nvSpPr>
          <p:spPr bwMode="auto">
            <a:xfrm>
              <a:off x="6040438"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2" name="Oval 122"/>
            <p:cNvSpPr>
              <a:spLocks noChangeArrowheads="1"/>
            </p:cNvSpPr>
            <p:nvPr/>
          </p:nvSpPr>
          <p:spPr bwMode="auto">
            <a:xfrm>
              <a:off x="6410325"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3" name="Oval 123"/>
            <p:cNvSpPr>
              <a:spLocks noChangeArrowheads="1"/>
            </p:cNvSpPr>
            <p:nvPr/>
          </p:nvSpPr>
          <p:spPr bwMode="auto">
            <a:xfrm>
              <a:off x="6780213"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4" name="Oval 124"/>
            <p:cNvSpPr>
              <a:spLocks noChangeArrowheads="1"/>
            </p:cNvSpPr>
            <p:nvPr/>
          </p:nvSpPr>
          <p:spPr bwMode="auto">
            <a:xfrm>
              <a:off x="7151688"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5" name="Oval 125"/>
            <p:cNvSpPr>
              <a:spLocks noChangeArrowheads="1"/>
            </p:cNvSpPr>
            <p:nvPr/>
          </p:nvSpPr>
          <p:spPr bwMode="auto">
            <a:xfrm>
              <a:off x="7521575"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6" name="Oval 126"/>
            <p:cNvSpPr>
              <a:spLocks noChangeArrowheads="1"/>
            </p:cNvSpPr>
            <p:nvPr/>
          </p:nvSpPr>
          <p:spPr bwMode="auto">
            <a:xfrm>
              <a:off x="7891463" y="1785938"/>
              <a:ext cx="80963" cy="80963"/>
            </a:xfrm>
            <a:prstGeom prst="ellipse">
              <a:avLst/>
            </a:prstGeom>
            <a:solidFill>
              <a:srgbClr val="008000"/>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7" name="Freeform 127"/>
            <p:cNvSpPr>
              <a:spLocks/>
            </p:cNvSpPr>
            <p:nvPr/>
          </p:nvSpPr>
          <p:spPr bwMode="auto">
            <a:xfrm>
              <a:off x="3856038" y="1825625"/>
              <a:ext cx="4354513" cy="3276600"/>
            </a:xfrm>
            <a:custGeom>
              <a:avLst/>
              <a:gdLst>
                <a:gd name="T0" fmla="*/ 79 w 5486"/>
                <a:gd name="T1" fmla="*/ 4128 h 4128"/>
                <a:gd name="T2" fmla="*/ 195 w 5486"/>
                <a:gd name="T3" fmla="*/ 4070 h 4128"/>
                <a:gd name="T4" fmla="*/ 313 w 5486"/>
                <a:gd name="T5" fmla="*/ 3655 h 4128"/>
                <a:gd name="T6" fmla="*/ 429 w 5486"/>
                <a:gd name="T7" fmla="*/ 2809 h 4128"/>
                <a:gd name="T8" fmla="*/ 545 w 5486"/>
                <a:gd name="T9" fmla="*/ 1891 h 4128"/>
                <a:gd name="T10" fmla="*/ 663 w 5486"/>
                <a:gd name="T11" fmla="*/ 1168 h 4128"/>
                <a:gd name="T12" fmla="*/ 779 w 5486"/>
                <a:gd name="T13" fmla="*/ 685 h 4128"/>
                <a:gd name="T14" fmla="*/ 895 w 5486"/>
                <a:gd name="T15" fmla="*/ 390 h 4128"/>
                <a:gd name="T16" fmla="*/ 1013 w 5486"/>
                <a:gd name="T17" fmla="*/ 219 h 4128"/>
                <a:gd name="T18" fmla="*/ 1129 w 5486"/>
                <a:gd name="T19" fmla="*/ 121 h 4128"/>
                <a:gd name="T20" fmla="*/ 1245 w 5486"/>
                <a:gd name="T21" fmla="*/ 67 h 4128"/>
                <a:gd name="T22" fmla="*/ 1363 w 5486"/>
                <a:gd name="T23" fmla="*/ 37 h 4128"/>
                <a:gd name="T24" fmla="*/ 1479 w 5486"/>
                <a:gd name="T25" fmla="*/ 21 h 4128"/>
                <a:gd name="T26" fmla="*/ 1595 w 5486"/>
                <a:gd name="T27" fmla="*/ 12 h 4128"/>
                <a:gd name="T28" fmla="*/ 1713 w 5486"/>
                <a:gd name="T29" fmla="*/ 7 h 4128"/>
                <a:gd name="T30" fmla="*/ 1829 w 5486"/>
                <a:gd name="T31" fmla="*/ 3 h 4128"/>
                <a:gd name="T32" fmla="*/ 1946 w 5486"/>
                <a:gd name="T33" fmla="*/ 2 h 4128"/>
                <a:gd name="T34" fmla="*/ 2063 w 5486"/>
                <a:gd name="T35" fmla="*/ 1 h 4128"/>
                <a:gd name="T36" fmla="*/ 2179 w 5486"/>
                <a:gd name="T37" fmla="*/ 1 h 4128"/>
                <a:gd name="T38" fmla="*/ 2296 w 5486"/>
                <a:gd name="T39" fmla="*/ 1 h 4128"/>
                <a:gd name="T40" fmla="*/ 2413 w 5486"/>
                <a:gd name="T41" fmla="*/ 0 h 4128"/>
                <a:gd name="T42" fmla="*/ 2529 w 5486"/>
                <a:gd name="T43" fmla="*/ 0 h 4128"/>
                <a:gd name="T44" fmla="*/ 2646 w 5486"/>
                <a:gd name="T45" fmla="*/ 0 h 4128"/>
                <a:gd name="T46" fmla="*/ 2763 w 5486"/>
                <a:gd name="T47" fmla="*/ 0 h 4128"/>
                <a:gd name="T48" fmla="*/ 2880 w 5486"/>
                <a:gd name="T49" fmla="*/ 0 h 4128"/>
                <a:gd name="T50" fmla="*/ 2996 w 5486"/>
                <a:gd name="T51" fmla="*/ 0 h 4128"/>
                <a:gd name="T52" fmla="*/ 3113 w 5486"/>
                <a:gd name="T53" fmla="*/ 0 h 4128"/>
                <a:gd name="T54" fmla="*/ 3230 w 5486"/>
                <a:gd name="T55" fmla="*/ 0 h 4128"/>
                <a:gd name="T56" fmla="*/ 3346 w 5486"/>
                <a:gd name="T57" fmla="*/ 0 h 4128"/>
                <a:gd name="T58" fmla="*/ 3463 w 5486"/>
                <a:gd name="T59" fmla="*/ 0 h 4128"/>
                <a:gd name="T60" fmla="*/ 3580 w 5486"/>
                <a:gd name="T61" fmla="*/ 0 h 4128"/>
                <a:gd name="T62" fmla="*/ 3696 w 5486"/>
                <a:gd name="T63" fmla="*/ 0 h 4128"/>
                <a:gd name="T64" fmla="*/ 3814 w 5486"/>
                <a:gd name="T65" fmla="*/ 0 h 4128"/>
                <a:gd name="T66" fmla="*/ 3930 w 5486"/>
                <a:gd name="T67" fmla="*/ 0 h 4128"/>
                <a:gd name="T68" fmla="*/ 4046 w 5486"/>
                <a:gd name="T69" fmla="*/ 0 h 4128"/>
                <a:gd name="T70" fmla="*/ 4164 w 5486"/>
                <a:gd name="T71" fmla="*/ 0 h 4128"/>
                <a:gd name="T72" fmla="*/ 4280 w 5486"/>
                <a:gd name="T73" fmla="*/ 0 h 4128"/>
                <a:gd name="T74" fmla="*/ 4396 w 5486"/>
                <a:gd name="T75" fmla="*/ 0 h 4128"/>
                <a:gd name="T76" fmla="*/ 4514 w 5486"/>
                <a:gd name="T77" fmla="*/ 0 h 4128"/>
                <a:gd name="T78" fmla="*/ 4630 w 5486"/>
                <a:gd name="T79" fmla="*/ 0 h 4128"/>
                <a:gd name="T80" fmla="*/ 4746 w 5486"/>
                <a:gd name="T81" fmla="*/ 0 h 4128"/>
                <a:gd name="T82" fmla="*/ 4864 w 5486"/>
                <a:gd name="T83" fmla="*/ 0 h 4128"/>
                <a:gd name="T84" fmla="*/ 4980 w 5486"/>
                <a:gd name="T85" fmla="*/ 0 h 4128"/>
                <a:gd name="T86" fmla="*/ 5097 w 5486"/>
                <a:gd name="T87" fmla="*/ 0 h 4128"/>
                <a:gd name="T88" fmla="*/ 5214 w 5486"/>
                <a:gd name="T89" fmla="*/ 0 h 4128"/>
                <a:gd name="T90" fmla="*/ 5330 w 5486"/>
                <a:gd name="T91" fmla="*/ 0 h 4128"/>
                <a:gd name="T92" fmla="*/ 5447 w 5486"/>
                <a:gd name="T93" fmla="*/ 0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4128">
                  <a:moveTo>
                    <a:pt x="0" y="4128"/>
                  </a:moveTo>
                  <a:lnTo>
                    <a:pt x="40" y="4128"/>
                  </a:lnTo>
                  <a:lnTo>
                    <a:pt x="79" y="4128"/>
                  </a:lnTo>
                  <a:lnTo>
                    <a:pt x="118" y="4124"/>
                  </a:lnTo>
                  <a:lnTo>
                    <a:pt x="156" y="4109"/>
                  </a:lnTo>
                  <a:lnTo>
                    <a:pt x="195" y="4070"/>
                  </a:lnTo>
                  <a:lnTo>
                    <a:pt x="234" y="3988"/>
                  </a:lnTo>
                  <a:lnTo>
                    <a:pt x="273" y="3851"/>
                  </a:lnTo>
                  <a:lnTo>
                    <a:pt x="313" y="3655"/>
                  </a:lnTo>
                  <a:lnTo>
                    <a:pt x="351" y="3407"/>
                  </a:lnTo>
                  <a:lnTo>
                    <a:pt x="390" y="3119"/>
                  </a:lnTo>
                  <a:lnTo>
                    <a:pt x="429" y="2809"/>
                  </a:lnTo>
                  <a:lnTo>
                    <a:pt x="468" y="2493"/>
                  </a:lnTo>
                  <a:lnTo>
                    <a:pt x="506" y="2184"/>
                  </a:lnTo>
                  <a:lnTo>
                    <a:pt x="545" y="1891"/>
                  </a:lnTo>
                  <a:lnTo>
                    <a:pt x="584" y="1623"/>
                  </a:lnTo>
                  <a:lnTo>
                    <a:pt x="624" y="1381"/>
                  </a:lnTo>
                  <a:lnTo>
                    <a:pt x="663" y="1168"/>
                  </a:lnTo>
                  <a:lnTo>
                    <a:pt x="701" y="981"/>
                  </a:lnTo>
                  <a:lnTo>
                    <a:pt x="740" y="821"/>
                  </a:lnTo>
                  <a:lnTo>
                    <a:pt x="779" y="685"/>
                  </a:lnTo>
                  <a:lnTo>
                    <a:pt x="818" y="569"/>
                  </a:lnTo>
                  <a:lnTo>
                    <a:pt x="856" y="471"/>
                  </a:lnTo>
                  <a:lnTo>
                    <a:pt x="895" y="390"/>
                  </a:lnTo>
                  <a:lnTo>
                    <a:pt x="934" y="322"/>
                  </a:lnTo>
                  <a:lnTo>
                    <a:pt x="974" y="265"/>
                  </a:lnTo>
                  <a:lnTo>
                    <a:pt x="1013" y="219"/>
                  </a:lnTo>
                  <a:lnTo>
                    <a:pt x="1051" y="180"/>
                  </a:lnTo>
                  <a:lnTo>
                    <a:pt x="1090" y="147"/>
                  </a:lnTo>
                  <a:lnTo>
                    <a:pt x="1129" y="121"/>
                  </a:lnTo>
                  <a:lnTo>
                    <a:pt x="1168" y="100"/>
                  </a:lnTo>
                  <a:lnTo>
                    <a:pt x="1206" y="82"/>
                  </a:lnTo>
                  <a:lnTo>
                    <a:pt x="1245" y="67"/>
                  </a:lnTo>
                  <a:lnTo>
                    <a:pt x="1285" y="55"/>
                  </a:lnTo>
                  <a:lnTo>
                    <a:pt x="1324" y="45"/>
                  </a:lnTo>
                  <a:lnTo>
                    <a:pt x="1363" y="37"/>
                  </a:lnTo>
                  <a:lnTo>
                    <a:pt x="1401" y="31"/>
                  </a:lnTo>
                  <a:lnTo>
                    <a:pt x="1440" y="25"/>
                  </a:lnTo>
                  <a:lnTo>
                    <a:pt x="1479" y="21"/>
                  </a:lnTo>
                  <a:lnTo>
                    <a:pt x="1518" y="17"/>
                  </a:lnTo>
                  <a:lnTo>
                    <a:pt x="1556" y="14"/>
                  </a:lnTo>
                  <a:lnTo>
                    <a:pt x="1595" y="12"/>
                  </a:lnTo>
                  <a:lnTo>
                    <a:pt x="1635" y="9"/>
                  </a:lnTo>
                  <a:lnTo>
                    <a:pt x="1674" y="8"/>
                  </a:lnTo>
                  <a:lnTo>
                    <a:pt x="1713" y="7"/>
                  </a:lnTo>
                  <a:lnTo>
                    <a:pt x="1751" y="6"/>
                  </a:lnTo>
                  <a:lnTo>
                    <a:pt x="1790" y="5"/>
                  </a:lnTo>
                  <a:lnTo>
                    <a:pt x="1829" y="3"/>
                  </a:lnTo>
                  <a:lnTo>
                    <a:pt x="1868" y="3"/>
                  </a:lnTo>
                  <a:lnTo>
                    <a:pt x="1906" y="2"/>
                  </a:lnTo>
                  <a:lnTo>
                    <a:pt x="1946" y="2"/>
                  </a:lnTo>
                  <a:lnTo>
                    <a:pt x="1985" y="2"/>
                  </a:lnTo>
                  <a:lnTo>
                    <a:pt x="2024" y="1"/>
                  </a:lnTo>
                  <a:lnTo>
                    <a:pt x="2063" y="1"/>
                  </a:lnTo>
                  <a:lnTo>
                    <a:pt x="2101" y="1"/>
                  </a:lnTo>
                  <a:lnTo>
                    <a:pt x="2140" y="1"/>
                  </a:lnTo>
                  <a:lnTo>
                    <a:pt x="2179" y="1"/>
                  </a:lnTo>
                  <a:lnTo>
                    <a:pt x="2219" y="1"/>
                  </a:lnTo>
                  <a:lnTo>
                    <a:pt x="2257" y="1"/>
                  </a:lnTo>
                  <a:lnTo>
                    <a:pt x="2296" y="1"/>
                  </a:lnTo>
                  <a:lnTo>
                    <a:pt x="2335" y="1"/>
                  </a:lnTo>
                  <a:lnTo>
                    <a:pt x="2374" y="0"/>
                  </a:lnTo>
                  <a:lnTo>
                    <a:pt x="2413" y="0"/>
                  </a:lnTo>
                  <a:lnTo>
                    <a:pt x="2451" y="0"/>
                  </a:lnTo>
                  <a:lnTo>
                    <a:pt x="2490" y="0"/>
                  </a:lnTo>
                  <a:lnTo>
                    <a:pt x="2529" y="0"/>
                  </a:lnTo>
                  <a:lnTo>
                    <a:pt x="2569" y="0"/>
                  </a:lnTo>
                  <a:lnTo>
                    <a:pt x="2607" y="0"/>
                  </a:lnTo>
                  <a:lnTo>
                    <a:pt x="2646" y="0"/>
                  </a:lnTo>
                  <a:lnTo>
                    <a:pt x="2685" y="0"/>
                  </a:lnTo>
                  <a:lnTo>
                    <a:pt x="2724" y="0"/>
                  </a:lnTo>
                  <a:lnTo>
                    <a:pt x="2763" y="0"/>
                  </a:lnTo>
                  <a:lnTo>
                    <a:pt x="2801" y="0"/>
                  </a:lnTo>
                  <a:lnTo>
                    <a:pt x="2840" y="0"/>
                  </a:lnTo>
                  <a:lnTo>
                    <a:pt x="2880" y="0"/>
                  </a:lnTo>
                  <a:lnTo>
                    <a:pt x="2919" y="0"/>
                  </a:lnTo>
                  <a:lnTo>
                    <a:pt x="2957" y="0"/>
                  </a:lnTo>
                  <a:lnTo>
                    <a:pt x="2996" y="0"/>
                  </a:lnTo>
                  <a:lnTo>
                    <a:pt x="3035" y="0"/>
                  </a:lnTo>
                  <a:lnTo>
                    <a:pt x="3074" y="0"/>
                  </a:lnTo>
                  <a:lnTo>
                    <a:pt x="3113" y="0"/>
                  </a:lnTo>
                  <a:lnTo>
                    <a:pt x="3151" y="0"/>
                  </a:lnTo>
                  <a:lnTo>
                    <a:pt x="3191" y="0"/>
                  </a:lnTo>
                  <a:lnTo>
                    <a:pt x="3230" y="0"/>
                  </a:lnTo>
                  <a:lnTo>
                    <a:pt x="3269" y="0"/>
                  </a:lnTo>
                  <a:lnTo>
                    <a:pt x="3307" y="0"/>
                  </a:lnTo>
                  <a:lnTo>
                    <a:pt x="3346" y="0"/>
                  </a:lnTo>
                  <a:lnTo>
                    <a:pt x="3385" y="0"/>
                  </a:lnTo>
                  <a:lnTo>
                    <a:pt x="3424" y="0"/>
                  </a:lnTo>
                  <a:lnTo>
                    <a:pt x="3463" y="0"/>
                  </a:lnTo>
                  <a:lnTo>
                    <a:pt x="3501" y="0"/>
                  </a:lnTo>
                  <a:lnTo>
                    <a:pt x="3541" y="0"/>
                  </a:lnTo>
                  <a:lnTo>
                    <a:pt x="3580" y="0"/>
                  </a:lnTo>
                  <a:lnTo>
                    <a:pt x="3619" y="0"/>
                  </a:lnTo>
                  <a:lnTo>
                    <a:pt x="3657" y="0"/>
                  </a:lnTo>
                  <a:lnTo>
                    <a:pt x="3696" y="0"/>
                  </a:lnTo>
                  <a:lnTo>
                    <a:pt x="3735" y="0"/>
                  </a:lnTo>
                  <a:lnTo>
                    <a:pt x="3774" y="0"/>
                  </a:lnTo>
                  <a:lnTo>
                    <a:pt x="3814" y="0"/>
                  </a:lnTo>
                  <a:lnTo>
                    <a:pt x="3852" y="0"/>
                  </a:lnTo>
                  <a:lnTo>
                    <a:pt x="3891" y="0"/>
                  </a:lnTo>
                  <a:lnTo>
                    <a:pt x="3930" y="0"/>
                  </a:lnTo>
                  <a:lnTo>
                    <a:pt x="3969" y="0"/>
                  </a:lnTo>
                  <a:lnTo>
                    <a:pt x="4007" y="0"/>
                  </a:lnTo>
                  <a:lnTo>
                    <a:pt x="4046" y="0"/>
                  </a:lnTo>
                  <a:lnTo>
                    <a:pt x="4085" y="0"/>
                  </a:lnTo>
                  <a:lnTo>
                    <a:pt x="4125" y="0"/>
                  </a:lnTo>
                  <a:lnTo>
                    <a:pt x="4164" y="0"/>
                  </a:lnTo>
                  <a:lnTo>
                    <a:pt x="4202" y="0"/>
                  </a:lnTo>
                  <a:lnTo>
                    <a:pt x="4241" y="0"/>
                  </a:lnTo>
                  <a:lnTo>
                    <a:pt x="4280" y="0"/>
                  </a:lnTo>
                  <a:lnTo>
                    <a:pt x="4319" y="0"/>
                  </a:lnTo>
                  <a:lnTo>
                    <a:pt x="4357" y="0"/>
                  </a:lnTo>
                  <a:lnTo>
                    <a:pt x="4396" y="0"/>
                  </a:lnTo>
                  <a:lnTo>
                    <a:pt x="4435" y="0"/>
                  </a:lnTo>
                  <a:lnTo>
                    <a:pt x="4475" y="0"/>
                  </a:lnTo>
                  <a:lnTo>
                    <a:pt x="4514" y="0"/>
                  </a:lnTo>
                  <a:lnTo>
                    <a:pt x="4552" y="0"/>
                  </a:lnTo>
                  <a:lnTo>
                    <a:pt x="4591" y="0"/>
                  </a:lnTo>
                  <a:lnTo>
                    <a:pt x="4630" y="0"/>
                  </a:lnTo>
                  <a:lnTo>
                    <a:pt x="4669" y="0"/>
                  </a:lnTo>
                  <a:lnTo>
                    <a:pt x="4707" y="0"/>
                  </a:lnTo>
                  <a:lnTo>
                    <a:pt x="4746" y="0"/>
                  </a:lnTo>
                  <a:lnTo>
                    <a:pt x="4786" y="0"/>
                  </a:lnTo>
                  <a:lnTo>
                    <a:pt x="4825" y="0"/>
                  </a:lnTo>
                  <a:lnTo>
                    <a:pt x="4864" y="0"/>
                  </a:lnTo>
                  <a:lnTo>
                    <a:pt x="4902" y="0"/>
                  </a:lnTo>
                  <a:lnTo>
                    <a:pt x="4941" y="0"/>
                  </a:lnTo>
                  <a:lnTo>
                    <a:pt x="4980" y="0"/>
                  </a:lnTo>
                  <a:lnTo>
                    <a:pt x="5019" y="0"/>
                  </a:lnTo>
                  <a:lnTo>
                    <a:pt x="5057" y="0"/>
                  </a:lnTo>
                  <a:lnTo>
                    <a:pt x="5097" y="0"/>
                  </a:lnTo>
                  <a:lnTo>
                    <a:pt x="5136" y="0"/>
                  </a:lnTo>
                  <a:lnTo>
                    <a:pt x="5175" y="0"/>
                  </a:lnTo>
                  <a:lnTo>
                    <a:pt x="5214" y="0"/>
                  </a:lnTo>
                  <a:lnTo>
                    <a:pt x="5252" y="0"/>
                  </a:lnTo>
                  <a:lnTo>
                    <a:pt x="5291" y="0"/>
                  </a:lnTo>
                  <a:lnTo>
                    <a:pt x="5330" y="0"/>
                  </a:lnTo>
                  <a:lnTo>
                    <a:pt x="5369" y="0"/>
                  </a:lnTo>
                  <a:lnTo>
                    <a:pt x="5407" y="0"/>
                  </a:lnTo>
                  <a:lnTo>
                    <a:pt x="5447" y="0"/>
                  </a:lnTo>
                  <a:lnTo>
                    <a:pt x="5486" y="0"/>
                  </a:lnTo>
                </a:path>
              </a:pathLst>
            </a:custGeom>
            <a:noFill/>
            <a:ln w="26988">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8" name="Freeform 128"/>
            <p:cNvSpPr>
              <a:spLocks/>
            </p:cNvSpPr>
            <p:nvPr/>
          </p:nvSpPr>
          <p:spPr bwMode="auto">
            <a:xfrm>
              <a:off x="8210550" y="1825625"/>
              <a:ext cx="61913" cy="0"/>
            </a:xfrm>
            <a:custGeom>
              <a:avLst/>
              <a:gdLst>
                <a:gd name="T0" fmla="*/ 0 w 78"/>
                <a:gd name="T1" fmla="*/ 39 w 78"/>
                <a:gd name="T2" fmla="*/ 78 w 78"/>
              </a:gdLst>
              <a:ahLst/>
              <a:cxnLst>
                <a:cxn ang="0">
                  <a:pos x="T0" y="0"/>
                </a:cxn>
                <a:cxn ang="0">
                  <a:pos x="T1" y="0"/>
                </a:cxn>
                <a:cxn ang="0">
                  <a:pos x="T2" y="0"/>
                </a:cxn>
              </a:cxnLst>
              <a:rect l="0" t="0" r="r" b="b"/>
              <a:pathLst>
                <a:path w="78">
                  <a:moveTo>
                    <a:pt x="0" y="0"/>
                  </a:moveTo>
                  <a:lnTo>
                    <a:pt x="39" y="0"/>
                  </a:lnTo>
                  <a:lnTo>
                    <a:pt x="78" y="0"/>
                  </a:lnTo>
                </a:path>
              </a:pathLst>
            </a:custGeom>
            <a:noFill/>
            <a:ln w="26988">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9" name="Oval 129"/>
            <p:cNvSpPr>
              <a:spLocks noChangeArrowheads="1"/>
            </p:cNvSpPr>
            <p:nvPr/>
          </p:nvSpPr>
          <p:spPr bwMode="auto">
            <a:xfrm>
              <a:off x="3816350" y="5051425"/>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0" name="Oval 130"/>
            <p:cNvSpPr>
              <a:spLocks noChangeArrowheads="1"/>
            </p:cNvSpPr>
            <p:nvPr/>
          </p:nvSpPr>
          <p:spPr bwMode="auto">
            <a:xfrm>
              <a:off x="4187825" y="1844675"/>
              <a:ext cx="79375"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1" name="Oval 131"/>
            <p:cNvSpPr>
              <a:spLocks noChangeArrowheads="1"/>
            </p:cNvSpPr>
            <p:nvPr/>
          </p:nvSpPr>
          <p:spPr bwMode="auto">
            <a:xfrm>
              <a:off x="4557713"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2" name="Oval 132"/>
            <p:cNvSpPr>
              <a:spLocks noChangeArrowheads="1"/>
            </p:cNvSpPr>
            <p:nvPr/>
          </p:nvSpPr>
          <p:spPr bwMode="auto">
            <a:xfrm>
              <a:off x="4929188" y="1785938"/>
              <a:ext cx="79375"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3" name="Oval 133"/>
            <p:cNvSpPr>
              <a:spLocks noChangeArrowheads="1"/>
            </p:cNvSpPr>
            <p:nvPr/>
          </p:nvSpPr>
          <p:spPr bwMode="auto">
            <a:xfrm>
              <a:off x="5299075"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4" name="Oval 134"/>
            <p:cNvSpPr>
              <a:spLocks noChangeArrowheads="1"/>
            </p:cNvSpPr>
            <p:nvPr/>
          </p:nvSpPr>
          <p:spPr bwMode="auto">
            <a:xfrm>
              <a:off x="5668963"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5" name="Oval 135"/>
            <p:cNvSpPr>
              <a:spLocks noChangeArrowheads="1"/>
            </p:cNvSpPr>
            <p:nvPr/>
          </p:nvSpPr>
          <p:spPr bwMode="auto">
            <a:xfrm>
              <a:off x="6040438"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6" name="Oval 136"/>
            <p:cNvSpPr>
              <a:spLocks noChangeArrowheads="1"/>
            </p:cNvSpPr>
            <p:nvPr/>
          </p:nvSpPr>
          <p:spPr bwMode="auto">
            <a:xfrm>
              <a:off x="6410325"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7" name="Oval 137"/>
            <p:cNvSpPr>
              <a:spLocks noChangeArrowheads="1"/>
            </p:cNvSpPr>
            <p:nvPr/>
          </p:nvSpPr>
          <p:spPr bwMode="auto">
            <a:xfrm>
              <a:off x="6780213"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8" name="Oval 138"/>
            <p:cNvSpPr>
              <a:spLocks noChangeArrowheads="1"/>
            </p:cNvSpPr>
            <p:nvPr/>
          </p:nvSpPr>
          <p:spPr bwMode="auto">
            <a:xfrm>
              <a:off x="7151688"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9" name="Oval 139"/>
            <p:cNvSpPr>
              <a:spLocks noChangeArrowheads="1"/>
            </p:cNvSpPr>
            <p:nvPr/>
          </p:nvSpPr>
          <p:spPr bwMode="auto">
            <a:xfrm>
              <a:off x="7521575"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0" name="Oval 140"/>
            <p:cNvSpPr>
              <a:spLocks noChangeArrowheads="1"/>
            </p:cNvSpPr>
            <p:nvPr/>
          </p:nvSpPr>
          <p:spPr bwMode="auto">
            <a:xfrm>
              <a:off x="7891463" y="1785938"/>
              <a:ext cx="80963" cy="80963"/>
            </a:xfrm>
            <a:prstGeom prst="ellipse">
              <a:avLst/>
            </a:prstGeom>
            <a:solidFill>
              <a:srgbClr val="80008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1" name="Freeform 141"/>
            <p:cNvSpPr>
              <a:spLocks/>
            </p:cNvSpPr>
            <p:nvPr/>
          </p:nvSpPr>
          <p:spPr bwMode="auto">
            <a:xfrm>
              <a:off x="3856038" y="1825625"/>
              <a:ext cx="4354513" cy="3265488"/>
            </a:xfrm>
            <a:custGeom>
              <a:avLst/>
              <a:gdLst>
                <a:gd name="T0" fmla="*/ 79 w 5486"/>
                <a:gd name="T1" fmla="*/ 3760 h 4114"/>
                <a:gd name="T2" fmla="*/ 195 w 5486"/>
                <a:gd name="T3" fmla="*/ 1824 h 4114"/>
                <a:gd name="T4" fmla="*/ 313 w 5486"/>
                <a:gd name="T5" fmla="*/ 512 h 4114"/>
                <a:gd name="T6" fmla="*/ 429 w 5486"/>
                <a:gd name="T7" fmla="*/ 121 h 4114"/>
                <a:gd name="T8" fmla="*/ 545 w 5486"/>
                <a:gd name="T9" fmla="*/ 28 h 4114"/>
                <a:gd name="T10" fmla="*/ 663 w 5486"/>
                <a:gd name="T11" fmla="*/ 7 h 4114"/>
                <a:gd name="T12" fmla="*/ 779 w 5486"/>
                <a:gd name="T13" fmla="*/ 1 h 4114"/>
                <a:gd name="T14" fmla="*/ 895 w 5486"/>
                <a:gd name="T15" fmla="*/ 1 h 4114"/>
                <a:gd name="T16" fmla="*/ 1013 w 5486"/>
                <a:gd name="T17" fmla="*/ 0 h 4114"/>
                <a:gd name="T18" fmla="*/ 1129 w 5486"/>
                <a:gd name="T19" fmla="*/ 0 h 4114"/>
                <a:gd name="T20" fmla="*/ 1245 w 5486"/>
                <a:gd name="T21" fmla="*/ 0 h 4114"/>
                <a:gd name="T22" fmla="*/ 1363 w 5486"/>
                <a:gd name="T23" fmla="*/ 0 h 4114"/>
                <a:gd name="T24" fmla="*/ 1479 w 5486"/>
                <a:gd name="T25" fmla="*/ 0 h 4114"/>
                <a:gd name="T26" fmla="*/ 1595 w 5486"/>
                <a:gd name="T27" fmla="*/ 0 h 4114"/>
                <a:gd name="T28" fmla="*/ 1713 w 5486"/>
                <a:gd name="T29" fmla="*/ 0 h 4114"/>
                <a:gd name="T30" fmla="*/ 1829 w 5486"/>
                <a:gd name="T31" fmla="*/ 0 h 4114"/>
                <a:gd name="T32" fmla="*/ 1946 w 5486"/>
                <a:gd name="T33" fmla="*/ 0 h 4114"/>
                <a:gd name="T34" fmla="*/ 2063 w 5486"/>
                <a:gd name="T35" fmla="*/ 0 h 4114"/>
                <a:gd name="T36" fmla="*/ 2179 w 5486"/>
                <a:gd name="T37" fmla="*/ 0 h 4114"/>
                <a:gd name="T38" fmla="*/ 2296 w 5486"/>
                <a:gd name="T39" fmla="*/ 0 h 4114"/>
                <a:gd name="T40" fmla="*/ 2413 w 5486"/>
                <a:gd name="T41" fmla="*/ 0 h 4114"/>
                <a:gd name="T42" fmla="*/ 2529 w 5486"/>
                <a:gd name="T43" fmla="*/ 0 h 4114"/>
                <a:gd name="T44" fmla="*/ 2646 w 5486"/>
                <a:gd name="T45" fmla="*/ 0 h 4114"/>
                <a:gd name="T46" fmla="*/ 2763 w 5486"/>
                <a:gd name="T47" fmla="*/ 0 h 4114"/>
                <a:gd name="T48" fmla="*/ 2880 w 5486"/>
                <a:gd name="T49" fmla="*/ 0 h 4114"/>
                <a:gd name="T50" fmla="*/ 2996 w 5486"/>
                <a:gd name="T51" fmla="*/ 0 h 4114"/>
                <a:gd name="T52" fmla="*/ 3113 w 5486"/>
                <a:gd name="T53" fmla="*/ 0 h 4114"/>
                <a:gd name="T54" fmla="*/ 3230 w 5486"/>
                <a:gd name="T55" fmla="*/ 0 h 4114"/>
                <a:gd name="T56" fmla="*/ 3346 w 5486"/>
                <a:gd name="T57" fmla="*/ 0 h 4114"/>
                <a:gd name="T58" fmla="*/ 3463 w 5486"/>
                <a:gd name="T59" fmla="*/ 0 h 4114"/>
                <a:gd name="T60" fmla="*/ 3580 w 5486"/>
                <a:gd name="T61" fmla="*/ 0 h 4114"/>
                <a:gd name="T62" fmla="*/ 3696 w 5486"/>
                <a:gd name="T63" fmla="*/ 0 h 4114"/>
                <a:gd name="T64" fmla="*/ 3814 w 5486"/>
                <a:gd name="T65" fmla="*/ 0 h 4114"/>
                <a:gd name="T66" fmla="*/ 3930 w 5486"/>
                <a:gd name="T67" fmla="*/ 0 h 4114"/>
                <a:gd name="T68" fmla="*/ 4046 w 5486"/>
                <a:gd name="T69" fmla="*/ 0 h 4114"/>
                <a:gd name="T70" fmla="*/ 4164 w 5486"/>
                <a:gd name="T71" fmla="*/ 0 h 4114"/>
                <a:gd name="T72" fmla="*/ 4280 w 5486"/>
                <a:gd name="T73" fmla="*/ 0 h 4114"/>
                <a:gd name="T74" fmla="*/ 4396 w 5486"/>
                <a:gd name="T75" fmla="*/ 0 h 4114"/>
                <a:gd name="T76" fmla="*/ 4514 w 5486"/>
                <a:gd name="T77" fmla="*/ 0 h 4114"/>
                <a:gd name="T78" fmla="*/ 4630 w 5486"/>
                <a:gd name="T79" fmla="*/ 0 h 4114"/>
                <a:gd name="T80" fmla="*/ 4746 w 5486"/>
                <a:gd name="T81" fmla="*/ 0 h 4114"/>
                <a:gd name="T82" fmla="*/ 4864 w 5486"/>
                <a:gd name="T83" fmla="*/ 0 h 4114"/>
                <a:gd name="T84" fmla="*/ 4980 w 5486"/>
                <a:gd name="T85" fmla="*/ 0 h 4114"/>
                <a:gd name="T86" fmla="*/ 5097 w 5486"/>
                <a:gd name="T87" fmla="*/ 0 h 4114"/>
                <a:gd name="T88" fmla="*/ 5214 w 5486"/>
                <a:gd name="T89" fmla="*/ 0 h 4114"/>
                <a:gd name="T90" fmla="*/ 5330 w 5486"/>
                <a:gd name="T91" fmla="*/ 0 h 4114"/>
                <a:gd name="T92" fmla="*/ 5447 w 5486"/>
                <a:gd name="T93" fmla="*/ 0 h 4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86" h="4114">
                  <a:moveTo>
                    <a:pt x="0" y="4114"/>
                  </a:moveTo>
                  <a:lnTo>
                    <a:pt x="40" y="4032"/>
                  </a:lnTo>
                  <a:lnTo>
                    <a:pt x="79" y="3760"/>
                  </a:lnTo>
                  <a:lnTo>
                    <a:pt x="118" y="3228"/>
                  </a:lnTo>
                  <a:lnTo>
                    <a:pt x="156" y="2527"/>
                  </a:lnTo>
                  <a:lnTo>
                    <a:pt x="195" y="1824"/>
                  </a:lnTo>
                  <a:lnTo>
                    <a:pt x="234" y="1239"/>
                  </a:lnTo>
                  <a:lnTo>
                    <a:pt x="273" y="808"/>
                  </a:lnTo>
                  <a:lnTo>
                    <a:pt x="313" y="512"/>
                  </a:lnTo>
                  <a:lnTo>
                    <a:pt x="351" y="320"/>
                  </a:lnTo>
                  <a:lnTo>
                    <a:pt x="390" y="197"/>
                  </a:lnTo>
                  <a:lnTo>
                    <a:pt x="429" y="121"/>
                  </a:lnTo>
                  <a:lnTo>
                    <a:pt x="468" y="74"/>
                  </a:lnTo>
                  <a:lnTo>
                    <a:pt x="506" y="45"/>
                  </a:lnTo>
                  <a:lnTo>
                    <a:pt x="545" y="28"/>
                  </a:lnTo>
                  <a:lnTo>
                    <a:pt x="584" y="17"/>
                  </a:lnTo>
                  <a:lnTo>
                    <a:pt x="624" y="10"/>
                  </a:lnTo>
                  <a:lnTo>
                    <a:pt x="663" y="7"/>
                  </a:lnTo>
                  <a:lnTo>
                    <a:pt x="701" y="5"/>
                  </a:lnTo>
                  <a:lnTo>
                    <a:pt x="740" y="2"/>
                  </a:lnTo>
                  <a:lnTo>
                    <a:pt x="779" y="1"/>
                  </a:lnTo>
                  <a:lnTo>
                    <a:pt x="818" y="1"/>
                  </a:lnTo>
                  <a:lnTo>
                    <a:pt x="856" y="1"/>
                  </a:lnTo>
                  <a:lnTo>
                    <a:pt x="895" y="1"/>
                  </a:lnTo>
                  <a:lnTo>
                    <a:pt x="934" y="0"/>
                  </a:lnTo>
                  <a:lnTo>
                    <a:pt x="974" y="0"/>
                  </a:lnTo>
                  <a:lnTo>
                    <a:pt x="1013" y="0"/>
                  </a:lnTo>
                  <a:lnTo>
                    <a:pt x="1051" y="0"/>
                  </a:lnTo>
                  <a:lnTo>
                    <a:pt x="1090" y="0"/>
                  </a:lnTo>
                  <a:lnTo>
                    <a:pt x="1129" y="0"/>
                  </a:lnTo>
                  <a:lnTo>
                    <a:pt x="1168" y="0"/>
                  </a:lnTo>
                  <a:lnTo>
                    <a:pt x="1206" y="0"/>
                  </a:lnTo>
                  <a:lnTo>
                    <a:pt x="1245" y="0"/>
                  </a:lnTo>
                  <a:lnTo>
                    <a:pt x="1285" y="0"/>
                  </a:lnTo>
                  <a:lnTo>
                    <a:pt x="1324" y="0"/>
                  </a:lnTo>
                  <a:lnTo>
                    <a:pt x="1363" y="0"/>
                  </a:lnTo>
                  <a:lnTo>
                    <a:pt x="1401" y="0"/>
                  </a:lnTo>
                  <a:lnTo>
                    <a:pt x="1440" y="0"/>
                  </a:lnTo>
                  <a:lnTo>
                    <a:pt x="1479" y="0"/>
                  </a:lnTo>
                  <a:lnTo>
                    <a:pt x="1518" y="0"/>
                  </a:lnTo>
                  <a:lnTo>
                    <a:pt x="1556" y="0"/>
                  </a:lnTo>
                  <a:lnTo>
                    <a:pt x="1595" y="0"/>
                  </a:lnTo>
                  <a:lnTo>
                    <a:pt x="1635" y="0"/>
                  </a:lnTo>
                  <a:lnTo>
                    <a:pt x="1674" y="0"/>
                  </a:lnTo>
                  <a:lnTo>
                    <a:pt x="1713" y="0"/>
                  </a:lnTo>
                  <a:lnTo>
                    <a:pt x="1751" y="0"/>
                  </a:lnTo>
                  <a:lnTo>
                    <a:pt x="1790" y="0"/>
                  </a:lnTo>
                  <a:lnTo>
                    <a:pt x="1829" y="0"/>
                  </a:lnTo>
                  <a:lnTo>
                    <a:pt x="1868" y="0"/>
                  </a:lnTo>
                  <a:lnTo>
                    <a:pt x="1906" y="0"/>
                  </a:lnTo>
                  <a:lnTo>
                    <a:pt x="1946" y="0"/>
                  </a:lnTo>
                  <a:lnTo>
                    <a:pt x="1985" y="0"/>
                  </a:lnTo>
                  <a:lnTo>
                    <a:pt x="2024" y="0"/>
                  </a:lnTo>
                  <a:lnTo>
                    <a:pt x="2063" y="0"/>
                  </a:lnTo>
                  <a:lnTo>
                    <a:pt x="2101" y="0"/>
                  </a:lnTo>
                  <a:lnTo>
                    <a:pt x="2140" y="0"/>
                  </a:lnTo>
                  <a:lnTo>
                    <a:pt x="2179" y="0"/>
                  </a:lnTo>
                  <a:lnTo>
                    <a:pt x="2219" y="0"/>
                  </a:lnTo>
                  <a:lnTo>
                    <a:pt x="2257" y="0"/>
                  </a:lnTo>
                  <a:lnTo>
                    <a:pt x="2296" y="0"/>
                  </a:lnTo>
                  <a:lnTo>
                    <a:pt x="2335" y="0"/>
                  </a:lnTo>
                  <a:lnTo>
                    <a:pt x="2374" y="0"/>
                  </a:lnTo>
                  <a:lnTo>
                    <a:pt x="2413" y="0"/>
                  </a:lnTo>
                  <a:lnTo>
                    <a:pt x="2451" y="0"/>
                  </a:lnTo>
                  <a:lnTo>
                    <a:pt x="2490" y="0"/>
                  </a:lnTo>
                  <a:lnTo>
                    <a:pt x="2529" y="0"/>
                  </a:lnTo>
                  <a:lnTo>
                    <a:pt x="2569" y="0"/>
                  </a:lnTo>
                  <a:lnTo>
                    <a:pt x="2607" y="0"/>
                  </a:lnTo>
                  <a:lnTo>
                    <a:pt x="2646" y="0"/>
                  </a:lnTo>
                  <a:lnTo>
                    <a:pt x="2685" y="0"/>
                  </a:lnTo>
                  <a:lnTo>
                    <a:pt x="2724" y="0"/>
                  </a:lnTo>
                  <a:lnTo>
                    <a:pt x="2763" y="0"/>
                  </a:lnTo>
                  <a:lnTo>
                    <a:pt x="2801" y="0"/>
                  </a:lnTo>
                  <a:lnTo>
                    <a:pt x="2840" y="0"/>
                  </a:lnTo>
                  <a:lnTo>
                    <a:pt x="2880" y="0"/>
                  </a:lnTo>
                  <a:lnTo>
                    <a:pt x="2919" y="0"/>
                  </a:lnTo>
                  <a:lnTo>
                    <a:pt x="2957" y="0"/>
                  </a:lnTo>
                  <a:lnTo>
                    <a:pt x="2996" y="0"/>
                  </a:lnTo>
                  <a:lnTo>
                    <a:pt x="3035" y="0"/>
                  </a:lnTo>
                  <a:lnTo>
                    <a:pt x="3074" y="0"/>
                  </a:lnTo>
                  <a:lnTo>
                    <a:pt x="3113" y="0"/>
                  </a:lnTo>
                  <a:lnTo>
                    <a:pt x="3151" y="0"/>
                  </a:lnTo>
                  <a:lnTo>
                    <a:pt x="3191" y="0"/>
                  </a:lnTo>
                  <a:lnTo>
                    <a:pt x="3230" y="0"/>
                  </a:lnTo>
                  <a:lnTo>
                    <a:pt x="3269" y="0"/>
                  </a:lnTo>
                  <a:lnTo>
                    <a:pt x="3307" y="0"/>
                  </a:lnTo>
                  <a:lnTo>
                    <a:pt x="3346" y="0"/>
                  </a:lnTo>
                  <a:lnTo>
                    <a:pt x="3385" y="0"/>
                  </a:lnTo>
                  <a:lnTo>
                    <a:pt x="3424" y="0"/>
                  </a:lnTo>
                  <a:lnTo>
                    <a:pt x="3463" y="0"/>
                  </a:lnTo>
                  <a:lnTo>
                    <a:pt x="3501" y="0"/>
                  </a:lnTo>
                  <a:lnTo>
                    <a:pt x="3541" y="0"/>
                  </a:lnTo>
                  <a:lnTo>
                    <a:pt x="3580" y="0"/>
                  </a:lnTo>
                  <a:lnTo>
                    <a:pt x="3619" y="0"/>
                  </a:lnTo>
                  <a:lnTo>
                    <a:pt x="3657" y="0"/>
                  </a:lnTo>
                  <a:lnTo>
                    <a:pt x="3696" y="0"/>
                  </a:lnTo>
                  <a:lnTo>
                    <a:pt x="3735" y="0"/>
                  </a:lnTo>
                  <a:lnTo>
                    <a:pt x="3774" y="0"/>
                  </a:lnTo>
                  <a:lnTo>
                    <a:pt x="3814" y="0"/>
                  </a:lnTo>
                  <a:lnTo>
                    <a:pt x="3852" y="0"/>
                  </a:lnTo>
                  <a:lnTo>
                    <a:pt x="3891" y="0"/>
                  </a:lnTo>
                  <a:lnTo>
                    <a:pt x="3930" y="0"/>
                  </a:lnTo>
                  <a:lnTo>
                    <a:pt x="3969" y="0"/>
                  </a:lnTo>
                  <a:lnTo>
                    <a:pt x="4007" y="0"/>
                  </a:lnTo>
                  <a:lnTo>
                    <a:pt x="4046" y="0"/>
                  </a:lnTo>
                  <a:lnTo>
                    <a:pt x="4085" y="0"/>
                  </a:lnTo>
                  <a:lnTo>
                    <a:pt x="4125" y="0"/>
                  </a:lnTo>
                  <a:lnTo>
                    <a:pt x="4164" y="0"/>
                  </a:lnTo>
                  <a:lnTo>
                    <a:pt x="4202" y="0"/>
                  </a:lnTo>
                  <a:lnTo>
                    <a:pt x="4241" y="0"/>
                  </a:lnTo>
                  <a:lnTo>
                    <a:pt x="4280" y="0"/>
                  </a:lnTo>
                  <a:lnTo>
                    <a:pt x="4319" y="0"/>
                  </a:lnTo>
                  <a:lnTo>
                    <a:pt x="4357" y="0"/>
                  </a:lnTo>
                  <a:lnTo>
                    <a:pt x="4396" y="0"/>
                  </a:lnTo>
                  <a:lnTo>
                    <a:pt x="4435" y="0"/>
                  </a:lnTo>
                  <a:lnTo>
                    <a:pt x="4475" y="0"/>
                  </a:lnTo>
                  <a:lnTo>
                    <a:pt x="4514" y="0"/>
                  </a:lnTo>
                  <a:lnTo>
                    <a:pt x="4552" y="0"/>
                  </a:lnTo>
                  <a:lnTo>
                    <a:pt x="4591" y="0"/>
                  </a:lnTo>
                  <a:lnTo>
                    <a:pt x="4630" y="0"/>
                  </a:lnTo>
                  <a:lnTo>
                    <a:pt x="4669" y="0"/>
                  </a:lnTo>
                  <a:lnTo>
                    <a:pt x="4707" y="0"/>
                  </a:lnTo>
                  <a:lnTo>
                    <a:pt x="4746" y="0"/>
                  </a:lnTo>
                  <a:lnTo>
                    <a:pt x="4786" y="0"/>
                  </a:lnTo>
                  <a:lnTo>
                    <a:pt x="4825" y="0"/>
                  </a:lnTo>
                  <a:lnTo>
                    <a:pt x="4864" y="0"/>
                  </a:lnTo>
                  <a:lnTo>
                    <a:pt x="4902" y="0"/>
                  </a:lnTo>
                  <a:lnTo>
                    <a:pt x="4941" y="0"/>
                  </a:lnTo>
                  <a:lnTo>
                    <a:pt x="4980" y="0"/>
                  </a:lnTo>
                  <a:lnTo>
                    <a:pt x="5019" y="0"/>
                  </a:lnTo>
                  <a:lnTo>
                    <a:pt x="5057" y="0"/>
                  </a:lnTo>
                  <a:lnTo>
                    <a:pt x="5097" y="0"/>
                  </a:lnTo>
                  <a:lnTo>
                    <a:pt x="5136" y="0"/>
                  </a:lnTo>
                  <a:lnTo>
                    <a:pt x="5175" y="0"/>
                  </a:lnTo>
                  <a:lnTo>
                    <a:pt x="5214" y="0"/>
                  </a:lnTo>
                  <a:lnTo>
                    <a:pt x="5252" y="0"/>
                  </a:lnTo>
                  <a:lnTo>
                    <a:pt x="5291" y="0"/>
                  </a:lnTo>
                  <a:lnTo>
                    <a:pt x="5330" y="0"/>
                  </a:lnTo>
                  <a:lnTo>
                    <a:pt x="5369" y="0"/>
                  </a:lnTo>
                  <a:lnTo>
                    <a:pt x="5407" y="0"/>
                  </a:lnTo>
                  <a:lnTo>
                    <a:pt x="5447" y="0"/>
                  </a:lnTo>
                  <a:lnTo>
                    <a:pt x="5486" y="0"/>
                  </a:lnTo>
                </a:path>
              </a:pathLst>
            </a:custGeom>
            <a:noFill/>
            <a:ln w="26988">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2" name="Freeform 142"/>
            <p:cNvSpPr>
              <a:spLocks/>
            </p:cNvSpPr>
            <p:nvPr/>
          </p:nvSpPr>
          <p:spPr bwMode="auto">
            <a:xfrm>
              <a:off x="8210550" y="1825625"/>
              <a:ext cx="61913" cy="0"/>
            </a:xfrm>
            <a:custGeom>
              <a:avLst/>
              <a:gdLst>
                <a:gd name="T0" fmla="*/ 0 w 78"/>
                <a:gd name="T1" fmla="*/ 39 w 78"/>
                <a:gd name="T2" fmla="*/ 78 w 78"/>
              </a:gdLst>
              <a:ahLst/>
              <a:cxnLst>
                <a:cxn ang="0">
                  <a:pos x="T0" y="0"/>
                </a:cxn>
                <a:cxn ang="0">
                  <a:pos x="T1" y="0"/>
                </a:cxn>
                <a:cxn ang="0">
                  <a:pos x="T2" y="0"/>
                </a:cxn>
              </a:cxnLst>
              <a:rect l="0" t="0" r="r" b="b"/>
              <a:pathLst>
                <a:path w="78">
                  <a:moveTo>
                    <a:pt x="0" y="0"/>
                  </a:moveTo>
                  <a:lnTo>
                    <a:pt x="39" y="0"/>
                  </a:lnTo>
                  <a:lnTo>
                    <a:pt x="78" y="0"/>
                  </a:lnTo>
                </a:path>
              </a:pathLst>
            </a:custGeom>
            <a:noFill/>
            <a:ln w="26988">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3" name="Rectangle 143"/>
            <p:cNvSpPr>
              <a:spLocks noChangeArrowheads="1"/>
            </p:cNvSpPr>
            <p:nvPr/>
          </p:nvSpPr>
          <p:spPr bwMode="auto">
            <a:xfrm>
              <a:off x="6508750" y="3776663"/>
              <a:ext cx="1938338" cy="1238250"/>
            </a:xfrm>
            <a:prstGeom prst="rect">
              <a:avLst/>
            </a:prstGeom>
            <a:solidFill>
              <a:schemeClr val="bg1">
                <a:alpha val="76078"/>
              </a:schemeClr>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44" name="Rectangle 144"/>
            <p:cNvSpPr>
              <a:spLocks noChangeArrowheads="1"/>
            </p:cNvSpPr>
            <p:nvPr/>
          </p:nvSpPr>
          <p:spPr bwMode="auto">
            <a:xfrm>
              <a:off x="7026275" y="3813175"/>
              <a:ext cx="1338508" cy="143973"/>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p(A1)=0.1; s=0.05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545" name="Line 145"/>
            <p:cNvSpPr>
              <a:spLocks noChangeShapeType="1"/>
            </p:cNvSpPr>
            <p:nvPr/>
          </p:nvSpPr>
          <p:spPr bwMode="auto">
            <a:xfrm>
              <a:off x="6629400" y="3900488"/>
              <a:ext cx="296863"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6" name="Rectangle 146"/>
            <p:cNvSpPr>
              <a:spLocks noChangeArrowheads="1"/>
            </p:cNvSpPr>
            <p:nvPr/>
          </p:nvSpPr>
          <p:spPr bwMode="auto">
            <a:xfrm>
              <a:off x="7026275" y="4011613"/>
              <a:ext cx="1338508" cy="143973"/>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8000"/>
                  </a:solidFill>
                  <a:effectLst/>
                  <a:latin typeface="Arial" panose="020B0604020202020204" pitchFamily="34" charset="0"/>
                </a:rPr>
                <a:t>p(A1)=0.2; s=0.05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547" name="Line 147"/>
            <p:cNvSpPr>
              <a:spLocks noChangeShapeType="1"/>
            </p:cNvSpPr>
            <p:nvPr/>
          </p:nvSpPr>
          <p:spPr bwMode="auto">
            <a:xfrm>
              <a:off x="6629400" y="4098925"/>
              <a:ext cx="296863" cy="0"/>
            </a:xfrm>
            <a:prstGeom prst="line">
              <a:avLst/>
            </a:prstGeom>
            <a:noFill/>
            <a:ln w="222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8" name="Rectangle 148"/>
            <p:cNvSpPr>
              <a:spLocks noChangeArrowheads="1"/>
            </p:cNvSpPr>
            <p:nvPr/>
          </p:nvSpPr>
          <p:spPr bwMode="auto">
            <a:xfrm>
              <a:off x="7026275" y="4210050"/>
              <a:ext cx="1338508" cy="143973"/>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800080"/>
                  </a:solidFill>
                  <a:effectLst/>
                  <a:latin typeface="Arial" panose="020B0604020202020204" pitchFamily="34" charset="0"/>
                </a:rPr>
                <a:t>p(A1)=0.5; s=0,05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549" name="Line 149"/>
            <p:cNvSpPr>
              <a:spLocks noChangeShapeType="1"/>
            </p:cNvSpPr>
            <p:nvPr/>
          </p:nvSpPr>
          <p:spPr bwMode="auto">
            <a:xfrm>
              <a:off x="6629400" y="4295775"/>
              <a:ext cx="296863" cy="0"/>
            </a:xfrm>
            <a:prstGeom prst="line">
              <a:avLst/>
            </a:prstGeom>
            <a:noFill/>
            <a:ln w="22225">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0" name="Rectangle 150"/>
            <p:cNvSpPr>
              <a:spLocks noChangeArrowheads="1"/>
            </p:cNvSpPr>
            <p:nvPr/>
          </p:nvSpPr>
          <p:spPr bwMode="auto">
            <a:xfrm>
              <a:off x="7026275" y="4408488"/>
              <a:ext cx="1245534" cy="143973"/>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0000"/>
                  </a:solidFill>
                  <a:effectLst/>
                  <a:latin typeface="Arial" panose="020B0604020202020204" pitchFamily="34" charset="0"/>
                </a:rPr>
                <a:t>p(A1)=0.1; s=0.5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551" name="Line 151"/>
            <p:cNvSpPr>
              <a:spLocks noChangeShapeType="1"/>
            </p:cNvSpPr>
            <p:nvPr/>
          </p:nvSpPr>
          <p:spPr bwMode="auto">
            <a:xfrm>
              <a:off x="6629400" y="4494213"/>
              <a:ext cx="296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2" name="Oval 152"/>
            <p:cNvSpPr>
              <a:spLocks noChangeArrowheads="1"/>
            </p:cNvSpPr>
            <p:nvPr/>
          </p:nvSpPr>
          <p:spPr bwMode="auto">
            <a:xfrm>
              <a:off x="6724650" y="4440238"/>
              <a:ext cx="109538" cy="109538"/>
            </a:xfrm>
            <a:prstGeom prst="ellipse">
              <a:avLst/>
            </a:prstGeom>
            <a:solidFill>
              <a:schemeClr val="tx1">
                <a:lumMod val="75000"/>
                <a:lumOff val="25000"/>
              </a:schemeClr>
            </a:solidFill>
            <a:ln w="222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3" name="Rectangle 153"/>
            <p:cNvSpPr>
              <a:spLocks noChangeArrowheads="1"/>
            </p:cNvSpPr>
            <p:nvPr/>
          </p:nvSpPr>
          <p:spPr bwMode="auto">
            <a:xfrm>
              <a:off x="7026275" y="4606925"/>
              <a:ext cx="1245534" cy="143973"/>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008000"/>
                  </a:solidFill>
                  <a:effectLst/>
                  <a:latin typeface="Arial" panose="020B0604020202020204" pitchFamily="34" charset="0"/>
                </a:rPr>
                <a:t>p(A1)=0.2; s=0.5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554" name="Line 154"/>
            <p:cNvSpPr>
              <a:spLocks noChangeShapeType="1"/>
            </p:cNvSpPr>
            <p:nvPr/>
          </p:nvSpPr>
          <p:spPr bwMode="auto">
            <a:xfrm>
              <a:off x="6629400" y="4692650"/>
              <a:ext cx="296863" cy="0"/>
            </a:xfrm>
            <a:prstGeom prst="line">
              <a:avLst/>
            </a:prstGeom>
            <a:noFill/>
            <a:ln w="26988">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5" name="Oval 155"/>
            <p:cNvSpPr>
              <a:spLocks noChangeArrowheads="1"/>
            </p:cNvSpPr>
            <p:nvPr/>
          </p:nvSpPr>
          <p:spPr bwMode="auto">
            <a:xfrm>
              <a:off x="6724650" y="4638675"/>
              <a:ext cx="109538" cy="107950"/>
            </a:xfrm>
            <a:prstGeom prst="ellipse">
              <a:avLst/>
            </a:prstGeom>
            <a:solidFill>
              <a:schemeClr val="accent6">
                <a:lumMod val="75000"/>
              </a:schemeClr>
            </a:solidFill>
            <a:ln w="2222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6" name="Rectangle 156"/>
            <p:cNvSpPr>
              <a:spLocks noChangeArrowheads="1"/>
            </p:cNvSpPr>
            <p:nvPr/>
          </p:nvSpPr>
          <p:spPr bwMode="auto">
            <a:xfrm>
              <a:off x="7026275" y="4803775"/>
              <a:ext cx="1245534" cy="143973"/>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rgbClr val="800080"/>
                  </a:solidFill>
                  <a:effectLst/>
                  <a:latin typeface="Arial" panose="020B0604020202020204" pitchFamily="34" charset="0"/>
                </a:rPr>
                <a:t>p(A1)=0.5; s=0.5</a:t>
              </a: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557" name="Line 157"/>
            <p:cNvSpPr>
              <a:spLocks noChangeShapeType="1"/>
            </p:cNvSpPr>
            <p:nvPr/>
          </p:nvSpPr>
          <p:spPr bwMode="auto">
            <a:xfrm>
              <a:off x="6629400" y="4891088"/>
              <a:ext cx="296863" cy="0"/>
            </a:xfrm>
            <a:prstGeom prst="line">
              <a:avLst/>
            </a:prstGeom>
            <a:noFill/>
            <a:ln w="26988">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8" name="Oval 158"/>
            <p:cNvSpPr>
              <a:spLocks noChangeArrowheads="1"/>
            </p:cNvSpPr>
            <p:nvPr/>
          </p:nvSpPr>
          <p:spPr bwMode="auto">
            <a:xfrm>
              <a:off x="6724650" y="4837113"/>
              <a:ext cx="109538" cy="107950"/>
            </a:xfrm>
            <a:prstGeom prst="ellipse">
              <a:avLst/>
            </a:prstGeom>
            <a:solidFill>
              <a:srgbClr val="7030A0"/>
            </a:solidFill>
            <a:ln w="22225">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9" name="Line 159"/>
            <p:cNvSpPr>
              <a:spLocks noChangeShapeType="1"/>
            </p:cNvSpPr>
            <p:nvPr/>
          </p:nvSpPr>
          <p:spPr bwMode="auto">
            <a:xfrm>
              <a:off x="38258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0" name="Line 160"/>
            <p:cNvSpPr>
              <a:spLocks noChangeShapeType="1"/>
            </p:cNvSpPr>
            <p:nvPr/>
          </p:nvSpPr>
          <p:spPr bwMode="auto">
            <a:xfrm>
              <a:off x="38369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1" name="Line 161"/>
            <p:cNvSpPr>
              <a:spLocks noChangeShapeType="1"/>
            </p:cNvSpPr>
            <p:nvPr/>
          </p:nvSpPr>
          <p:spPr bwMode="auto">
            <a:xfrm>
              <a:off x="38465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2" name="Line 162"/>
            <p:cNvSpPr>
              <a:spLocks noChangeShapeType="1"/>
            </p:cNvSpPr>
            <p:nvPr/>
          </p:nvSpPr>
          <p:spPr bwMode="auto">
            <a:xfrm>
              <a:off x="38560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3" name="Line 163"/>
            <p:cNvSpPr>
              <a:spLocks noChangeShapeType="1"/>
            </p:cNvSpPr>
            <p:nvPr/>
          </p:nvSpPr>
          <p:spPr bwMode="auto">
            <a:xfrm>
              <a:off x="38671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4" name="Line 164"/>
            <p:cNvSpPr>
              <a:spLocks noChangeShapeType="1"/>
            </p:cNvSpPr>
            <p:nvPr/>
          </p:nvSpPr>
          <p:spPr bwMode="auto">
            <a:xfrm>
              <a:off x="38766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5" name="Line 165"/>
            <p:cNvSpPr>
              <a:spLocks noChangeShapeType="1"/>
            </p:cNvSpPr>
            <p:nvPr/>
          </p:nvSpPr>
          <p:spPr bwMode="auto">
            <a:xfrm>
              <a:off x="38862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6" name="Line 166"/>
            <p:cNvSpPr>
              <a:spLocks noChangeShapeType="1"/>
            </p:cNvSpPr>
            <p:nvPr/>
          </p:nvSpPr>
          <p:spPr bwMode="auto">
            <a:xfrm>
              <a:off x="38973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7" name="Line 167"/>
            <p:cNvSpPr>
              <a:spLocks noChangeShapeType="1"/>
            </p:cNvSpPr>
            <p:nvPr/>
          </p:nvSpPr>
          <p:spPr bwMode="auto">
            <a:xfrm>
              <a:off x="39068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8" name="Line 168"/>
            <p:cNvSpPr>
              <a:spLocks noChangeShapeType="1"/>
            </p:cNvSpPr>
            <p:nvPr/>
          </p:nvSpPr>
          <p:spPr bwMode="auto">
            <a:xfrm>
              <a:off x="39163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9" name="Line 169"/>
            <p:cNvSpPr>
              <a:spLocks noChangeShapeType="1"/>
            </p:cNvSpPr>
            <p:nvPr/>
          </p:nvSpPr>
          <p:spPr bwMode="auto">
            <a:xfrm>
              <a:off x="39274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0" name="Line 170"/>
            <p:cNvSpPr>
              <a:spLocks noChangeShapeType="1"/>
            </p:cNvSpPr>
            <p:nvPr/>
          </p:nvSpPr>
          <p:spPr bwMode="auto">
            <a:xfrm>
              <a:off x="39370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1" name="Line 171"/>
            <p:cNvSpPr>
              <a:spLocks noChangeShapeType="1"/>
            </p:cNvSpPr>
            <p:nvPr/>
          </p:nvSpPr>
          <p:spPr bwMode="auto">
            <a:xfrm>
              <a:off x="39465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2" name="Line 172"/>
            <p:cNvSpPr>
              <a:spLocks noChangeShapeType="1"/>
            </p:cNvSpPr>
            <p:nvPr/>
          </p:nvSpPr>
          <p:spPr bwMode="auto">
            <a:xfrm>
              <a:off x="39576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3" name="Line 173"/>
            <p:cNvSpPr>
              <a:spLocks noChangeShapeType="1"/>
            </p:cNvSpPr>
            <p:nvPr/>
          </p:nvSpPr>
          <p:spPr bwMode="auto">
            <a:xfrm>
              <a:off x="39671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4" name="Line 174"/>
            <p:cNvSpPr>
              <a:spLocks noChangeShapeType="1"/>
            </p:cNvSpPr>
            <p:nvPr/>
          </p:nvSpPr>
          <p:spPr bwMode="auto">
            <a:xfrm>
              <a:off x="39766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5" name="Line 175"/>
            <p:cNvSpPr>
              <a:spLocks noChangeShapeType="1"/>
            </p:cNvSpPr>
            <p:nvPr/>
          </p:nvSpPr>
          <p:spPr bwMode="auto">
            <a:xfrm>
              <a:off x="39878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6" name="Line 176"/>
            <p:cNvSpPr>
              <a:spLocks noChangeShapeType="1"/>
            </p:cNvSpPr>
            <p:nvPr/>
          </p:nvSpPr>
          <p:spPr bwMode="auto">
            <a:xfrm>
              <a:off x="39973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7" name="Line 177"/>
            <p:cNvSpPr>
              <a:spLocks noChangeShapeType="1"/>
            </p:cNvSpPr>
            <p:nvPr/>
          </p:nvSpPr>
          <p:spPr bwMode="auto">
            <a:xfrm>
              <a:off x="40068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8" name="Line 178"/>
            <p:cNvSpPr>
              <a:spLocks noChangeShapeType="1"/>
            </p:cNvSpPr>
            <p:nvPr/>
          </p:nvSpPr>
          <p:spPr bwMode="auto">
            <a:xfrm>
              <a:off x="40179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9" name="Line 179"/>
            <p:cNvSpPr>
              <a:spLocks noChangeShapeType="1"/>
            </p:cNvSpPr>
            <p:nvPr/>
          </p:nvSpPr>
          <p:spPr bwMode="auto">
            <a:xfrm>
              <a:off x="40274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0" name="Line 180"/>
            <p:cNvSpPr>
              <a:spLocks noChangeShapeType="1"/>
            </p:cNvSpPr>
            <p:nvPr/>
          </p:nvSpPr>
          <p:spPr bwMode="auto">
            <a:xfrm>
              <a:off x="40370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1" name="Line 181"/>
            <p:cNvSpPr>
              <a:spLocks noChangeShapeType="1"/>
            </p:cNvSpPr>
            <p:nvPr/>
          </p:nvSpPr>
          <p:spPr bwMode="auto">
            <a:xfrm>
              <a:off x="40481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2" name="Line 182"/>
            <p:cNvSpPr>
              <a:spLocks noChangeShapeType="1"/>
            </p:cNvSpPr>
            <p:nvPr/>
          </p:nvSpPr>
          <p:spPr bwMode="auto">
            <a:xfrm>
              <a:off x="40576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3" name="Line 183"/>
            <p:cNvSpPr>
              <a:spLocks noChangeShapeType="1"/>
            </p:cNvSpPr>
            <p:nvPr/>
          </p:nvSpPr>
          <p:spPr bwMode="auto">
            <a:xfrm>
              <a:off x="40671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4" name="Line 184"/>
            <p:cNvSpPr>
              <a:spLocks noChangeShapeType="1"/>
            </p:cNvSpPr>
            <p:nvPr/>
          </p:nvSpPr>
          <p:spPr bwMode="auto">
            <a:xfrm>
              <a:off x="40782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5" name="Line 185"/>
            <p:cNvSpPr>
              <a:spLocks noChangeShapeType="1"/>
            </p:cNvSpPr>
            <p:nvPr/>
          </p:nvSpPr>
          <p:spPr bwMode="auto">
            <a:xfrm>
              <a:off x="40878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6" name="Line 186"/>
            <p:cNvSpPr>
              <a:spLocks noChangeShapeType="1"/>
            </p:cNvSpPr>
            <p:nvPr/>
          </p:nvSpPr>
          <p:spPr bwMode="auto">
            <a:xfrm>
              <a:off x="40973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7" name="Line 187"/>
            <p:cNvSpPr>
              <a:spLocks noChangeShapeType="1"/>
            </p:cNvSpPr>
            <p:nvPr/>
          </p:nvSpPr>
          <p:spPr bwMode="auto">
            <a:xfrm>
              <a:off x="41084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8" name="Line 188"/>
            <p:cNvSpPr>
              <a:spLocks noChangeShapeType="1"/>
            </p:cNvSpPr>
            <p:nvPr/>
          </p:nvSpPr>
          <p:spPr bwMode="auto">
            <a:xfrm>
              <a:off x="41179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9" name="Line 189"/>
            <p:cNvSpPr>
              <a:spLocks noChangeShapeType="1"/>
            </p:cNvSpPr>
            <p:nvPr/>
          </p:nvSpPr>
          <p:spPr bwMode="auto">
            <a:xfrm>
              <a:off x="41275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0" name="Line 190"/>
            <p:cNvSpPr>
              <a:spLocks noChangeShapeType="1"/>
            </p:cNvSpPr>
            <p:nvPr/>
          </p:nvSpPr>
          <p:spPr bwMode="auto">
            <a:xfrm>
              <a:off x="41386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1" name="Line 191"/>
            <p:cNvSpPr>
              <a:spLocks noChangeShapeType="1"/>
            </p:cNvSpPr>
            <p:nvPr/>
          </p:nvSpPr>
          <p:spPr bwMode="auto">
            <a:xfrm>
              <a:off x="41481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2" name="Line 192"/>
            <p:cNvSpPr>
              <a:spLocks noChangeShapeType="1"/>
            </p:cNvSpPr>
            <p:nvPr/>
          </p:nvSpPr>
          <p:spPr bwMode="auto">
            <a:xfrm>
              <a:off x="41576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3" name="Line 193"/>
            <p:cNvSpPr>
              <a:spLocks noChangeShapeType="1"/>
            </p:cNvSpPr>
            <p:nvPr/>
          </p:nvSpPr>
          <p:spPr bwMode="auto">
            <a:xfrm>
              <a:off x="4168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4" name="Line 194"/>
            <p:cNvSpPr>
              <a:spLocks noChangeShapeType="1"/>
            </p:cNvSpPr>
            <p:nvPr/>
          </p:nvSpPr>
          <p:spPr bwMode="auto">
            <a:xfrm>
              <a:off x="41783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5" name="Line 195"/>
            <p:cNvSpPr>
              <a:spLocks noChangeShapeType="1"/>
            </p:cNvSpPr>
            <p:nvPr/>
          </p:nvSpPr>
          <p:spPr bwMode="auto">
            <a:xfrm>
              <a:off x="41878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6" name="Line 196"/>
            <p:cNvSpPr>
              <a:spLocks noChangeShapeType="1"/>
            </p:cNvSpPr>
            <p:nvPr/>
          </p:nvSpPr>
          <p:spPr bwMode="auto">
            <a:xfrm>
              <a:off x="41989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7" name="Line 197"/>
            <p:cNvSpPr>
              <a:spLocks noChangeShapeType="1"/>
            </p:cNvSpPr>
            <p:nvPr/>
          </p:nvSpPr>
          <p:spPr bwMode="auto">
            <a:xfrm>
              <a:off x="42084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8" name="Line 198"/>
            <p:cNvSpPr>
              <a:spLocks noChangeShapeType="1"/>
            </p:cNvSpPr>
            <p:nvPr/>
          </p:nvSpPr>
          <p:spPr bwMode="auto">
            <a:xfrm>
              <a:off x="42179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9" name="Line 199"/>
            <p:cNvSpPr>
              <a:spLocks noChangeShapeType="1"/>
            </p:cNvSpPr>
            <p:nvPr/>
          </p:nvSpPr>
          <p:spPr bwMode="auto">
            <a:xfrm>
              <a:off x="42291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0" name="Line 200"/>
            <p:cNvSpPr>
              <a:spLocks noChangeShapeType="1"/>
            </p:cNvSpPr>
            <p:nvPr/>
          </p:nvSpPr>
          <p:spPr bwMode="auto">
            <a:xfrm>
              <a:off x="42386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1" name="Line 201"/>
            <p:cNvSpPr>
              <a:spLocks noChangeShapeType="1"/>
            </p:cNvSpPr>
            <p:nvPr/>
          </p:nvSpPr>
          <p:spPr bwMode="auto">
            <a:xfrm>
              <a:off x="42481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2" name="Line 202"/>
            <p:cNvSpPr>
              <a:spLocks noChangeShapeType="1"/>
            </p:cNvSpPr>
            <p:nvPr/>
          </p:nvSpPr>
          <p:spPr bwMode="auto">
            <a:xfrm>
              <a:off x="42592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3" name="Line 203"/>
            <p:cNvSpPr>
              <a:spLocks noChangeShapeType="1"/>
            </p:cNvSpPr>
            <p:nvPr/>
          </p:nvSpPr>
          <p:spPr bwMode="auto">
            <a:xfrm>
              <a:off x="42687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4" name="Line 204"/>
            <p:cNvSpPr>
              <a:spLocks noChangeShapeType="1"/>
            </p:cNvSpPr>
            <p:nvPr/>
          </p:nvSpPr>
          <p:spPr bwMode="auto">
            <a:xfrm>
              <a:off x="42783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 name="Line 206"/>
            <p:cNvSpPr>
              <a:spLocks noChangeShapeType="1"/>
            </p:cNvSpPr>
            <p:nvPr/>
          </p:nvSpPr>
          <p:spPr bwMode="auto">
            <a:xfrm>
              <a:off x="42894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 name="Line 207"/>
            <p:cNvSpPr>
              <a:spLocks noChangeShapeType="1"/>
            </p:cNvSpPr>
            <p:nvPr/>
          </p:nvSpPr>
          <p:spPr bwMode="auto">
            <a:xfrm>
              <a:off x="42989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 name="Line 208"/>
            <p:cNvSpPr>
              <a:spLocks noChangeShapeType="1"/>
            </p:cNvSpPr>
            <p:nvPr/>
          </p:nvSpPr>
          <p:spPr bwMode="auto">
            <a:xfrm>
              <a:off x="43084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 name="Line 209"/>
            <p:cNvSpPr>
              <a:spLocks noChangeShapeType="1"/>
            </p:cNvSpPr>
            <p:nvPr/>
          </p:nvSpPr>
          <p:spPr bwMode="auto">
            <a:xfrm>
              <a:off x="43195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 name="Line 210"/>
            <p:cNvSpPr>
              <a:spLocks noChangeShapeType="1"/>
            </p:cNvSpPr>
            <p:nvPr/>
          </p:nvSpPr>
          <p:spPr bwMode="auto">
            <a:xfrm>
              <a:off x="43291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 name="Line 211"/>
            <p:cNvSpPr>
              <a:spLocks noChangeShapeType="1"/>
            </p:cNvSpPr>
            <p:nvPr/>
          </p:nvSpPr>
          <p:spPr bwMode="auto">
            <a:xfrm>
              <a:off x="43386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 name="Line 212"/>
            <p:cNvSpPr>
              <a:spLocks noChangeShapeType="1"/>
            </p:cNvSpPr>
            <p:nvPr/>
          </p:nvSpPr>
          <p:spPr bwMode="auto">
            <a:xfrm>
              <a:off x="43497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 name="Line 213"/>
            <p:cNvSpPr>
              <a:spLocks noChangeShapeType="1"/>
            </p:cNvSpPr>
            <p:nvPr/>
          </p:nvSpPr>
          <p:spPr bwMode="auto">
            <a:xfrm>
              <a:off x="43592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 name="Line 214"/>
            <p:cNvSpPr>
              <a:spLocks noChangeShapeType="1"/>
            </p:cNvSpPr>
            <p:nvPr/>
          </p:nvSpPr>
          <p:spPr bwMode="auto">
            <a:xfrm>
              <a:off x="43688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 name="Line 215"/>
            <p:cNvSpPr>
              <a:spLocks noChangeShapeType="1"/>
            </p:cNvSpPr>
            <p:nvPr/>
          </p:nvSpPr>
          <p:spPr bwMode="auto">
            <a:xfrm>
              <a:off x="43799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 name="Line 216"/>
            <p:cNvSpPr>
              <a:spLocks noChangeShapeType="1"/>
            </p:cNvSpPr>
            <p:nvPr/>
          </p:nvSpPr>
          <p:spPr bwMode="auto">
            <a:xfrm>
              <a:off x="43894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 name="Line 217"/>
            <p:cNvSpPr>
              <a:spLocks noChangeShapeType="1"/>
            </p:cNvSpPr>
            <p:nvPr/>
          </p:nvSpPr>
          <p:spPr bwMode="auto">
            <a:xfrm>
              <a:off x="43989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 name="Line 218"/>
            <p:cNvSpPr>
              <a:spLocks noChangeShapeType="1"/>
            </p:cNvSpPr>
            <p:nvPr/>
          </p:nvSpPr>
          <p:spPr bwMode="auto">
            <a:xfrm>
              <a:off x="44100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 name="Line 219"/>
            <p:cNvSpPr>
              <a:spLocks noChangeShapeType="1"/>
            </p:cNvSpPr>
            <p:nvPr/>
          </p:nvSpPr>
          <p:spPr bwMode="auto">
            <a:xfrm>
              <a:off x="44196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 name="Line 220"/>
            <p:cNvSpPr>
              <a:spLocks noChangeShapeType="1"/>
            </p:cNvSpPr>
            <p:nvPr/>
          </p:nvSpPr>
          <p:spPr bwMode="auto">
            <a:xfrm>
              <a:off x="44291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0" name="Line 221"/>
            <p:cNvSpPr>
              <a:spLocks noChangeShapeType="1"/>
            </p:cNvSpPr>
            <p:nvPr/>
          </p:nvSpPr>
          <p:spPr bwMode="auto">
            <a:xfrm>
              <a:off x="44402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 name="Line 222"/>
            <p:cNvSpPr>
              <a:spLocks noChangeShapeType="1"/>
            </p:cNvSpPr>
            <p:nvPr/>
          </p:nvSpPr>
          <p:spPr bwMode="auto">
            <a:xfrm>
              <a:off x="44497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 name="Line 223"/>
            <p:cNvSpPr>
              <a:spLocks noChangeShapeType="1"/>
            </p:cNvSpPr>
            <p:nvPr/>
          </p:nvSpPr>
          <p:spPr bwMode="auto">
            <a:xfrm>
              <a:off x="44592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 name="Line 224"/>
            <p:cNvSpPr>
              <a:spLocks noChangeShapeType="1"/>
            </p:cNvSpPr>
            <p:nvPr/>
          </p:nvSpPr>
          <p:spPr bwMode="auto">
            <a:xfrm>
              <a:off x="44704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 name="Line 225"/>
            <p:cNvSpPr>
              <a:spLocks noChangeShapeType="1"/>
            </p:cNvSpPr>
            <p:nvPr/>
          </p:nvSpPr>
          <p:spPr bwMode="auto">
            <a:xfrm>
              <a:off x="44799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 name="Line 226"/>
            <p:cNvSpPr>
              <a:spLocks noChangeShapeType="1"/>
            </p:cNvSpPr>
            <p:nvPr/>
          </p:nvSpPr>
          <p:spPr bwMode="auto">
            <a:xfrm>
              <a:off x="44894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 name="Line 227"/>
            <p:cNvSpPr>
              <a:spLocks noChangeShapeType="1"/>
            </p:cNvSpPr>
            <p:nvPr/>
          </p:nvSpPr>
          <p:spPr bwMode="auto">
            <a:xfrm>
              <a:off x="45005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 name="Line 228"/>
            <p:cNvSpPr>
              <a:spLocks noChangeShapeType="1"/>
            </p:cNvSpPr>
            <p:nvPr/>
          </p:nvSpPr>
          <p:spPr bwMode="auto">
            <a:xfrm>
              <a:off x="45100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 name="Line 229"/>
            <p:cNvSpPr>
              <a:spLocks noChangeShapeType="1"/>
            </p:cNvSpPr>
            <p:nvPr/>
          </p:nvSpPr>
          <p:spPr bwMode="auto">
            <a:xfrm>
              <a:off x="45196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 name="Line 230"/>
            <p:cNvSpPr>
              <a:spLocks noChangeShapeType="1"/>
            </p:cNvSpPr>
            <p:nvPr/>
          </p:nvSpPr>
          <p:spPr bwMode="auto">
            <a:xfrm>
              <a:off x="45307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 name="Line 231"/>
            <p:cNvSpPr>
              <a:spLocks noChangeShapeType="1"/>
            </p:cNvSpPr>
            <p:nvPr/>
          </p:nvSpPr>
          <p:spPr bwMode="auto">
            <a:xfrm>
              <a:off x="45402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 name="Line 232"/>
            <p:cNvSpPr>
              <a:spLocks noChangeShapeType="1"/>
            </p:cNvSpPr>
            <p:nvPr/>
          </p:nvSpPr>
          <p:spPr bwMode="auto">
            <a:xfrm>
              <a:off x="45497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 name="Line 233"/>
            <p:cNvSpPr>
              <a:spLocks noChangeShapeType="1"/>
            </p:cNvSpPr>
            <p:nvPr/>
          </p:nvSpPr>
          <p:spPr bwMode="auto">
            <a:xfrm>
              <a:off x="45608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 name="Line 234"/>
            <p:cNvSpPr>
              <a:spLocks noChangeShapeType="1"/>
            </p:cNvSpPr>
            <p:nvPr/>
          </p:nvSpPr>
          <p:spPr bwMode="auto">
            <a:xfrm>
              <a:off x="45704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 name="Line 235"/>
            <p:cNvSpPr>
              <a:spLocks noChangeShapeType="1"/>
            </p:cNvSpPr>
            <p:nvPr/>
          </p:nvSpPr>
          <p:spPr bwMode="auto">
            <a:xfrm>
              <a:off x="45799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 name="Line 236"/>
            <p:cNvSpPr>
              <a:spLocks noChangeShapeType="1"/>
            </p:cNvSpPr>
            <p:nvPr/>
          </p:nvSpPr>
          <p:spPr bwMode="auto">
            <a:xfrm>
              <a:off x="45910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 name="Line 237"/>
            <p:cNvSpPr>
              <a:spLocks noChangeShapeType="1"/>
            </p:cNvSpPr>
            <p:nvPr/>
          </p:nvSpPr>
          <p:spPr bwMode="auto">
            <a:xfrm>
              <a:off x="46005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 name="Line 238"/>
            <p:cNvSpPr>
              <a:spLocks noChangeShapeType="1"/>
            </p:cNvSpPr>
            <p:nvPr/>
          </p:nvSpPr>
          <p:spPr bwMode="auto">
            <a:xfrm>
              <a:off x="46101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 name="Line 239"/>
            <p:cNvSpPr>
              <a:spLocks noChangeShapeType="1"/>
            </p:cNvSpPr>
            <p:nvPr/>
          </p:nvSpPr>
          <p:spPr bwMode="auto">
            <a:xfrm>
              <a:off x="46212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 name="Line 240"/>
            <p:cNvSpPr>
              <a:spLocks noChangeShapeType="1"/>
            </p:cNvSpPr>
            <p:nvPr/>
          </p:nvSpPr>
          <p:spPr bwMode="auto">
            <a:xfrm>
              <a:off x="46307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 name="Line 241"/>
            <p:cNvSpPr>
              <a:spLocks noChangeShapeType="1"/>
            </p:cNvSpPr>
            <p:nvPr/>
          </p:nvSpPr>
          <p:spPr bwMode="auto">
            <a:xfrm>
              <a:off x="46402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 name="Line 242"/>
            <p:cNvSpPr>
              <a:spLocks noChangeShapeType="1"/>
            </p:cNvSpPr>
            <p:nvPr/>
          </p:nvSpPr>
          <p:spPr bwMode="auto">
            <a:xfrm>
              <a:off x="46513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 name="Line 243"/>
            <p:cNvSpPr>
              <a:spLocks noChangeShapeType="1"/>
            </p:cNvSpPr>
            <p:nvPr/>
          </p:nvSpPr>
          <p:spPr bwMode="auto">
            <a:xfrm>
              <a:off x="46609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 name="Line 244"/>
            <p:cNvSpPr>
              <a:spLocks noChangeShapeType="1"/>
            </p:cNvSpPr>
            <p:nvPr/>
          </p:nvSpPr>
          <p:spPr bwMode="auto">
            <a:xfrm>
              <a:off x="46704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 name="Line 245"/>
            <p:cNvSpPr>
              <a:spLocks noChangeShapeType="1"/>
            </p:cNvSpPr>
            <p:nvPr/>
          </p:nvSpPr>
          <p:spPr bwMode="auto">
            <a:xfrm>
              <a:off x="46815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 name="Line 246"/>
            <p:cNvSpPr>
              <a:spLocks noChangeShapeType="1"/>
            </p:cNvSpPr>
            <p:nvPr/>
          </p:nvSpPr>
          <p:spPr bwMode="auto">
            <a:xfrm>
              <a:off x="46910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 name="Line 247"/>
            <p:cNvSpPr>
              <a:spLocks noChangeShapeType="1"/>
            </p:cNvSpPr>
            <p:nvPr/>
          </p:nvSpPr>
          <p:spPr bwMode="auto">
            <a:xfrm>
              <a:off x="47005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 name="Line 248"/>
            <p:cNvSpPr>
              <a:spLocks noChangeShapeType="1"/>
            </p:cNvSpPr>
            <p:nvPr/>
          </p:nvSpPr>
          <p:spPr bwMode="auto">
            <a:xfrm>
              <a:off x="47117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 name="Line 249"/>
            <p:cNvSpPr>
              <a:spLocks noChangeShapeType="1"/>
            </p:cNvSpPr>
            <p:nvPr/>
          </p:nvSpPr>
          <p:spPr bwMode="auto">
            <a:xfrm>
              <a:off x="47212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 name="Line 250"/>
            <p:cNvSpPr>
              <a:spLocks noChangeShapeType="1"/>
            </p:cNvSpPr>
            <p:nvPr/>
          </p:nvSpPr>
          <p:spPr bwMode="auto">
            <a:xfrm>
              <a:off x="47307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 name="Line 251"/>
            <p:cNvSpPr>
              <a:spLocks noChangeShapeType="1"/>
            </p:cNvSpPr>
            <p:nvPr/>
          </p:nvSpPr>
          <p:spPr bwMode="auto">
            <a:xfrm>
              <a:off x="47418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 name="Line 252"/>
            <p:cNvSpPr>
              <a:spLocks noChangeShapeType="1"/>
            </p:cNvSpPr>
            <p:nvPr/>
          </p:nvSpPr>
          <p:spPr bwMode="auto">
            <a:xfrm>
              <a:off x="47513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 name="Line 253"/>
            <p:cNvSpPr>
              <a:spLocks noChangeShapeType="1"/>
            </p:cNvSpPr>
            <p:nvPr/>
          </p:nvSpPr>
          <p:spPr bwMode="auto">
            <a:xfrm>
              <a:off x="47609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 name="Line 254"/>
            <p:cNvSpPr>
              <a:spLocks noChangeShapeType="1"/>
            </p:cNvSpPr>
            <p:nvPr/>
          </p:nvSpPr>
          <p:spPr bwMode="auto">
            <a:xfrm>
              <a:off x="47720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 name="Line 255"/>
            <p:cNvSpPr>
              <a:spLocks noChangeShapeType="1"/>
            </p:cNvSpPr>
            <p:nvPr/>
          </p:nvSpPr>
          <p:spPr bwMode="auto">
            <a:xfrm>
              <a:off x="47815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 name="Line 256"/>
            <p:cNvSpPr>
              <a:spLocks noChangeShapeType="1"/>
            </p:cNvSpPr>
            <p:nvPr/>
          </p:nvSpPr>
          <p:spPr bwMode="auto">
            <a:xfrm>
              <a:off x="47910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 name="Line 257"/>
            <p:cNvSpPr>
              <a:spLocks noChangeShapeType="1"/>
            </p:cNvSpPr>
            <p:nvPr/>
          </p:nvSpPr>
          <p:spPr bwMode="auto">
            <a:xfrm>
              <a:off x="48021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 name="Line 258"/>
            <p:cNvSpPr>
              <a:spLocks noChangeShapeType="1"/>
            </p:cNvSpPr>
            <p:nvPr/>
          </p:nvSpPr>
          <p:spPr bwMode="auto">
            <a:xfrm>
              <a:off x="48117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 name="Line 259"/>
            <p:cNvSpPr>
              <a:spLocks noChangeShapeType="1"/>
            </p:cNvSpPr>
            <p:nvPr/>
          </p:nvSpPr>
          <p:spPr bwMode="auto">
            <a:xfrm>
              <a:off x="48212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 name="Line 260"/>
            <p:cNvSpPr>
              <a:spLocks noChangeShapeType="1"/>
            </p:cNvSpPr>
            <p:nvPr/>
          </p:nvSpPr>
          <p:spPr bwMode="auto">
            <a:xfrm>
              <a:off x="48323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 name="Line 261"/>
            <p:cNvSpPr>
              <a:spLocks noChangeShapeType="1"/>
            </p:cNvSpPr>
            <p:nvPr/>
          </p:nvSpPr>
          <p:spPr bwMode="auto">
            <a:xfrm>
              <a:off x="48418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 name="Line 262"/>
            <p:cNvSpPr>
              <a:spLocks noChangeShapeType="1"/>
            </p:cNvSpPr>
            <p:nvPr/>
          </p:nvSpPr>
          <p:spPr bwMode="auto">
            <a:xfrm>
              <a:off x="48514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 name="Line 263"/>
            <p:cNvSpPr>
              <a:spLocks noChangeShapeType="1"/>
            </p:cNvSpPr>
            <p:nvPr/>
          </p:nvSpPr>
          <p:spPr bwMode="auto">
            <a:xfrm>
              <a:off x="48625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 name="Line 264"/>
            <p:cNvSpPr>
              <a:spLocks noChangeShapeType="1"/>
            </p:cNvSpPr>
            <p:nvPr/>
          </p:nvSpPr>
          <p:spPr bwMode="auto">
            <a:xfrm>
              <a:off x="48720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 name="Line 265"/>
            <p:cNvSpPr>
              <a:spLocks noChangeShapeType="1"/>
            </p:cNvSpPr>
            <p:nvPr/>
          </p:nvSpPr>
          <p:spPr bwMode="auto">
            <a:xfrm>
              <a:off x="48815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 name="Line 266"/>
            <p:cNvSpPr>
              <a:spLocks noChangeShapeType="1"/>
            </p:cNvSpPr>
            <p:nvPr/>
          </p:nvSpPr>
          <p:spPr bwMode="auto">
            <a:xfrm>
              <a:off x="48926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 name="Line 267"/>
            <p:cNvSpPr>
              <a:spLocks noChangeShapeType="1"/>
            </p:cNvSpPr>
            <p:nvPr/>
          </p:nvSpPr>
          <p:spPr bwMode="auto">
            <a:xfrm>
              <a:off x="49022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 name="Line 268"/>
            <p:cNvSpPr>
              <a:spLocks noChangeShapeType="1"/>
            </p:cNvSpPr>
            <p:nvPr/>
          </p:nvSpPr>
          <p:spPr bwMode="auto">
            <a:xfrm>
              <a:off x="49117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 name="Line 269"/>
            <p:cNvSpPr>
              <a:spLocks noChangeShapeType="1"/>
            </p:cNvSpPr>
            <p:nvPr/>
          </p:nvSpPr>
          <p:spPr bwMode="auto">
            <a:xfrm>
              <a:off x="49228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 name="Line 270"/>
            <p:cNvSpPr>
              <a:spLocks noChangeShapeType="1"/>
            </p:cNvSpPr>
            <p:nvPr/>
          </p:nvSpPr>
          <p:spPr bwMode="auto">
            <a:xfrm>
              <a:off x="49323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 name="Line 271"/>
            <p:cNvSpPr>
              <a:spLocks noChangeShapeType="1"/>
            </p:cNvSpPr>
            <p:nvPr/>
          </p:nvSpPr>
          <p:spPr bwMode="auto">
            <a:xfrm>
              <a:off x="49418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 name="Line 272"/>
            <p:cNvSpPr>
              <a:spLocks noChangeShapeType="1"/>
            </p:cNvSpPr>
            <p:nvPr/>
          </p:nvSpPr>
          <p:spPr bwMode="auto">
            <a:xfrm>
              <a:off x="49530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 name="Line 273"/>
            <p:cNvSpPr>
              <a:spLocks noChangeShapeType="1"/>
            </p:cNvSpPr>
            <p:nvPr/>
          </p:nvSpPr>
          <p:spPr bwMode="auto">
            <a:xfrm>
              <a:off x="49625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 name="Line 274"/>
            <p:cNvSpPr>
              <a:spLocks noChangeShapeType="1"/>
            </p:cNvSpPr>
            <p:nvPr/>
          </p:nvSpPr>
          <p:spPr bwMode="auto">
            <a:xfrm>
              <a:off x="49720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 name="Line 275"/>
            <p:cNvSpPr>
              <a:spLocks noChangeShapeType="1"/>
            </p:cNvSpPr>
            <p:nvPr/>
          </p:nvSpPr>
          <p:spPr bwMode="auto">
            <a:xfrm>
              <a:off x="49831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 name="Line 276"/>
            <p:cNvSpPr>
              <a:spLocks noChangeShapeType="1"/>
            </p:cNvSpPr>
            <p:nvPr/>
          </p:nvSpPr>
          <p:spPr bwMode="auto">
            <a:xfrm>
              <a:off x="49926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 name="Line 277"/>
            <p:cNvSpPr>
              <a:spLocks noChangeShapeType="1"/>
            </p:cNvSpPr>
            <p:nvPr/>
          </p:nvSpPr>
          <p:spPr bwMode="auto">
            <a:xfrm>
              <a:off x="50022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 name="Line 278"/>
            <p:cNvSpPr>
              <a:spLocks noChangeShapeType="1"/>
            </p:cNvSpPr>
            <p:nvPr/>
          </p:nvSpPr>
          <p:spPr bwMode="auto">
            <a:xfrm>
              <a:off x="50133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 name="Line 279"/>
            <p:cNvSpPr>
              <a:spLocks noChangeShapeType="1"/>
            </p:cNvSpPr>
            <p:nvPr/>
          </p:nvSpPr>
          <p:spPr bwMode="auto">
            <a:xfrm>
              <a:off x="50228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 name="Line 280"/>
            <p:cNvSpPr>
              <a:spLocks noChangeShapeType="1"/>
            </p:cNvSpPr>
            <p:nvPr/>
          </p:nvSpPr>
          <p:spPr bwMode="auto">
            <a:xfrm>
              <a:off x="50323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 name="Line 281"/>
            <p:cNvSpPr>
              <a:spLocks noChangeShapeType="1"/>
            </p:cNvSpPr>
            <p:nvPr/>
          </p:nvSpPr>
          <p:spPr bwMode="auto">
            <a:xfrm>
              <a:off x="50434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 name="Line 282"/>
            <p:cNvSpPr>
              <a:spLocks noChangeShapeType="1"/>
            </p:cNvSpPr>
            <p:nvPr/>
          </p:nvSpPr>
          <p:spPr bwMode="auto">
            <a:xfrm>
              <a:off x="50530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 name="Line 283"/>
            <p:cNvSpPr>
              <a:spLocks noChangeShapeType="1"/>
            </p:cNvSpPr>
            <p:nvPr/>
          </p:nvSpPr>
          <p:spPr bwMode="auto">
            <a:xfrm>
              <a:off x="50625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 name="Line 284"/>
            <p:cNvSpPr>
              <a:spLocks noChangeShapeType="1"/>
            </p:cNvSpPr>
            <p:nvPr/>
          </p:nvSpPr>
          <p:spPr bwMode="auto">
            <a:xfrm>
              <a:off x="50736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 name="Line 285"/>
            <p:cNvSpPr>
              <a:spLocks noChangeShapeType="1"/>
            </p:cNvSpPr>
            <p:nvPr/>
          </p:nvSpPr>
          <p:spPr bwMode="auto">
            <a:xfrm>
              <a:off x="50831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 name="Line 286"/>
            <p:cNvSpPr>
              <a:spLocks noChangeShapeType="1"/>
            </p:cNvSpPr>
            <p:nvPr/>
          </p:nvSpPr>
          <p:spPr bwMode="auto">
            <a:xfrm>
              <a:off x="50927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 name="Line 287"/>
            <p:cNvSpPr>
              <a:spLocks noChangeShapeType="1"/>
            </p:cNvSpPr>
            <p:nvPr/>
          </p:nvSpPr>
          <p:spPr bwMode="auto">
            <a:xfrm>
              <a:off x="51038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 name="Line 288"/>
            <p:cNvSpPr>
              <a:spLocks noChangeShapeType="1"/>
            </p:cNvSpPr>
            <p:nvPr/>
          </p:nvSpPr>
          <p:spPr bwMode="auto">
            <a:xfrm>
              <a:off x="51133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 name="Line 289"/>
            <p:cNvSpPr>
              <a:spLocks noChangeShapeType="1"/>
            </p:cNvSpPr>
            <p:nvPr/>
          </p:nvSpPr>
          <p:spPr bwMode="auto">
            <a:xfrm>
              <a:off x="51228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 name="Line 290"/>
            <p:cNvSpPr>
              <a:spLocks noChangeShapeType="1"/>
            </p:cNvSpPr>
            <p:nvPr/>
          </p:nvSpPr>
          <p:spPr bwMode="auto">
            <a:xfrm>
              <a:off x="51339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 name="Line 291"/>
            <p:cNvSpPr>
              <a:spLocks noChangeShapeType="1"/>
            </p:cNvSpPr>
            <p:nvPr/>
          </p:nvSpPr>
          <p:spPr bwMode="auto">
            <a:xfrm>
              <a:off x="51435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 name="Line 292"/>
            <p:cNvSpPr>
              <a:spLocks noChangeShapeType="1"/>
            </p:cNvSpPr>
            <p:nvPr/>
          </p:nvSpPr>
          <p:spPr bwMode="auto">
            <a:xfrm>
              <a:off x="51530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 name="Line 293"/>
            <p:cNvSpPr>
              <a:spLocks noChangeShapeType="1"/>
            </p:cNvSpPr>
            <p:nvPr/>
          </p:nvSpPr>
          <p:spPr bwMode="auto">
            <a:xfrm>
              <a:off x="51641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 name="Line 294"/>
            <p:cNvSpPr>
              <a:spLocks noChangeShapeType="1"/>
            </p:cNvSpPr>
            <p:nvPr/>
          </p:nvSpPr>
          <p:spPr bwMode="auto">
            <a:xfrm>
              <a:off x="51736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 name="Line 295"/>
            <p:cNvSpPr>
              <a:spLocks noChangeShapeType="1"/>
            </p:cNvSpPr>
            <p:nvPr/>
          </p:nvSpPr>
          <p:spPr bwMode="auto">
            <a:xfrm>
              <a:off x="51831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 name="Line 296"/>
            <p:cNvSpPr>
              <a:spLocks noChangeShapeType="1"/>
            </p:cNvSpPr>
            <p:nvPr/>
          </p:nvSpPr>
          <p:spPr bwMode="auto">
            <a:xfrm>
              <a:off x="51943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 name="Line 297"/>
            <p:cNvSpPr>
              <a:spLocks noChangeShapeType="1"/>
            </p:cNvSpPr>
            <p:nvPr/>
          </p:nvSpPr>
          <p:spPr bwMode="auto">
            <a:xfrm>
              <a:off x="52038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 name="Line 298"/>
            <p:cNvSpPr>
              <a:spLocks noChangeShapeType="1"/>
            </p:cNvSpPr>
            <p:nvPr/>
          </p:nvSpPr>
          <p:spPr bwMode="auto">
            <a:xfrm>
              <a:off x="52133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 name="Line 299"/>
            <p:cNvSpPr>
              <a:spLocks noChangeShapeType="1"/>
            </p:cNvSpPr>
            <p:nvPr/>
          </p:nvSpPr>
          <p:spPr bwMode="auto">
            <a:xfrm>
              <a:off x="52244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 name="Line 300"/>
            <p:cNvSpPr>
              <a:spLocks noChangeShapeType="1"/>
            </p:cNvSpPr>
            <p:nvPr/>
          </p:nvSpPr>
          <p:spPr bwMode="auto">
            <a:xfrm>
              <a:off x="52339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 name="Line 301"/>
            <p:cNvSpPr>
              <a:spLocks noChangeShapeType="1"/>
            </p:cNvSpPr>
            <p:nvPr/>
          </p:nvSpPr>
          <p:spPr bwMode="auto">
            <a:xfrm>
              <a:off x="52435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 name="Line 302"/>
            <p:cNvSpPr>
              <a:spLocks noChangeShapeType="1"/>
            </p:cNvSpPr>
            <p:nvPr/>
          </p:nvSpPr>
          <p:spPr bwMode="auto">
            <a:xfrm>
              <a:off x="52546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 name="Line 303"/>
            <p:cNvSpPr>
              <a:spLocks noChangeShapeType="1"/>
            </p:cNvSpPr>
            <p:nvPr/>
          </p:nvSpPr>
          <p:spPr bwMode="auto">
            <a:xfrm>
              <a:off x="52641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 name="Line 304"/>
            <p:cNvSpPr>
              <a:spLocks noChangeShapeType="1"/>
            </p:cNvSpPr>
            <p:nvPr/>
          </p:nvSpPr>
          <p:spPr bwMode="auto">
            <a:xfrm>
              <a:off x="52736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 name="Line 305"/>
            <p:cNvSpPr>
              <a:spLocks noChangeShapeType="1"/>
            </p:cNvSpPr>
            <p:nvPr/>
          </p:nvSpPr>
          <p:spPr bwMode="auto">
            <a:xfrm>
              <a:off x="52847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 name="Line 306"/>
            <p:cNvSpPr>
              <a:spLocks noChangeShapeType="1"/>
            </p:cNvSpPr>
            <p:nvPr/>
          </p:nvSpPr>
          <p:spPr bwMode="auto">
            <a:xfrm>
              <a:off x="52943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 name="Line 307"/>
            <p:cNvSpPr>
              <a:spLocks noChangeShapeType="1"/>
            </p:cNvSpPr>
            <p:nvPr/>
          </p:nvSpPr>
          <p:spPr bwMode="auto">
            <a:xfrm>
              <a:off x="53038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 name="Line 308"/>
            <p:cNvSpPr>
              <a:spLocks noChangeShapeType="1"/>
            </p:cNvSpPr>
            <p:nvPr/>
          </p:nvSpPr>
          <p:spPr bwMode="auto">
            <a:xfrm>
              <a:off x="53149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 name="Line 309"/>
            <p:cNvSpPr>
              <a:spLocks noChangeShapeType="1"/>
            </p:cNvSpPr>
            <p:nvPr/>
          </p:nvSpPr>
          <p:spPr bwMode="auto">
            <a:xfrm>
              <a:off x="53244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 name="Line 310"/>
            <p:cNvSpPr>
              <a:spLocks noChangeShapeType="1"/>
            </p:cNvSpPr>
            <p:nvPr/>
          </p:nvSpPr>
          <p:spPr bwMode="auto">
            <a:xfrm>
              <a:off x="53340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 name="Line 311"/>
            <p:cNvSpPr>
              <a:spLocks noChangeShapeType="1"/>
            </p:cNvSpPr>
            <p:nvPr/>
          </p:nvSpPr>
          <p:spPr bwMode="auto">
            <a:xfrm>
              <a:off x="53451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 name="Line 312"/>
            <p:cNvSpPr>
              <a:spLocks noChangeShapeType="1"/>
            </p:cNvSpPr>
            <p:nvPr/>
          </p:nvSpPr>
          <p:spPr bwMode="auto">
            <a:xfrm>
              <a:off x="53546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 name="Line 313"/>
            <p:cNvSpPr>
              <a:spLocks noChangeShapeType="1"/>
            </p:cNvSpPr>
            <p:nvPr/>
          </p:nvSpPr>
          <p:spPr bwMode="auto">
            <a:xfrm>
              <a:off x="53641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 name="Line 314"/>
            <p:cNvSpPr>
              <a:spLocks noChangeShapeType="1"/>
            </p:cNvSpPr>
            <p:nvPr/>
          </p:nvSpPr>
          <p:spPr bwMode="auto">
            <a:xfrm>
              <a:off x="53752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 name="Line 315"/>
            <p:cNvSpPr>
              <a:spLocks noChangeShapeType="1"/>
            </p:cNvSpPr>
            <p:nvPr/>
          </p:nvSpPr>
          <p:spPr bwMode="auto">
            <a:xfrm>
              <a:off x="53848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 name="Line 316"/>
            <p:cNvSpPr>
              <a:spLocks noChangeShapeType="1"/>
            </p:cNvSpPr>
            <p:nvPr/>
          </p:nvSpPr>
          <p:spPr bwMode="auto">
            <a:xfrm>
              <a:off x="53943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 name="Line 317"/>
            <p:cNvSpPr>
              <a:spLocks noChangeShapeType="1"/>
            </p:cNvSpPr>
            <p:nvPr/>
          </p:nvSpPr>
          <p:spPr bwMode="auto">
            <a:xfrm>
              <a:off x="54054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 name="Line 318"/>
            <p:cNvSpPr>
              <a:spLocks noChangeShapeType="1"/>
            </p:cNvSpPr>
            <p:nvPr/>
          </p:nvSpPr>
          <p:spPr bwMode="auto">
            <a:xfrm>
              <a:off x="54149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 name="Line 319"/>
            <p:cNvSpPr>
              <a:spLocks noChangeShapeType="1"/>
            </p:cNvSpPr>
            <p:nvPr/>
          </p:nvSpPr>
          <p:spPr bwMode="auto">
            <a:xfrm>
              <a:off x="54244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 name="Line 320"/>
            <p:cNvSpPr>
              <a:spLocks noChangeShapeType="1"/>
            </p:cNvSpPr>
            <p:nvPr/>
          </p:nvSpPr>
          <p:spPr bwMode="auto">
            <a:xfrm>
              <a:off x="54356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 name="Line 321"/>
            <p:cNvSpPr>
              <a:spLocks noChangeShapeType="1"/>
            </p:cNvSpPr>
            <p:nvPr/>
          </p:nvSpPr>
          <p:spPr bwMode="auto">
            <a:xfrm>
              <a:off x="54451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 name="Line 322"/>
            <p:cNvSpPr>
              <a:spLocks noChangeShapeType="1"/>
            </p:cNvSpPr>
            <p:nvPr/>
          </p:nvSpPr>
          <p:spPr bwMode="auto">
            <a:xfrm>
              <a:off x="54546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 name="Line 323"/>
            <p:cNvSpPr>
              <a:spLocks noChangeShapeType="1"/>
            </p:cNvSpPr>
            <p:nvPr/>
          </p:nvSpPr>
          <p:spPr bwMode="auto">
            <a:xfrm>
              <a:off x="54657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 name="Line 324"/>
            <p:cNvSpPr>
              <a:spLocks noChangeShapeType="1"/>
            </p:cNvSpPr>
            <p:nvPr/>
          </p:nvSpPr>
          <p:spPr bwMode="auto">
            <a:xfrm>
              <a:off x="54752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 name="Line 325"/>
            <p:cNvSpPr>
              <a:spLocks noChangeShapeType="1"/>
            </p:cNvSpPr>
            <p:nvPr/>
          </p:nvSpPr>
          <p:spPr bwMode="auto">
            <a:xfrm>
              <a:off x="54848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 name="Line 326"/>
            <p:cNvSpPr>
              <a:spLocks noChangeShapeType="1"/>
            </p:cNvSpPr>
            <p:nvPr/>
          </p:nvSpPr>
          <p:spPr bwMode="auto">
            <a:xfrm>
              <a:off x="54959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 name="Line 327"/>
            <p:cNvSpPr>
              <a:spLocks noChangeShapeType="1"/>
            </p:cNvSpPr>
            <p:nvPr/>
          </p:nvSpPr>
          <p:spPr bwMode="auto">
            <a:xfrm>
              <a:off x="55054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 name="Line 328"/>
            <p:cNvSpPr>
              <a:spLocks noChangeShapeType="1"/>
            </p:cNvSpPr>
            <p:nvPr/>
          </p:nvSpPr>
          <p:spPr bwMode="auto">
            <a:xfrm>
              <a:off x="55149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 name="Line 329"/>
            <p:cNvSpPr>
              <a:spLocks noChangeShapeType="1"/>
            </p:cNvSpPr>
            <p:nvPr/>
          </p:nvSpPr>
          <p:spPr bwMode="auto">
            <a:xfrm>
              <a:off x="55260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 name="Line 330"/>
            <p:cNvSpPr>
              <a:spLocks noChangeShapeType="1"/>
            </p:cNvSpPr>
            <p:nvPr/>
          </p:nvSpPr>
          <p:spPr bwMode="auto">
            <a:xfrm>
              <a:off x="55356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 name="Line 331"/>
            <p:cNvSpPr>
              <a:spLocks noChangeShapeType="1"/>
            </p:cNvSpPr>
            <p:nvPr/>
          </p:nvSpPr>
          <p:spPr bwMode="auto">
            <a:xfrm>
              <a:off x="55451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 name="Line 332"/>
            <p:cNvSpPr>
              <a:spLocks noChangeShapeType="1"/>
            </p:cNvSpPr>
            <p:nvPr/>
          </p:nvSpPr>
          <p:spPr bwMode="auto">
            <a:xfrm>
              <a:off x="55562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 name="Line 333"/>
            <p:cNvSpPr>
              <a:spLocks noChangeShapeType="1"/>
            </p:cNvSpPr>
            <p:nvPr/>
          </p:nvSpPr>
          <p:spPr bwMode="auto">
            <a:xfrm>
              <a:off x="5565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 name="Line 334"/>
            <p:cNvSpPr>
              <a:spLocks noChangeShapeType="1"/>
            </p:cNvSpPr>
            <p:nvPr/>
          </p:nvSpPr>
          <p:spPr bwMode="auto">
            <a:xfrm>
              <a:off x="55753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 name="Line 335"/>
            <p:cNvSpPr>
              <a:spLocks noChangeShapeType="1"/>
            </p:cNvSpPr>
            <p:nvPr/>
          </p:nvSpPr>
          <p:spPr bwMode="auto">
            <a:xfrm>
              <a:off x="55864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 name="Line 336"/>
            <p:cNvSpPr>
              <a:spLocks noChangeShapeType="1"/>
            </p:cNvSpPr>
            <p:nvPr/>
          </p:nvSpPr>
          <p:spPr bwMode="auto">
            <a:xfrm>
              <a:off x="55959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 name="Line 337"/>
            <p:cNvSpPr>
              <a:spLocks noChangeShapeType="1"/>
            </p:cNvSpPr>
            <p:nvPr/>
          </p:nvSpPr>
          <p:spPr bwMode="auto">
            <a:xfrm>
              <a:off x="56054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 name="Line 338"/>
            <p:cNvSpPr>
              <a:spLocks noChangeShapeType="1"/>
            </p:cNvSpPr>
            <p:nvPr/>
          </p:nvSpPr>
          <p:spPr bwMode="auto">
            <a:xfrm>
              <a:off x="56165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 name="Line 339"/>
            <p:cNvSpPr>
              <a:spLocks noChangeShapeType="1"/>
            </p:cNvSpPr>
            <p:nvPr/>
          </p:nvSpPr>
          <p:spPr bwMode="auto">
            <a:xfrm>
              <a:off x="56261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 name="Line 340"/>
            <p:cNvSpPr>
              <a:spLocks noChangeShapeType="1"/>
            </p:cNvSpPr>
            <p:nvPr/>
          </p:nvSpPr>
          <p:spPr bwMode="auto">
            <a:xfrm>
              <a:off x="56356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 name="Line 341"/>
            <p:cNvSpPr>
              <a:spLocks noChangeShapeType="1"/>
            </p:cNvSpPr>
            <p:nvPr/>
          </p:nvSpPr>
          <p:spPr bwMode="auto">
            <a:xfrm>
              <a:off x="56467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 name="Line 342"/>
            <p:cNvSpPr>
              <a:spLocks noChangeShapeType="1"/>
            </p:cNvSpPr>
            <p:nvPr/>
          </p:nvSpPr>
          <p:spPr bwMode="auto">
            <a:xfrm>
              <a:off x="56562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 name="Line 343"/>
            <p:cNvSpPr>
              <a:spLocks noChangeShapeType="1"/>
            </p:cNvSpPr>
            <p:nvPr/>
          </p:nvSpPr>
          <p:spPr bwMode="auto">
            <a:xfrm>
              <a:off x="56657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 name="Line 344"/>
            <p:cNvSpPr>
              <a:spLocks noChangeShapeType="1"/>
            </p:cNvSpPr>
            <p:nvPr/>
          </p:nvSpPr>
          <p:spPr bwMode="auto">
            <a:xfrm>
              <a:off x="56769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 name="Line 345"/>
            <p:cNvSpPr>
              <a:spLocks noChangeShapeType="1"/>
            </p:cNvSpPr>
            <p:nvPr/>
          </p:nvSpPr>
          <p:spPr bwMode="auto">
            <a:xfrm>
              <a:off x="56864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 name="Line 346"/>
            <p:cNvSpPr>
              <a:spLocks noChangeShapeType="1"/>
            </p:cNvSpPr>
            <p:nvPr/>
          </p:nvSpPr>
          <p:spPr bwMode="auto">
            <a:xfrm>
              <a:off x="56959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 name="Line 347"/>
            <p:cNvSpPr>
              <a:spLocks noChangeShapeType="1"/>
            </p:cNvSpPr>
            <p:nvPr/>
          </p:nvSpPr>
          <p:spPr bwMode="auto">
            <a:xfrm>
              <a:off x="57070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 name="Line 348"/>
            <p:cNvSpPr>
              <a:spLocks noChangeShapeType="1"/>
            </p:cNvSpPr>
            <p:nvPr/>
          </p:nvSpPr>
          <p:spPr bwMode="auto">
            <a:xfrm>
              <a:off x="57165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 name="Line 349"/>
            <p:cNvSpPr>
              <a:spLocks noChangeShapeType="1"/>
            </p:cNvSpPr>
            <p:nvPr/>
          </p:nvSpPr>
          <p:spPr bwMode="auto">
            <a:xfrm>
              <a:off x="57261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 name="Line 350"/>
            <p:cNvSpPr>
              <a:spLocks noChangeShapeType="1"/>
            </p:cNvSpPr>
            <p:nvPr/>
          </p:nvSpPr>
          <p:spPr bwMode="auto">
            <a:xfrm>
              <a:off x="57372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 name="Line 351"/>
            <p:cNvSpPr>
              <a:spLocks noChangeShapeType="1"/>
            </p:cNvSpPr>
            <p:nvPr/>
          </p:nvSpPr>
          <p:spPr bwMode="auto">
            <a:xfrm>
              <a:off x="57467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 name="Line 352"/>
            <p:cNvSpPr>
              <a:spLocks noChangeShapeType="1"/>
            </p:cNvSpPr>
            <p:nvPr/>
          </p:nvSpPr>
          <p:spPr bwMode="auto">
            <a:xfrm>
              <a:off x="57562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 name="Line 353"/>
            <p:cNvSpPr>
              <a:spLocks noChangeShapeType="1"/>
            </p:cNvSpPr>
            <p:nvPr/>
          </p:nvSpPr>
          <p:spPr bwMode="auto">
            <a:xfrm>
              <a:off x="57673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 name="Line 354"/>
            <p:cNvSpPr>
              <a:spLocks noChangeShapeType="1"/>
            </p:cNvSpPr>
            <p:nvPr/>
          </p:nvSpPr>
          <p:spPr bwMode="auto">
            <a:xfrm>
              <a:off x="57769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 name="Line 355"/>
            <p:cNvSpPr>
              <a:spLocks noChangeShapeType="1"/>
            </p:cNvSpPr>
            <p:nvPr/>
          </p:nvSpPr>
          <p:spPr bwMode="auto">
            <a:xfrm>
              <a:off x="57864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 name="Line 356"/>
            <p:cNvSpPr>
              <a:spLocks noChangeShapeType="1"/>
            </p:cNvSpPr>
            <p:nvPr/>
          </p:nvSpPr>
          <p:spPr bwMode="auto">
            <a:xfrm>
              <a:off x="57975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 name="Line 357"/>
            <p:cNvSpPr>
              <a:spLocks noChangeShapeType="1"/>
            </p:cNvSpPr>
            <p:nvPr/>
          </p:nvSpPr>
          <p:spPr bwMode="auto">
            <a:xfrm>
              <a:off x="58070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 name="Line 358"/>
            <p:cNvSpPr>
              <a:spLocks noChangeShapeType="1"/>
            </p:cNvSpPr>
            <p:nvPr/>
          </p:nvSpPr>
          <p:spPr bwMode="auto">
            <a:xfrm>
              <a:off x="58166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 name="Line 359"/>
            <p:cNvSpPr>
              <a:spLocks noChangeShapeType="1"/>
            </p:cNvSpPr>
            <p:nvPr/>
          </p:nvSpPr>
          <p:spPr bwMode="auto">
            <a:xfrm>
              <a:off x="58277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 name="Line 360"/>
            <p:cNvSpPr>
              <a:spLocks noChangeShapeType="1"/>
            </p:cNvSpPr>
            <p:nvPr/>
          </p:nvSpPr>
          <p:spPr bwMode="auto">
            <a:xfrm>
              <a:off x="58372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 name="Line 361"/>
            <p:cNvSpPr>
              <a:spLocks noChangeShapeType="1"/>
            </p:cNvSpPr>
            <p:nvPr/>
          </p:nvSpPr>
          <p:spPr bwMode="auto">
            <a:xfrm>
              <a:off x="58467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 name="Line 362"/>
            <p:cNvSpPr>
              <a:spLocks noChangeShapeType="1"/>
            </p:cNvSpPr>
            <p:nvPr/>
          </p:nvSpPr>
          <p:spPr bwMode="auto">
            <a:xfrm>
              <a:off x="58578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 name="Line 363"/>
            <p:cNvSpPr>
              <a:spLocks noChangeShapeType="1"/>
            </p:cNvSpPr>
            <p:nvPr/>
          </p:nvSpPr>
          <p:spPr bwMode="auto">
            <a:xfrm>
              <a:off x="58674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 name="Line 364"/>
            <p:cNvSpPr>
              <a:spLocks noChangeShapeType="1"/>
            </p:cNvSpPr>
            <p:nvPr/>
          </p:nvSpPr>
          <p:spPr bwMode="auto">
            <a:xfrm>
              <a:off x="58769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 name="Line 365"/>
            <p:cNvSpPr>
              <a:spLocks noChangeShapeType="1"/>
            </p:cNvSpPr>
            <p:nvPr/>
          </p:nvSpPr>
          <p:spPr bwMode="auto">
            <a:xfrm>
              <a:off x="58880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 name="Line 366"/>
            <p:cNvSpPr>
              <a:spLocks noChangeShapeType="1"/>
            </p:cNvSpPr>
            <p:nvPr/>
          </p:nvSpPr>
          <p:spPr bwMode="auto">
            <a:xfrm>
              <a:off x="58975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 name="Line 367"/>
            <p:cNvSpPr>
              <a:spLocks noChangeShapeType="1"/>
            </p:cNvSpPr>
            <p:nvPr/>
          </p:nvSpPr>
          <p:spPr bwMode="auto">
            <a:xfrm>
              <a:off x="59070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 name="Line 368"/>
            <p:cNvSpPr>
              <a:spLocks noChangeShapeType="1"/>
            </p:cNvSpPr>
            <p:nvPr/>
          </p:nvSpPr>
          <p:spPr bwMode="auto">
            <a:xfrm>
              <a:off x="59182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 name="Line 369"/>
            <p:cNvSpPr>
              <a:spLocks noChangeShapeType="1"/>
            </p:cNvSpPr>
            <p:nvPr/>
          </p:nvSpPr>
          <p:spPr bwMode="auto">
            <a:xfrm>
              <a:off x="59277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 name="Line 370"/>
            <p:cNvSpPr>
              <a:spLocks noChangeShapeType="1"/>
            </p:cNvSpPr>
            <p:nvPr/>
          </p:nvSpPr>
          <p:spPr bwMode="auto">
            <a:xfrm>
              <a:off x="59372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 name="Line 371"/>
            <p:cNvSpPr>
              <a:spLocks noChangeShapeType="1"/>
            </p:cNvSpPr>
            <p:nvPr/>
          </p:nvSpPr>
          <p:spPr bwMode="auto">
            <a:xfrm>
              <a:off x="59483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 name="Line 372"/>
            <p:cNvSpPr>
              <a:spLocks noChangeShapeType="1"/>
            </p:cNvSpPr>
            <p:nvPr/>
          </p:nvSpPr>
          <p:spPr bwMode="auto">
            <a:xfrm>
              <a:off x="59578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 name="Line 373"/>
            <p:cNvSpPr>
              <a:spLocks noChangeShapeType="1"/>
            </p:cNvSpPr>
            <p:nvPr/>
          </p:nvSpPr>
          <p:spPr bwMode="auto">
            <a:xfrm>
              <a:off x="59674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 name="Line 374"/>
            <p:cNvSpPr>
              <a:spLocks noChangeShapeType="1"/>
            </p:cNvSpPr>
            <p:nvPr/>
          </p:nvSpPr>
          <p:spPr bwMode="auto">
            <a:xfrm>
              <a:off x="59785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 name="Line 375"/>
            <p:cNvSpPr>
              <a:spLocks noChangeShapeType="1"/>
            </p:cNvSpPr>
            <p:nvPr/>
          </p:nvSpPr>
          <p:spPr bwMode="auto">
            <a:xfrm>
              <a:off x="59880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 name="Line 376"/>
            <p:cNvSpPr>
              <a:spLocks noChangeShapeType="1"/>
            </p:cNvSpPr>
            <p:nvPr/>
          </p:nvSpPr>
          <p:spPr bwMode="auto">
            <a:xfrm>
              <a:off x="59975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 name="Line 377"/>
            <p:cNvSpPr>
              <a:spLocks noChangeShapeType="1"/>
            </p:cNvSpPr>
            <p:nvPr/>
          </p:nvSpPr>
          <p:spPr bwMode="auto">
            <a:xfrm>
              <a:off x="60086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 name="Line 378"/>
            <p:cNvSpPr>
              <a:spLocks noChangeShapeType="1"/>
            </p:cNvSpPr>
            <p:nvPr/>
          </p:nvSpPr>
          <p:spPr bwMode="auto">
            <a:xfrm>
              <a:off x="60182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 name="Line 379"/>
            <p:cNvSpPr>
              <a:spLocks noChangeShapeType="1"/>
            </p:cNvSpPr>
            <p:nvPr/>
          </p:nvSpPr>
          <p:spPr bwMode="auto">
            <a:xfrm>
              <a:off x="60277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 name="Line 380"/>
            <p:cNvSpPr>
              <a:spLocks noChangeShapeType="1"/>
            </p:cNvSpPr>
            <p:nvPr/>
          </p:nvSpPr>
          <p:spPr bwMode="auto">
            <a:xfrm>
              <a:off x="60388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 name="Line 381"/>
            <p:cNvSpPr>
              <a:spLocks noChangeShapeType="1"/>
            </p:cNvSpPr>
            <p:nvPr/>
          </p:nvSpPr>
          <p:spPr bwMode="auto">
            <a:xfrm>
              <a:off x="60483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 name="Line 382"/>
            <p:cNvSpPr>
              <a:spLocks noChangeShapeType="1"/>
            </p:cNvSpPr>
            <p:nvPr/>
          </p:nvSpPr>
          <p:spPr bwMode="auto">
            <a:xfrm>
              <a:off x="60579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 name="Line 383"/>
            <p:cNvSpPr>
              <a:spLocks noChangeShapeType="1"/>
            </p:cNvSpPr>
            <p:nvPr/>
          </p:nvSpPr>
          <p:spPr bwMode="auto">
            <a:xfrm>
              <a:off x="60690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 name="Line 384"/>
            <p:cNvSpPr>
              <a:spLocks noChangeShapeType="1"/>
            </p:cNvSpPr>
            <p:nvPr/>
          </p:nvSpPr>
          <p:spPr bwMode="auto">
            <a:xfrm>
              <a:off x="60785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 name="Line 385"/>
            <p:cNvSpPr>
              <a:spLocks noChangeShapeType="1"/>
            </p:cNvSpPr>
            <p:nvPr/>
          </p:nvSpPr>
          <p:spPr bwMode="auto">
            <a:xfrm>
              <a:off x="60880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 name="Line 386"/>
            <p:cNvSpPr>
              <a:spLocks noChangeShapeType="1"/>
            </p:cNvSpPr>
            <p:nvPr/>
          </p:nvSpPr>
          <p:spPr bwMode="auto">
            <a:xfrm>
              <a:off x="60991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 name="Line 387"/>
            <p:cNvSpPr>
              <a:spLocks noChangeShapeType="1"/>
            </p:cNvSpPr>
            <p:nvPr/>
          </p:nvSpPr>
          <p:spPr bwMode="auto">
            <a:xfrm>
              <a:off x="61087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 name="Line 388"/>
            <p:cNvSpPr>
              <a:spLocks noChangeShapeType="1"/>
            </p:cNvSpPr>
            <p:nvPr/>
          </p:nvSpPr>
          <p:spPr bwMode="auto">
            <a:xfrm>
              <a:off x="61182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 name="Line 389"/>
            <p:cNvSpPr>
              <a:spLocks noChangeShapeType="1"/>
            </p:cNvSpPr>
            <p:nvPr/>
          </p:nvSpPr>
          <p:spPr bwMode="auto">
            <a:xfrm>
              <a:off x="61293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 name="Line 390"/>
            <p:cNvSpPr>
              <a:spLocks noChangeShapeType="1"/>
            </p:cNvSpPr>
            <p:nvPr/>
          </p:nvSpPr>
          <p:spPr bwMode="auto">
            <a:xfrm>
              <a:off x="61388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 name="Line 391"/>
            <p:cNvSpPr>
              <a:spLocks noChangeShapeType="1"/>
            </p:cNvSpPr>
            <p:nvPr/>
          </p:nvSpPr>
          <p:spPr bwMode="auto">
            <a:xfrm>
              <a:off x="61483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 name="Line 392"/>
            <p:cNvSpPr>
              <a:spLocks noChangeShapeType="1"/>
            </p:cNvSpPr>
            <p:nvPr/>
          </p:nvSpPr>
          <p:spPr bwMode="auto">
            <a:xfrm>
              <a:off x="61595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 name="Line 393"/>
            <p:cNvSpPr>
              <a:spLocks noChangeShapeType="1"/>
            </p:cNvSpPr>
            <p:nvPr/>
          </p:nvSpPr>
          <p:spPr bwMode="auto">
            <a:xfrm>
              <a:off x="61690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 name="Line 394"/>
            <p:cNvSpPr>
              <a:spLocks noChangeShapeType="1"/>
            </p:cNvSpPr>
            <p:nvPr/>
          </p:nvSpPr>
          <p:spPr bwMode="auto">
            <a:xfrm>
              <a:off x="61785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 name="Line 395"/>
            <p:cNvSpPr>
              <a:spLocks noChangeShapeType="1"/>
            </p:cNvSpPr>
            <p:nvPr/>
          </p:nvSpPr>
          <p:spPr bwMode="auto">
            <a:xfrm>
              <a:off x="61896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 name="Line 396"/>
            <p:cNvSpPr>
              <a:spLocks noChangeShapeType="1"/>
            </p:cNvSpPr>
            <p:nvPr/>
          </p:nvSpPr>
          <p:spPr bwMode="auto">
            <a:xfrm>
              <a:off x="61991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 name="Line 397"/>
            <p:cNvSpPr>
              <a:spLocks noChangeShapeType="1"/>
            </p:cNvSpPr>
            <p:nvPr/>
          </p:nvSpPr>
          <p:spPr bwMode="auto">
            <a:xfrm>
              <a:off x="62087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 name="Line 398"/>
            <p:cNvSpPr>
              <a:spLocks noChangeShapeType="1"/>
            </p:cNvSpPr>
            <p:nvPr/>
          </p:nvSpPr>
          <p:spPr bwMode="auto">
            <a:xfrm>
              <a:off x="62198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 name="Line 399"/>
            <p:cNvSpPr>
              <a:spLocks noChangeShapeType="1"/>
            </p:cNvSpPr>
            <p:nvPr/>
          </p:nvSpPr>
          <p:spPr bwMode="auto">
            <a:xfrm>
              <a:off x="62293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 name="Line 400"/>
            <p:cNvSpPr>
              <a:spLocks noChangeShapeType="1"/>
            </p:cNvSpPr>
            <p:nvPr/>
          </p:nvSpPr>
          <p:spPr bwMode="auto">
            <a:xfrm>
              <a:off x="62388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 name="Line 401"/>
            <p:cNvSpPr>
              <a:spLocks noChangeShapeType="1"/>
            </p:cNvSpPr>
            <p:nvPr/>
          </p:nvSpPr>
          <p:spPr bwMode="auto">
            <a:xfrm>
              <a:off x="62499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 name="Line 402"/>
            <p:cNvSpPr>
              <a:spLocks noChangeShapeType="1"/>
            </p:cNvSpPr>
            <p:nvPr/>
          </p:nvSpPr>
          <p:spPr bwMode="auto">
            <a:xfrm>
              <a:off x="62595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 name="Line 403"/>
            <p:cNvSpPr>
              <a:spLocks noChangeShapeType="1"/>
            </p:cNvSpPr>
            <p:nvPr/>
          </p:nvSpPr>
          <p:spPr bwMode="auto">
            <a:xfrm>
              <a:off x="62690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 name="Line 404"/>
            <p:cNvSpPr>
              <a:spLocks noChangeShapeType="1"/>
            </p:cNvSpPr>
            <p:nvPr/>
          </p:nvSpPr>
          <p:spPr bwMode="auto">
            <a:xfrm>
              <a:off x="62801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 name="Line 405"/>
            <p:cNvSpPr>
              <a:spLocks noChangeShapeType="1"/>
            </p:cNvSpPr>
            <p:nvPr/>
          </p:nvSpPr>
          <p:spPr bwMode="auto">
            <a:xfrm>
              <a:off x="62896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Line 407"/>
            <p:cNvSpPr>
              <a:spLocks noChangeShapeType="1"/>
            </p:cNvSpPr>
            <p:nvPr/>
          </p:nvSpPr>
          <p:spPr bwMode="auto">
            <a:xfrm>
              <a:off x="62992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Line 408"/>
            <p:cNvSpPr>
              <a:spLocks noChangeShapeType="1"/>
            </p:cNvSpPr>
            <p:nvPr/>
          </p:nvSpPr>
          <p:spPr bwMode="auto">
            <a:xfrm>
              <a:off x="63103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409"/>
            <p:cNvSpPr>
              <a:spLocks noChangeShapeType="1"/>
            </p:cNvSpPr>
            <p:nvPr/>
          </p:nvSpPr>
          <p:spPr bwMode="auto">
            <a:xfrm>
              <a:off x="63198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410"/>
            <p:cNvSpPr>
              <a:spLocks noChangeShapeType="1"/>
            </p:cNvSpPr>
            <p:nvPr/>
          </p:nvSpPr>
          <p:spPr bwMode="auto">
            <a:xfrm>
              <a:off x="63293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411"/>
            <p:cNvSpPr>
              <a:spLocks noChangeShapeType="1"/>
            </p:cNvSpPr>
            <p:nvPr/>
          </p:nvSpPr>
          <p:spPr bwMode="auto">
            <a:xfrm>
              <a:off x="63404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412"/>
            <p:cNvSpPr>
              <a:spLocks noChangeShapeType="1"/>
            </p:cNvSpPr>
            <p:nvPr/>
          </p:nvSpPr>
          <p:spPr bwMode="auto">
            <a:xfrm>
              <a:off x="63500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413"/>
            <p:cNvSpPr>
              <a:spLocks noChangeShapeType="1"/>
            </p:cNvSpPr>
            <p:nvPr/>
          </p:nvSpPr>
          <p:spPr bwMode="auto">
            <a:xfrm>
              <a:off x="63595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414"/>
            <p:cNvSpPr>
              <a:spLocks noChangeShapeType="1"/>
            </p:cNvSpPr>
            <p:nvPr/>
          </p:nvSpPr>
          <p:spPr bwMode="auto">
            <a:xfrm>
              <a:off x="63706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415"/>
            <p:cNvSpPr>
              <a:spLocks noChangeShapeType="1"/>
            </p:cNvSpPr>
            <p:nvPr/>
          </p:nvSpPr>
          <p:spPr bwMode="auto">
            <a:xfrm>
              <a:off x="63801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416"/>
            <p:cNvSpPr>
              <a:spLocks noChangeShapeType="1"/>
            </p:cNvSpPr>
            <p:nvPr/>
          </p:nvSpPr>
          <p:spPr bwMode="auto">
            <a:xfrm>
              <a:off x="63896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417"/>
            <p:cNvSpPr>
              <a:spLocks noChangeShapeType="1"/>
            </p:cNvSpPr>
            <p:nvPr/>
          </p:nvSpPr>
          <p:spPr bwMode="auto">
            <a:xfrm>
              <a:off x="64008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418"/>
            <p:cNvSpPr>
              <a:spLocks noChangeShapeType="1"/>
            </p:cNvSpPr>
            <p:nvPr/>
          </p:nvSpPr>
          <p:spPr bwMode="auto">
            <a:xfrm>
              <a:off x="64103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419"/>
            <p:cNvSpPr>
              <a:spLocks noChangeShapeType="1"/>
            </p:cNvSpPr>
            <p:nvPr/>
          </p:nvSpPr>
          <p:spPr bwMode="auto">
            <a:xfrm>
              <a:off x="64198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420"/>
            <p:cNvSpPr>
              <a:spLocks noChangeShapeType="1"/>
            </p:cNvSpPr>
            <p:nvPr/>
          </p:nvSpPr>
          <p:spPr bwMode="auto">
            <a:xfrm>
              <a:off x="64309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421"/>
            <p:cNvSpPr>
              <a:spLocks noChangeShapeType="1"/>
            </p:cNvSpPr>
            <p:nvPr/>
          </p:nvSpPr>
          <p:spPr bwMode="auto">
            <a:xfrm>
              <a:off x="64404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422"/>
            <p:cNvSpPr>
              <a:spLocks noChangeShapeType="1"/>
            </p:cNvSpPr>
            <p:nvPr/>
          </p:nvSpPr>
          <p:spPr bwMode="auto">
            <a:xfrm>
              <a:off x="64500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423"/>
            <p:cNvSpPr>
              <a:spLocks noChangeShapeType="1"/>
            </p:cNvSpPr>
            <p:nvPr/>
          </p:nvSpPr>
          <p:spPr bwMode="auto">
            <a:xfrm>
              <a:off x="64611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424"/>
            <p:cNvSpPr>
              <a:spLocks noChangeShapeType="1"/>
            </p:cNvSpPr>
            <p:nvPr/>
          </p:nvSpPr>
          <p:spPr bwMode="auto">
            <a:xfrm>
              <a:off x="64706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Line 425"/>
            <p:cNvSpPr>
              <a:spLocks noChangeShapeType="1"/>
            </p:cNvSpPr>
            <p:nvPr/>
          </p:nvSpPr>
          <p:spPr bwMode="auto">
            <a:xfrm>
              <a:off x="64801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Line 426"/>
            <p:cNvSpPr>
              <a:spLocks noChangeShapeType="1"/>
            </p:cNvSpPr>
            <p:nvPr/>
          </p:nvSpPr>
          <p:spPr bwMode="auto">
            <a:xfrm>
              <a:off x="64912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427"/>
            <p:cNvSpPr>
              <a:spLocks noChangeShapeType="1"/>
            </p:cNvSpPr>
            <p:nvPr/>
          </p:nvSpPr>
          <p:spPr bwMode="auto">
            <a:xfrm>
              <a:off x="65008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428"/>
            <p:cNvSpPr>
              <a:spLocks noChangeShapeType="1"/>
            </p:cNvSpPr>
            <p:nvPr/>
          </p:nvSpPr>
          <p:spPr bwMode="auto">
            <a:xfrm>
              <a:off x="65103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429"/>
            <p:cNvSpPr>
              <a:spLocks noChangeShapeType="1"/>
            </p:cNvSpPr>
            <p:nvPr/>
          </p:nvSpPr>
          <p:spPr bwMode="auto">
            <a:xfrm>
              <a:off x="65214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430"/>
            <p:cNvSpPr>
              <a:spLocks noChangeShapeType="1"/>
            </p:cNvSpPr>
            <p:nvPr/>
          </p:nvSpPr>
          <p:spPr bwMode="auto">
            <a:xfrm>
              <a:off x="65309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Line 431"/>
            <p:cNvSpPr>
              <a:spLocks noChangeShapeType="1"/>
            </p:cNvSpPr>
            <p:nvPr/>
          </p:nvSpPr>
          <p:spPr bwMode="auto">
            <a:xfrm>
              <a:off x="65405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Line 432"/>
            <p:cNvSpPr>
              <a:spLocks noChangeShapeType="1"/>
            </p:cNvSpPr>
            <p:nvPr/>
          </p:nvSpPr>
          <p:spPr bwMode="auto">
            <a:xfrm>
              <a:off x="65516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433"/>
            <p:cNvSpPr>
              <a:spLocks noChangeShapeType="1"/>
            </p:cNvSpPr>
            <p:nvPr/>
          </p:nvSpPr>
          <p:spPr bwMode="auto">
            <a:xfrm>
              <a:off x="65611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Line 434"/>
            <p:cNvSpPr>
              <a:spLocks noChangeShapeType="1"/>
            </p:cNvSpPr>
            <p:nvPr/>
          </p:nvSpPr>
          <p:spPr bwMode="auto">
            <a:xfrm>
              <a:off x="65706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Line 435"/>
            <p:cNvSpPr>
              <a:spLocks noChangeShapeType="1"/>
            </p:cNvSpPr>
            <p:nvPr/>
          </p:nvSpPr>
          <p:spPr bwMode="auto">
            <a:xfrm>
              <a:off x="6581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436"/>
            <p:cNvSpPr>
              <a:spLocks noChangeShapeType="1"/>
            </p:cNvSpPr>
            <p:nvPr/>
          </p:nvSpPr>
          <p:spPr bwMode="auto">
            <a:xfrm>
              <a:off x="65913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437"/>
            <p:cNvSpPr>
              <a:spLocks noChangeShapeType="1"/>
            </p:cNvSpPr>
            <p:nvPr/>
          </p:nvSpPr>
          <p:spPr bwMode="auto">
            <a:xfrm>
              <a:off x="66008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438"/>
            <p:cNvSpPr>
              <a:spLocks noChangeShapeType="1"/>
            </p:cNvSpPr>
            <p:nvPr/>
          </p:nvSpPr>
          <p:spPr bwMode="auto">
            <a:xfrm>
              <a:off x="66119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Line 439"/>
            <p:cNvSpPr>
              <a:spLocks noChangeShapeType="1"/>
            </p:cNvSpPr>
            <p:nvPr/>
          </p:nvSpPr>
          <p:spPr bwMode="auto">
            <a:xfrm>
              <a:off x="66214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Line 440"/>
            <p:cNvSpPr>
              <a:spLocks noChangeShapeType="1"/>
            </p:cNvSpPr>
            <p:nvPr/>
          </p:nvSpPr>
          <p:spPr bwMode="auto">
            <a:xfrm>
              <a:off x="66309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441"/>
            <p:cNvSpPr>
              <a:spLocks noChangeShapeType="1"/>
            </p:cNvSpPr>
            <p:nvPr/>
          </p:nvSpPr>
          <p:spPr bwMode="auto">
            <a:xfrm>
              <a:off x="66421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Line 442"/>
            <p:cNvSpPr>
              <a:spLocks noChangeShapeType="1"/>
            </p:cNvSpPr>
            <p:nvPr/>
          </p:nvSpPr>
          <p:spPr bwMode="auto">
            <a:xfrm>
              <a:off x="66516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443"/>
            <p:cNvSpPr>
              <a:spLocks noChangeShapeType="1"/>
            </p:cNvSpPr>
            <p:nvPr/>
          </p:nvSpPr>
          <p:spPr bwMode="auto">
            <a:xfrm>
              <a:off x="66611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444"/>
            <p:cNvSpPr>
              <a:spLocks noChangeShapeType="1"/>
            </p:cNvSpPr>
            <p:nvPr/>
          </p:nvSpPr>
          <p:spPr bwMode="auto">
            <a:xfrm>
              <a:off x="66722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445"/>
            <p:cNvSpPr>
              <a:spLocks noChangeShapeType="1"/>
            </p:cNvSpPr>
            <p:nvPr/>
          </p:nvSpPr>
          <p:spPr bwMode="auto">
            <a:xfrm>
              <a:off x="66817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Line 446"/>
            <p:cNvSpPr>
              <a:spLocks noChangeShapeType="1"/>
            </p:cNvSpPr>
            <p:nvPr/>
          </p:nvSpPr>
          <p:spPr bwMode="auto">
            <a:xfrm>
              <a:off x="66913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447"/>
            <p:cNvSpPr>
              <a:spLocks noChangeShapeType="1"/>
            </p:cNvSpPr>
            <p:nvPr/>
          </p:nvSpPr>
          <p:spPr bwMode="auto">
            <a:xfrm>
              <a:off x="67024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Line 448"/>
            <p:cNvSpPr>
              <a:spLocks noChangeShapeType="1"/>
            </p:cNvSpPr>
            <p:nvPr/>
          </p:nvSpPr>
          <p:spPr bwMode="auto">
            <a:xfrm>
              <a:off x="67119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Line 449"/>
            <p:cNvSpPr>
              <a:spLocks noChangeShapeType="1"/>
            </p:cNvSpPr>
            <p:nvPr/>
          </p:nvSpPr>
          <p:spPr bwMode="auto">
            <a:xfrm>
              <a:off x="67214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Line 450"/>
            <p:cNvSpPr>
              <a:spLocks noChangeShapeType="1"/>
            </p:cNvSpPr>
            <p:nvPr/>
          </p:nvSpPr>
          <p:spPr bwMode="auto">
            <a:xfrm>
              <a:off x="67325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Line 451"/>
            <p:cNvSpPr>
              <a:spLocks noChangeShapeType="1"/>
            </p:cNvSpPr>
            <p:nvPr/>
          </p:nvSpPr>
          <p:spPr bwMode="auto">
            <a:xfrm>
              <a:off x="67421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Line 452"/>
            <p:cNvSpPr>
              <a:spLocks noChangeShapeType="1"/>
            </p:cNvSpPr>
            <p:nvPr/>
          </p:nvSpPr>
          <p:spPr bwMode="auto">
            <a:xfrm>
              <a:off x="67516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Line 453"/>
            <p:cNvSpPr>
              <a:spLocks noChangeShapeType="1"/>
            </p:cNvSpPr>
            <p:nvPr/>
          </p:nvSpPr>
          <p:spPr bwMode="auto">
            <a:xfrm>
              <a:off x="67627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Line 454"/>
            <p:cNvSpPr>
              <a:spLocks noChangeShapeType="1"/>
            </p:cNvSpPr>
            <p:nvPr/>
          </p:nvSpPr>
          <p:spPr bwMode="auto">
            <a:xfrm>
              <a:off x="67722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Line 455"/>
            <p:cNvSpPr>
              <a:spLocks noChangeShapeType="1"/>
            </p:cNvSpPr>
            <p:nvPr/>
          </p:nvSpPr>
          <p:spPr bwMode="auto">
            <a:xfrm>
              <a:off x="67818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Line 456"/>
            <p:cNvSpPr>
              <a:spLocks noChangeShapeType="1"/>
            </p:cNvSpPr>
            <p:nvPr/>
          </p:nvSpPr>
          <p:spPr bwMode="auto">
            <a:xfrm>
              <a:off x="67929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Line 457"/>
            <p:cNvSpPr>
              <a:spLocks noChangeShapeType="1"/>
            </p:cNvSpPr>
            <p:nvPr/>
          </p:nvSpPr>
          <p:spPr bwMode="auto">
            <a:xfrm>
              <a:off x="68024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Line 458"/>
            <p:cNvSpPr>
              <a:spLocks noChangeShapeType="1"/>
            </p:cNvSpPr>
            <p:nvPr/>
          </p:nvSpPr>
          <p:spPr bwMode="auto">
            <a:xfrm>
              <a:off x="68119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Line 459"/>
            <p:cNvSpPr>
              <a:spLocks noChangeShapeType="1"/>
            </p:cNvSpPr>
            <p:nvPr/>
          </p:nvSpPr>
          <p:spPr bwMode="auto">
            <a:xfrm>
              <a:off x="68230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1" name="Line 460"/>
            <p:cNvSpPr>
              <a:spLocks noChangeShapeType="1"/>
            </p:cNvSpPr>
            <p:nvPr/>
          </p:nvSpPr>
          <p:spPr bwMode="auto">
            <a:xfrm>
              <a:off x="68326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Line 461"/>
            <p:cNvSpPr>
              <a:spLocks noChangeShapeType="1"/>
            </p:cNvSpPr>
            <p:nvPr/>
          </p:nvSpPr>
          <p:spPr bwMode="auto">
            <a:xfrm>
              <a:off x="68421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 name="Line 462"/>
            <p:cNvSpPr>
              <a:spLocks noChangeShapeType="1"/>
            </p:cNvSpPr>
            <p:nvPr/>
          </p:nvSpPr>
          <p:spPr bwMode="auto">
            <a:xfrm>
              <a:off x="68532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Line 463"/>
            <p:cNvSpPr>
              <a:spLocks noChangeShapeType="1"/>
            </p:cNvSpPr>
            <p:nvPr/>
          </p:nvSpPr>
          <p:spPr bwMode="auto">
            <a:xfrm>
              <a:off x="68627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5" name="Line 464"/>
            <p:cNvSpPr>
              <a:spLocks noChangeShapeType="1"/>
            </p:cNvSpPr>
            <p:nvPr/>
          </p:nvSpPr>
          <p:spPr bwMode="auto">
            <a:xfrm>
              <a:off x="68722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Line 465"/>
            <p:cNvSpPr>
              <a:spLocks noChangeShapeType="1"/>
            </p:cNvSpPr>
            <p:nvPr/>
          </p:nvSpPr>
          <p:spPr bwMode="auto">
            <a:xfrm>
              <a:off x="68834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Line 466"/>
            <p:cNvSpPr>
              <a:spLocks noChangeShapeType="1"/>
            </p:cNvSpPr>
            <p:nvPr/>
          </p:nvSpPr>
          <p:spPr bwMode="auto">
            <a:xfrm>
              <a:off x="68929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Line 467"/>
            <p:cNvSpPr>
              <a:spLocks noChangeShapeType="1"/>
            </p:cNvSpPr>
            <p:nvPr/>
          </p:nvSpPr>
          <p:spPr bwMode="auto">
            <a:xfrm>
              <a:off x="69024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Line 468"/>
            <p:cNvSpPr>
              <a:spLocks noChangeShapeType="1"/>
            </p:cNvSpPr>
            <p:nvPr/>
          </p:nvSpPr>
          <p:spPr bwMode="auto">
            <a:xfrm>
              <a:off x="69135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Line 469"/>
            <p:cNvSpPr>
              <a:spLocks noChangeShapeType="1"/>
            </p:cNvSpPr>
            <p:nvPr/>
          </p:nvSpPr>
          <p:spPr bwMode="auto">
            <a:xfrm>
              <a:off x="69230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Line 470"/>
            <p:cNvSpPr>
              <a:spLocks noChangeShapeType="1"/>
            </p:cNvSpPr>
            <p:nvPr/>
          </p:nvSpPr>
          <p:spPr bwMode="auto">
            <a:xfrm>
              <a:off x="69326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2" name="Line 471"/>
            <p:cNvSpPr>
              <a:spLocks noChangeShapeType="1"/>
            </p:cNvSpPr>
            <p:nvPr/>
          </p:nvSpPr>
          <p:spPr bwMode="auto">
            <a:xfrm>
              <a:off x="69437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3" name="Line 472"/>
            <p:cNvSpPr>
              <a:spLocks noChangeShapeType="1"/>
            </p:cNvSpPr>
            <p:nvPr/>
          </p:nvSpPr>
          <p:spPr bwMode="auto">
            <a:xfrm>
              <a:off x="69532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4" name="Line 473"/>
            <p:cNvSpPr>
              <a:spLocks noChangeShapeType="1"/>
            </p:cNvSpPr>
            <p:nvPr/>
          </p:nvSpPr>
          <p:spPr bwMode="auto">
            <a:xfrm>
              <a:off x="69627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Line 474"/>
            <p:cNvSpPr>
              <a:spLocks noChangeShapeType="1"/>
            </p:cNvSpPr>
            <p:nvPr/>
          </p:nvSpPr>
          <p:spPr bwMode="auto">
            <a:xfrm>
              <a:off x="69738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Line 475"/>
            <p:cNvSpPr>
              <a:spLocks noChangeShapeType="1"/>
            </p:cNvSpPr>
            <p:nvPr/>
          </p:nvSpPr>
          <p:spPr bwMode="auto">
            <a:xfrm>
              <a:off x="69834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Line 476"/>
            <p:cNvSpPr>
              <a:spLocks noChangeShapeType="1"/>
            </p:cNvSpPr>
            <p:nvPr/>
          </p:nvSpPr>
          <p:spPr bwMode="auto">
            <a:xfrm>
              <a:off x="69929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Line 477"/>
            <p:cNvSpPr>
              <a:spLocks noChangeShapeType="1"/>
            </p:cNvSpPr>
            <p:nvPr/>
          </p:nvSpPr>
          <p:spPr bwMode="auto">
            <a:xfrm>
              <a:off x="70040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9" name="Line 478"/>
            <p:cNvSpPr>
              <a:spLocks noChangeShapeType="1"/>
            </p:cNvSpPr>
            <p:nvPr/>
          </p:nvSpPr>
          <p:spPr bwMode="auto">
            <a:xfrm>
              <a:off x="70135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0" name="Line 479"/>
            <p:cNvSpPr>
              <a:spLocks noChangeShapeType="1"/>
            </p:cNvSpPr>
            <p:nvPr/>
          </p:nvSpPr>
          <p:spPr bwMode="auto">
            <a:xfrm>
              <a:off x="70231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1" name="Line 480"/>
            <p:cNvSpPr>
              <a:spLocks noChangeShapeType="1"/>
            </p:cNvSpPr>
            <p:nvPr/>
          </p:nvSpPr>
          <p:spPr bwMode="auto">
            <a:xfrm>
              <a:off x="70342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2" name="Line 481"/>
            <p:cNvSpPr>
              <a:spLocks noChangeShapeType="1"/>
            </p:cNvSpPr>
            <p:nvPr/>
          </p:nvSpPr>
          <p:spPr bwMode="auto">
            <a:xfrm>
              <a:off x="70437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3" name="Line 482"/>
            <p:cNvSpPr>
              <a:spLocks noChangeShapeType="1"/>
            </p:cNvSpPr>
            <p:nvPr/>
          </p:nvSpPr>
          <p:spPr bwMode="auto">
            <a:xfrm>
              <a:off x="70532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4" name="Line 483"/>
            <p:cNvSpPr>
              <a:spLocks noChangeShapeType="1"/>
            </p:cNvSpPr>
            <p:nvPr/>
          </p:nvSpPr>
          <p:spPr bwMode="auto">
            <a:xfrm>
              <a:off x="70643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5" name="Line 484"/>
            <p:cNvSpPr>
              <a:spLocks noChangeShapeType="1"/>
            </p:cNvSpPr>
            <p:nvPr/>
          </p:nvSpPr>
          <p:spPr bwMode="auto">
            <a:xfrm>
              <a:off x="70739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6" name="Line 485"/>
            <p:cNvSpPr>
              <a:spLocks noChangeShapeType="1"/>
            </p:cNvSpPr>
            <p:nvPr/>
          </p:nvSpPr>
          <p:spPr bwMode="auto">
            <a:xfrm>
              <a:off x="70834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7" name="Line 486"/>
            <p:cNvSpPr>
              <a:spLocks noChangeShapeType="1"/>
            </p:cNvSpPr>
            <p:nvPr/>
          </p:nvSpPr>
          <p:spPr bwMode="auto">
            <a:xfrm>
              <a:off x="70945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8" name="Line 487"/>
            <p:cNvSpPr>
              <a:spLocks noChangeShapeType="1"/>
            </p:cNvSpPr>
            <p:nvPr/>
          </p:nvSpPr>
          <p:spPr bwMode="auto">
            <a:xfrm>
              <a:off x="71040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9" name="Line 488"/>
            <p:cNvSpPr>
              <a:spLocks noChangeShapeType="1"/>
            </p:cNvSpPr>
            <p:nvPr/>
          </p:nvSpPr>
          <p:spPr bwMode="auto">
            <a:xfrm>
              <a:off x="71135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0" name="Line 489"/>
            <p:cNvSpPr>
              <a:spLocks noChangeShapeType="1"/>
            </p:cNvSpPr>
            <p:nvPr/>
          </p:nvSpPr>
          <p:spPr bwMode="auto">
            <a:xfrm>
              <a:off x="71247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1" name="Line 490"/>
            <p:cNvSpPr>
              <a:spLocks noChangeShapeType="1"/>
            </p:cNvSpPr>
            <p:nvPr/>
          </p:nvSpPr>
          <p:spPr bwMode="auto">
            <a:xfrm>
              <a:off x="71342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2" name="Line 491"/>
            <p:cNvSpPr>
              <a:spLocks noChangeShapeType="1"/>
            </p:cNvSpPr>
            <p:nvPr/>
          </p:nvSpPr>
          <p:spPr bwMode="auto">
            <a:xfrm>
              <a:off x="71437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3" name="Line 492"/>
            <p:cNvSpPr>
              <a:spLocks noChangeShapeType="1"/>
            </p:cNvSpPr>
            <p:nvPr/>
          </p:nvSpPr>
          <p:spPr bwMode="auto">
            <a:xfrm>
              <a:off x="71548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Line 493"/>
            <p:cNvSpPr>
              <a:spLocks noChangeShapeType="1"/>
            </p:cNvSpPr>
            <p:nvPr/>
          </p:nvSpPr>
          <p:spPr bwMode="auto">
            <a:xfrm>
              <a:off x="71643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Line 494"/>
            <p:cNvSpPr>
              <a:spLocks noChangeShapeType="1"/>
            </p:cNvSpPr>
            <p:nvPr/>
          </p:nvSpPr>
          <p:spPr bwMode="auto">
            <a:xfrm>
              <a:off x="71739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6" name="Line 495"/>
            <p:cNvSpPr>
              <a:spLocks noChangeShapeType="1"/>
            </p:cNvSpPr>
            <p:nvPr/>
          </p:nvSpPr>
          <p:spPr bwMode="auto">
            <a:xfrm>
              <a:off x="71850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7" name="Line 496"/>
            <p:cNvSpPr>
              <a:spLocks noChangeShapeType="1"/>
            </p:cNvSpPr>
            <p:nvPr/>
          </p:nvSpPr>
          <p:spPr bwMode="auto">
            <a:xfrm>
              <a:off x="71945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8" name="Line 497"/>
            <p:cNvSpPr>
              <a:spLocks noChangeShapeType="1"/>
            </p:cNvSpPr>
            <p:nvPr/>
          </p:nvSpPr>
          <p:spPr bwMode="auto">
            <a:xfrm>
              <a:off x="72040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9" name="Line 498"/>
            <p:cNvSpPr>
              <a:spLocks noChangeShapeType="1"/>
            </p:cNvSpPr>
            <p:nvPr/>
          </p:nvSpPr>
          <p:spPr bwMode="auto">
            <a:xfrm>
              <a:off x="72151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0" name="Line 499"/>
            <p:cNvSpPr>
              <a:spLocks noChangeShapeType="1"/>
            </p:cNvSpPr>
            <p:nvPr/>
          </p:nvSpPr>
          <p:spPr bwMode="auto">
            <a:xfrm>
              <a:off x="72247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Line 500"/>
            <p:cNvSpPr>
              <a:spLocks noChangeShapeType="1"/>
            </p:cNvSpPr>
            <p:nvPr/>
          </p:nvSpPr>
          <p:spPr bwMode="auto">
            <a:xfrm>
              <a:off x="72342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2" name="Line 501"/>
            <p:cNvSpPr>
              <a:spLocks noChangeShapeType="1"/>
            </p:cNvSpPr>
            <p:nvPr/>
          </p:nvSpPr>
          <p:spPr bwMode="auto">
            <a:xfrm>
              <a:off x="72453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3" name="Line 502"/>
            <p:cNvSpPr>
              <a:spLocks noChangeShapeType="1"/>
            </p:cNvSpPr>
            <p:nvPr/>
          </p:nvSpPr>
          <p:spPr bwMode="auto">
            <a:xfrm>
              <a:off x="72548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4" name="Line 503"/>
            <p:cNvSpPr>
              <a:spLocks noChangeShapeType="1"/>
            </p:cNvSpPr>
            <p:nvPr/>
          </p:nvSpPr>
          <p:spPr bwMode="auto">
            <a:xfrm>
              <a:off x="72644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5" name="Line 504"/>
            <p:cNvSpPr>
              <a:spLocks noChangeShapeType="1"/>
            </p:cNvSpPr>
            <p:nvPr/>
          </p:nvSpPr>
          <p:spPr bwMode="auto">
            <a:xfrm>
              <a:off x="72755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6" name="Line 505"/>
            <p:cNvSpPr>
              <a:spLocks noChangeShapeType="1"/>
            </p:cNvSpPr>
            <p:nvPr/>
          </p:nvSpPr>
          <p:spPr bwMode="auto">
            <a:xfrm>
              <a:off x="72850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7" name="Line 506"/>
            <p:cNvSpPr>
              <a:spLocks noChangeShapeType="1"/>
            </p:cNvSpPr>
            <p:nvPr/>
          </p:nvSpPr>
          <p:spPr bwMode="auto">
            <a:xfrm>
              <a:off x="72945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8" name="Line 507"/>
            <p:cNvSpPr>
              <a:spLocks noChangeShapeType="1"/>
            </p:cNvSpPr>
            <p:nvPr/>
          </p:nvSpPr>
          <p:spPr bwMode="auto">
            <a:xfrm>
              <a:off x="73056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9" name="Line 508"/>
            <p:cNvSpPr>
              <a:spLocks noChangeShapeType="1"/>
            </p:cNvSpPr>
            <p:nvPr/>
          </p:nvSpPr>
          <p:spPr bwMode="auto">
            <a:xfrm>
              <a:off x="73152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0" name="Line 509"/>
            <p:cNvSpPr>
              <a:spLocks noChangeShapeType="1"/>
            </p:cNvSpPr>
            <p:nvPr/>
          </p:nvSpPr>
          <p:spPr bwMode="auto">
            <a:xfrm>
              <a:off x="73247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1" name="Line 510"/>
            <p:cNvSpPr>
              <a:spLocks noChangeShapeType="1"/>
            </p:cNvSpPr>
            <p:nvPr/>
          </p:nvSpPr>
          <p:spPr bwMode="auto">
            <a:xfrm>
              <a:off x="73358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 name="Line 511"/>
            <p:cNvSpPr>
              <a:spLocks noChangeShapeType="1"/>
            </p:cNvSpPr>
            <p:nvPr/>
          </p:nvSpPr>
          <p:spPr bwMode="auto">
            <a:xfrm>
              <a:off x="73453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3" name="Line 512"/>
            <p:cNvSpPr>
              <a:spLocks noChangeShapeType="1"/>
            </p:cNvSpPr>
            <p:nvPr/>
          </p:nvSpPr>
          <p:spPr bwMode="auto">
            <a:xfrm>
              <a:off x="73548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Line 513"/>
            <p:cNvSpPr>
              <a:spLocks noChangeShapeType="1"/>
            </p:cNvSpPr>
            <p:nvPr/>
          </p:nvSpPr>
          <p:spPr bwMode="auto">
            <a:xfrm>
              <a:off x="73660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5" name="Line 514"/>
            <p:cNvSpPr>
              <a:spLocks noChangeShapeType="1"/>
            </p:cNvSpPr>
            <p:nvPr/>
          </p:nvSpPr>
          <p:spPr bwMode="auto">
            <a:xfrm>
              <a:off x="73755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6" name="Line 515"/>
            <p:cNvSpPr>
              <a:spLocks noChangeShapeType="1"/>
            </p:cNvSpPr>
            <p:nvPr/>
          </p:nvSpPr>
          <p:spPr bwMode="auto">
            <a:xfrm>
              <a:off x="73850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7" name="Line 516"/>
            <p:cNvSpPr>
              <a:spLocks noChangeShapeType="1"/>
            </p:cNvSpPr>
            <p:nvPr/>
          </p:nvSpPr>
          <p:spPr bwMode="auto">
            <a:xfrm>
              <a:off x="73961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Line 517"/>
            <p:cNvSpPr>
              <a:spLocks noChangeShapeType="1"/>
            </p:cNvSpPr>
            <p:nvPr/>
          </p:nvSpPr>
          <p:spPr bwMode="auto">
            <a:xfrm>
              <a:off x="74056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9" name="Line 518"/>
            <p:cNvSpPr>
              <a:spLocks noChangeShapeType="1"/>
            </p:cNvSpPr>
            <p:nvPr/>
          </p:nvSpPr>
          <p:spPr bwMode="auto">
            <a:xfrm>
              <a:off x="74152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0" name="Line 519"/>
            <p:cNvSpPr>
              <a:spLocks noChangeShapeType="1"/>
            </p:cNvSpPr>
            <p:nvPr/>
          </p:nvSpPr>
          <p:spPr bwMode="auto">
            <a:xfrm>
              <a:off x="74263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1" name="Line 520"/>
            <p:cNvSpPr>
              <a:spLocks noChangeShapeType="1"/>
            </p:cNvSpPr>
            <p:nvPr/>
          </p:nvSpPr>
          <p:spPr bwMode="auto">
            <a:xfrm>
              <a:off x="74358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Line 521"/>
            <p:cNvSpPr>
              <a:spLocks noChangeShapeType="1"/>
            </p:cNvSpPr>
            <p:nvPr/>
          </p:nvSpPr>
          <p:spPr bwMode="auto">
            <a:xfrm>
              <a:off x="74453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3" name="Line 522"/>
            <p:cNvSpPr>
              <a:spLocks noChangeShapeType="1"/>
            </p:cNvSpPr>
            <p:nvPr/>
          </p:nvSpPr>
          <p:spPr bwMode="auto">
            <a:xfrm>
              <a:off x="74564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4" name="Line 523"/>
            <p:cNvSpPr>
              <a:spLocks noChangeShapeType="1"/>
            </p:cNvSpPr>
            <p:nvPr/>
          </p:nvSpPr>
          <p:spPr bwMode="auto">
            <a:xfrm>
              <a:off x="74660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5" name="Line 524"/>
            <p:cNvSpPr>
              <a:spLocks noChangeShapeType="1"/>
            </p:cNvSpPr>
            <p:nvPr/>
          </p:nvSpPr>
          <p:spPr bwMode="auto">
            <a:xfrm>
              <a:off x="74755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6" name="Line 525"/>
            <p:cNvSpPr>
              <a:spLocks noChangeShapeType="1"/>
            </p:cNvSpPr>
            <p:nvPr/>
          </p:nvSpPr>
          <p:spPr bwMode="auto">
            <a:xfrm>
              <a:off x="74866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7" name="Line 526"/>
            <p:cNvSpPr>
              <a:spLocks noChangeShapeType="1"/>
            </p:cNvSpPr>
            <p:nvPr/>
          </p:nvSpPr>
          <p:spPr bwMode="auto">
            <a:xfrm>
              <a:off x="74961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8" name="Line 527"/>
            <p:cNvSpPr>
              <a:spLocks noChangeShapeType="1"/>
            </p:cNvSpPr>
            <p:nvPr/>
          </p:nvSpPr>
          <p:spPr bwMode="auto">
            <a:xfrm>
              <a:off x="75057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9" name="Line 528"/>
            <p:cNvSpPr>
              <a:spLocks noChangeShapeType="1"/>
            </p:cNvSpPr>
            <p:nvPr/>
          </p:nvSpPr>
          <p:spPr bwMode="auto">
            <a:xfrm>
              <a:off x="75168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0" name="Line 529"/>
            <p:cNvSpPr>
              <a:spLocks noChangeShapeType="1"/>
            </p:cNvSpPr>
            <p:nvPr/>
          </p:nvSpPr>
          <p:spPr bwMode="auto">
            <a:xfrm>
              <a:off x="75263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1" name="Line 530"/>
            <p:cNvSpPr>
              <a:spLocks noChangeShapeType="1"/>
            </p:cNvSpPr>
            <p:nvPr/>
          </p:nvSpPr>
          <p:spPr bwMode="auto">
            <a:xfrm>
              <a:off x="75358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2" name="Line 531"/>
            <p:cNvSpPr>
              <a:spLocks noChangeShapeType="1"/>
            </p:cNvSpPr>
            <p:nvPr/>
          </p:nvSpPr>
          <p:spPr bwMode="auto">
            <a:xfrm>
              <a:off x="75469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3" name="Line 532"/>
            <p:cNvSpPr>
              <a:spLocks noChangeShapeType="1"/>
            </p:cNvSpPr>
            <p:nvPr/>
          </p:nvSpPr>
          <p:spPr bwMode="auto">
            <a:xfrm>
              <a:off x="75565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4" name="Line 533"/>
            <p:cNvSpPr>
              <a:spLocks noChangeShapeType="1"/>
            </p:cNvSpPr>
            <p:nvPr/>
          </p:nvSpPr>
          <p:spPr bwMode="auto">
            <a:xfrm>
              <a:off x="75660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5" name="Line 534"/>
            <p:cNvSpPr>
              <a:spLocks noChangeShapeType="1"/>
            </p:cNvSpPr>
            <p:nvPr/>
          </p:nvSpPr>
          <p:spPr bwMode="auto">
            <a:xfrm>
              <a:off x="75771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6" name="Line 535"/>
            <p:cNvSpPr>
              <a:spLocks noChangeShapeType="1"/>
            </p:cNvSpPr>
            <p:nvPr/>
          </p:nvSpPr>
          <p:spPr bwMode="auto">
            <a:xfrm>
              <a:off x="75866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7" name="Line 536"/>
            <p:cNvSpPr>
              <a:spLocks noChangeShapeType="1"/>
            </p:cNvSpPr>
            <p:nvPr/>
          </p:nvSpPr>
          <p:spPr bwMode="auto">
            <a:xfrm>
              <a:off x="7597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8" name="Line 537"/>
            <p:cNvSpPr>
              <a:spLocks noChangeShapeType="1"/>
            </p:cNvSpPr>
            <p:nvPr/>
          </p:nvSpPr>
          <p:spPr bwMode="auto">
            <a:xfrm>
              <a:off x="76073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9" name="Line 538"/>
            <p:cNvSpPr>
              <a:spLocks noChangeShapeType="1"/>
            </p:cNvSpPr>
            <p:nvPr/>
          </p:nvSpPr>
          <p:spPr bwMode="auto">
            <a:xfrm>
              <a:off x="76168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0" name="Line 539"/>
            <p:cNvSpPr>
              <a:spLocks noChangeShapeType="1"/>
            </p:cNvSpPr>
            <p:nvPr/>
          </p:nvSpPr>
          <p:spPr bwMode="auto">
            <a:xfrm>
              <a:off x="76279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1" name="Line 540"/>
            <p:cNvSpPr>
              <a:spLocks noChangeShapeType="1"/>
            </p:cNvSpPr>
            <p:nvPr/>
          </p:nvSpPr>
          <p:spPr bwMode="auto">
            <a:xfrm>
              <a:off x="76374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2" name="Line 541"/>
            <p:cNvSpPr>
              <a:spLocks noChangeShapeType="1"/>
            </p:cNvSpPr>
            <p:nvPr/>
          </p:nvSpPr>
          <p:spPr bwMode="auto">
            <a:xfrm>
              <a:off x="76469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3" name="Line 542"/>
            <p:cNvSpPr>
              <a:spLocks noChangeShapeType="1"/>
            </p:cNvSpPr>
            <p:nvPr/>
          </p:nvSpPr>
          <p:spPr bwMode="auto">
            <a:xfrm>
              <a:off x="76581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4" name="Line 543"/>
            <p:cNvSpPr>
              <a:spLocks noChangeShapeType="1"/>
            </p:cNvSpPr>
            <p:nvPr/>
          </p:nvSpPr>
          <p:spPr bwMode="auto">
            <a:xfrm>
              <a:off x="76676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5" name="Line 544"/>
            <p:cNvSpPr>
              <a:spLocks noChangeShapeType="1"/>
            </p:cNvSpPr>
            <p:nvPr/>
          </p:nvSpPr>
          <p:spPr bwMode="auto">
            <a:xfrm>
              <a:off x="76771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6" name="Line 545"/>
            <p:cNvSpPr>
              <a:spLocks noChangeShapeType="1"/>
            </p:cNvSpPr>
            <p:nvPr/>
          </p:nvSpPr>
          <p:spPr bwMode="auto">
            <a:xfrm>
              <a:off x="76882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7" name="Line 546"/>
            <p:cNvSpPr>
              <a:spLocks noChangeShapeType="1"/>
            </p:cNvSpPr>
            <p:nvPr/>
          </p:nvSpPr>
          <p:spPr bwMode="auto">
            <a:xfrm>
              <a:off x="76977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8" name="Line 547"/>
            <p:cNvSpPr>
              <a:spLocks noChangeShapeType="1"/>
            </p:cNvSpPr>
            <p:nvPr/>
          </p:nvSpPr>
          <p:spPr bwMode="auto">
            <a:xfrm>
              <a:off x="77073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9" name="Line 548"/>
            <p:cNvSpPr>
              <a:spLocks noChangeShapeType="1"/>
            </p:cNvSpPr>
            <p:nvPr/>
          </p:nvSpPr>
          <p:spPr bwMode="auto">
            <a:xfrm>
              <a:off x="77184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0" name="Line 549"/>
            <p:cNvSpPr>
              <a:spLocks noChangeShapeType="1"/>
            </p:cNvSpPr>
            <p:nvPr/>
          </p:nvSpPr>
          <p:spPr bwMode="auto">
            <a:xfrm>
              <a:off x="77279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1" name="Line 550"/>
            <p:cNvSpPr>
              <a:spLocks noChangeShapeType="1"/>
            </p:cNvSpPr>
            <p:nvPr/>
          </p:nvSpPr>
          <p:spPr bwMode="auto">
            <a:xfrm>
              <a:off x="77374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2" name="Line 551"/>
            <p:cNvSpPr>
              <a:spLocks noChangeShapeType="1"/>
            </p:cNvSpPr>
            <p:nvPr/>
          </p:nvSpPr>
          <p:spPr bwMode="auto">
            <a:xfrm>
              <a:off x="77485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3" name="Line 552"/>
            <p:cNvSpPr>
              <a:spLocks noChangeShapeType="1"/>
            </p:cNvSpPr>
            <p:nvPr/>
          </p:nvSpPr>
          <p:spPr bwMode="auto">
            <a:xfrm>
              <a:off x="77581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4" name="Line 553"/>
            <p:cNvSpPr>
              <a:spLocks noChangeShapeType="1"/>
            </p:cNvSpPr>
            <p:nvPr/>
          </p:nvSpPr>
          <p:spPr bwMode="auto">
            <a:xfrm>
              <a:off x="77676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5" name="Line 554"/>
            <p:cNvSpPr>
              <a:spLocks noChangeShapeType="1"/>
            </p:cNvSpPr>
            <p:nvPr/>
          </p:nvSpPr>
          <p:spPr bwMode="auto">
            <a:xfrm>
              <a:off x="77787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6" name="Line 555"/>
            <p:cNvSpPr>
              <a:spLocks noChangeShapeType="1"/>
            </p:cNvSpPr>
            <p:nvPr/>
          </p:nvSpPr>
          <p:spPr bwMode="auto">
            <a:xfrm>
              <a:off x="77882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7" name="Line 556"/>
            <p:cNvSpPr>
              <a:spLocks noChangeShapeType="1"/>
            </p:cNvSpPr>
            <p:nvPr/>
          </p:nvSpPr>
          <p:spPr bwMode="auto">
            <a:xfrm>
              <a:off x="77978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8" name="Line 557"/>
            <p:cNvSpPr>
              <a:spLocks noChangeShapeType="1"/>
            </p:cNvSpPr>
            <p:nvPr/>
          </p:nvSpPr>
          <p:spPr bwMode="auto">
            <a:xfrm>
              <a:off x="78089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9" name="Line 558"/>
            <p:cNvSpPr>
              <a:spLocks noChangeShapeType="1"/>
            </p:cNvSpPr>
            <p:nvPr/>
          </p:nvSpPr>
          <p:spPr bwMode="auto">
            <a:xfrm>
              <a:off x="78184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0" name="Line 559"/>
            <p:cNvSpPr>
              <a:spLocks noChangeShapeType="1"/>
            </p:cNvSpPr>
            <p:nvPr/>
          </p:nvSpPr>
          <p:spPr bwMode="auto">
            <a:xfrm>
              <a:off x="78279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1" name="Line 560"/>
            <p:cNvSpPr>
              <a:spLocks noChangeShapeType="1"/>
            </p:cNvSpPr>
            <p:nvPr/>
          </p:nvSpPr>
          <p:spPr bwMode="auto">
            <a:xfrm>
              <a:off x="78390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2" name="Line 561"/>
            <p:cNvSpPr>
              <a:spLocks noChangeShapeType="1"/>
            </p:cNvSpPr>
            <p:nvPr/>
          </p:nvSpPr>
          <p:spPr bwMode="auto">
            <a:xfrm>
              <a:off x="78486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3" name="Line 562"/>
            <p:cNvSpPr>
              <a:spLocks noChangeShapeType="1"/>
            </p:cNvSpPr>
            <p:nvPr/>
          </p:nvSpPr>
          <p:spPr bwMode="auto">
            <a:xfrm>
              <a:off x="78581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4" name="Line 563"/>
            <p:cNvSpPr>
              <a:spLocks noChangeShapeType="1"/>
            </p:cNvSpPr>
            <p:nvPr/>
          </p:nvSpPr>
          <p:spPr bwMode="auto">
            <a:xfrm>
              <a:off x="78692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5" name="Line 564"/>
            <p:cNvSpPr>
              <a:spLocks noChangeShapeType="1"/>
            </p:cNvSpPr>
            <p:nvPr/>
          </p:nvSpPr>
          <p:spPr bwMode="auto">
            <a:xfrm>
              <a:off x="78787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6" name="Line 565"/>
            <p:cNvSpPr>
              <a:spLocks noChangeShapeType="1"/>
            </p:cNvSpPr>
            <p:nvPr/>
          </p:nvSpPr>
          <p:spPr bwMode="auto">
            <a:xfrm>
              <a:off x="78882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7" name="Line 566"/>
            <p:cNvSpPr>
              <a:spLocks noChangeShapeType="1"/>
            </p:cNvSpPr>
            <p:nvPr/>
          </p:nvSpPr>
          <p:spPr bwMode="auto">
            <a:xfrm>
              <a:off x="78994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8" name="Line 567"/>
            <p:cNvSpPr>
              <a:spLocks noChangeShapeType="1"/>
            </p:cNvSpPr>
            <p:nvPr/>
          </p:nvSpPr>
          <p:spPr bwMode="auto">
            <a:xfrm>
              <a:off x="79089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9" name="Line 568"/>
            <p:cNvSpPr>
              <a:spLocks noChangeShapeType="1"/>
            </p:cNvSpPr>
            <p:nvPr/>
          </p:nvSpPr>
          <p:spPr bwMode="auto">
            <a:xfrm>
              <a:off x="79184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0" name="Line 569"/>
            <p:cNvSpPr>
              <a:spLocks noChangeShapeType="1"/>
            </p:cNvSpPr>
            <p:nvPr/>
          </p:nvSpPr>
          <p:spPr bwMode="auto">
            <a:xfrm>
              <a:off x="79295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1" name="Line 570"/>
            <p:cNvSpPr>
              <a:spLocks noChangeShapeType="1"/>
            </p:cNvSpPr>
            <p:nvPr/>
          </p:nvSpPr>
          <p:spPr bwMode="auto">
            <a:xfrm>
              <a:off x="79390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2" name="Line 571"/>
            <p:cNvSpPr>
              <a:spLocks noChangeShapeType="1"/>
            </p:cNvSpPr>
            <p:nvPr/>
          </p:nvSpPr>
          <p:spPr bwMode="auto">
            <a:xfrm>
              <a:off x="79486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3" name="Line 572"/>
            <p:cNvSpPr>
              <a:spLocks noChangeShapeType="1"/>
            </p:cNvSpPr>
            <p:nvPr/>
          </p:nvSpPr>
          <p:spPr bwMode="auto">
            <a:xfrm>
              <a:off x="79597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4" name="Line 573"/>
            <p:cNvSpPr>
              <a:spLocks noChangeShapeType="1"/>
            </p:cNvSpPr>
            <p:nvPr/>
          </p:nvSpPr>
          <p:spPr bwMode="auto">
            <a:xfrm>
              <a:off x="79692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5" name="Line 574"/>
            <p:cNvSpPr>
              <a:spLocks noChangeShapeType="1"/>
            </p:cNvSpPr>
            <p:nvPr/>
          </p:nvSpPr>
          <p:spPr bwMode="auto">
            <a:xfrm>
              <a:off x="79787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6" name="Line 575"/>
            <p:cNvSpPr>
              <a:spLocks noChangeShapeType="1"/>
            </p:cNvSpPr>
            <p:nvPr/>
          </p:nvSpPr>
          <p:spPr bwMode="auto">
            <a:xfrm>
              <a:off x="79898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7" name="Line 576"/>
            <p:cNvSpPr>
              <a:spLocks noChangeShapeType="1"/>
            </p:cNvSpPr>
            <p:nvPr/>
          </p:nvSpPr>
          <p:spPr bwMode="auto">
            <a:xfrm>
              <a:off x="79994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8" name="Line 577"/>
            <p:cNvSpPr>
              <a:spLocks noChangeShapeType="1"/>
            </p:cNvSpPr>
            <p:nvPr/>
          </p:nvSpPr>
          <p:spPr bwMode="auto">
            <a:xfrm>
              <a:off x="80089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9" name="Line 578"/>
            <p:cNvSpPr>
              <a:spLocks noChangeShapeType="1"/>
            </p:cNvSpPr>
            <p:nvPr/>
          </p:nvSpPr>
          <p:spPr bwMode="auto">
            <a:xfrm>
              <a:off x="80200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0" name="Line 579"/>
            <p:cNvSpPr>
              <a:spLocks noChangeShapeType="1"/>
            </p:cNvSpPr>
            <p:nvPr/>
          </p:nvSpPr>
          <p:spPr bwMode="auto">
            <a:xfrm>
              <a:off x="80295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1" name="Line 580"/>
            <p:cNvSpPr>
              <a:spLocks noChangeShapeType="1"/>
            </p:cNvSpPr>
            <p:nvPr/>
          </p:nvSpPr>
          <p:spPr bwMode="auto">
            <a:xfrm>
              <a:off x="803910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2" name="Line 581"/>
            <p:cNvSpPr>
              <a:spLocks noChangeShapeType="1"/>
            </p:cNvSpPr>
            <p:nvPr/>
          </p:nvSpPr>
          <p:spPr bwMode="auto">
            <a:xfrm>
              <a:off x="80502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3" name="Line 582"/>
            <p:cNvSpPr>
              <a:spLocks noChangeShapeType="1"/>
            </p:cNvSpPr>
            <p:nvPr/>
          </p:nvSpPr>
          <p:spPr bwMode="auto">
            <a:xfrm>
              <a:off x="80597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4" name="Line 583"/>
            <p:cNvSpPr>
              <a:spLocks noChangeShapeType="1"/>
            </p:cNvSpPr>
            <p:nvPr/>
          </p:nvSpPr>
          <p:spPr bwMode="auto">
            <a:xfrm>
              <a:off x="806926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5" name="Line 584"/>
            <p:cNvSpPr>
              <a:spLocks noChangeShapeType="1"/>
            </p:cNvSpPr>
            <p:nvPr/>
          </p:nvSpPr>
          <p:spPr bwMode="auto">
            <a:xfrm>
              <a:off x="808037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6" name="Line 585"/>
            <p:cNvSpPr>
              <a:spLocks noChangeShapeType="1"/>
            </p:cNvSpPr>
            <p:nvPr/>
          </p:nvSpPr>
          <p:spPr bwMode="auto">
            <a:xfrm>
              <a:off x="80899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7" name="Line 586"/>
            <p:cNvSpPr>
              <a:spLocks noChangeShapeType="1"/>
            </p:cNvSpPr>
            <p:nvPr/>
          </p:nvSpPr>
          <p:spPr bwMode="auto">
            <a:xfrm>
              <a:off x="809942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8" name="Line 587"/>
            <p:cNvSpPr>
              <a:spLocks noChangeShapeType="1"/>
            </p:cNvSpPr>
            <p:nvPr/>
          </p:nvSpPr>
          <p:spPr bwMode="auto">
            <a:xfrm>
              <a:off x="811053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9" name="Line 588"/>
            <p:cNvSpPr>
              <a:spLocks noChangeShapeType="1"/>
            </p:cNvSpPr>
            <p:nvPr/>
          </p:nvSpPr>
          <p:spPr bwMode="auto">
            <a:xfrm>
              <a:off x="81200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0" name="Line 589"/>
            <p:cNvSpPr>
              <a:spLocks noChangeShapeType="1"/>
            </p:cNvSpPr>
            <p:nvPr/>
          </p:nvSpPr>
          <p:spPr bwMode="auto">
            <a:xfrm>
              <a:off x="812958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1" name="Line 590"/>
            <p:cNvSpPr>
              <a:spLocks noChangeShapeType="1"/>
            </p:cNvSpPr>
            <p:nvPr/>
          </p:nvSpPr>
          <p:spPr bwMode="auto">
            <a:xfrm>
              <a:off x="814070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2" name="Line 591"/>
            <p:cNvSpPr>
              <a:spLocks noChangeShapeType="1"/>
            </p:cNvSpPr>
            <p:nvPr/>
          </p:nvSpPr>
          <p:spPr bwMode="auto">
            <a:xfrm>
              <a:off x="81502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3" name="Line 592"/>
            <p:cNvSpPr>
              <a:spLocks noChangeShapeType="1"/>
            </p:cNvSpPr>
            <p:nvPr/>
          </p:nvSpPr>
          <p:spPr bwMode="auto">
            <a:xfrm>
              <a:off x="8159750"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4" name="Line 593"/>
            <p:cNvSpPr>
              <a:spLocks noChangeShapeType="1"/>
            </p:cNvSpPr>
            <p:nvPr/>
          </p:nvSpPr>
          <p:spPr bwMode="auto">
            <a:xfrm>
              <a:off x="817086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 name="Line 594"/>
            <p:cNvSpPr>
              <a:spLocks noChangeShapeType="1"/>
            </p:cNvSpPr>
            <p:nvPr/>
          </p:nvSpPr>
          <p:spPr bwMode="auto">
            <a:xfrm>
              <a:off x="81803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 name="Line 595"/>
            <p:cNvSpPr>
              <a:spLocks noChangeShapeType="1"/>
            </p:cNvSpPr>
            <p:nvPr/>
          </p:nvSpPr>
          <p:spPr bwMode="auto">
            <a:xfrm>
              <a:off x="8189913"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7" name="Line 596"/>
            <p:cNvSpPr>
              <a:spLocks noChangeShapeType="1"/>
            </p:cNvSpPr>
            <p:nvPr/>
          </p:nvSpPr>
          <p:spPr bwMode="auto">
            <a:xfrm>
              <a:off x="8201025"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8" name="Line 597"/>
            <p:cNvSpPr>
              <a:spLocks noChangeShapeType="1"/>
            </p:cNvSpPr>
            <p:nvPr/>
          </p:nvSpPr>
          <p:spPr bwMode="auto">
            <a:xfrm>
              <a:off x="82105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9" name="Line 598"/>
            <p:cNvSpPr>
              <a:spLocks noChangeShapeType="1"/>
            </p:cNvSpPr>
            <p:nvPr/>
          </p:nvSpPr>
          <p:spPr bwMode="auto">
            <a:xfrm>
              <a:off x="8220075"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0" name="Line 599"/>
            <p:cNvSpPr>
              <a:spLocks noChangeShapeType="1"/>
            </p:cNvSpPr>
            <p:nvPr/>
          </p:nvSpPr>
          <p:spPr bwMode="auto">
            <a:xfrm>
              <a:off x="8231188"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1" name="Line 600"/>
            <p:cNvSpPr>
              <a:spLocks noChangeShapeType="1"/>
            </p:cNvSpPr>
            <p:nvPr/>
          </p:nvSpPr>
          <p:spPr bwMode="auto">
            <a:xfrm>
              <a:off x="8240713"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2" name="Line 601"/>
            <p:cNvSpPr>
              <a:spLocks noChangeShapeType="1"/>
            </p:cNvSpPr>
            <p:nvPr/>
          </p:nvSpPr>
          <p:spPr bwMode="auto">
            <a:xfrm>
              <a:off x="8250238" y="3463925"/>
              <a:ext cx="4763"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3" name="Line 602"/>
            <p:cNvSpPr>
              <a:spLocks noChangeShapeType="1"/>
            </p:cNvSpPr>
            <p:nvPr/>
          </p:nvSpPr>
          <p:spPr bwMode="auto">
            <a:xfrm>
              <a:off x="8261350" y="3463925"/>
              <a:ext cx="3175"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4" name="Line 603"/>
            <p:cNvSpPr>
              <a:spLocks noChangeShapeType="1"/>
            </p:cNvSpPr>
            <p:nvPr/>
          </p:nvSpPr>
          <p:spPr bwMode="auto">
            <a:xfrm>
              <a:off x="8270875" y="3463925"/>
              <a:ext cx="1588" cy="0"/>
            </a:xfrm>
            <a:prstGeom prst="line">
              <a:avLst/>
            </a:prstGeom>
            <a:noFill/>
            <a:ln w="4763">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607" name="Textfeld 606"/>
          <p:cNvSpPr txBox="1"/>
          <p:nvPr/>
        </p:nvSpPr>
        <p:spPr>
          <a:xfrm>
            <a:off x="0" y="21407"/>
            <a:ext cx="12070080"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Based on www.academia.edu/2808838/Lecture_Notes_in_Population_Genetics</a:t>
            </a:r>
          </a:p>
        </p:txBody>
      </p:sp>
      <p:sp>
        <p:nvSpPr>
          <p:cNvPr id="608" name="Textfeld 607"/>
          <p:cNvSpPr txBox="1"/>
          <p:nvPr/>
        </p:nvSpPr>
        <p:spPr>
          <a:xfrm>
            <a:off x="5898427" y="892222"/>
            <a:ext cx="6168456" cy="544764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probability of fixation is the higher, the more frequent the superior allele initially is and the more superior it is.</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What is the probability that the favourable allele becomes fixed at </a:t>
            </a:r>
            <a:r>
              <a:rPr lang="en-GB" dirty="0">
                <a:solidFill>
                  <a:srgbClr val="0000FF"/>
                </a:solidFill>
                <a:latin typeface="Arial" panose="020B0604020202020204" pitchFamily="34" charset="0"/>
                <a:cs typeface="Arial" panose="020B0604020202020204" pitchFamily="34" charset="0"/>
              </a:rPr>
              <a:t>multiple loci </a:t>
            </a:r>
            <a:r>
              <a:rPr lang="en-GB" dirty="0">
                <a:solidFill>
                  <a:srgbClr val="FF0000"/>
                </a:solidFill>
                <a:latin typeface="Arial" panose="020B0604020202020204" pitchFamily="34" charset="0"/>
                <a:cs typeface="Arial" panose="020B0604020202020204" pitchFamily="34" charset="0"/>
              </a:rPr>
              <a:t>simultaneously</a:t>
            </a:r>
            <a:r>
              <a:rPr lang="en-GB" dirty="0">
                <a:latin typeface="Arial" panose="020B0604020202020204" pitchFamily="34" charset="0"/>
                <a:cs typeface="Arial" panose="020B0604020202020204" pitchFamily="34" charset="0"/>
              </a:rPr>
              <a:t>, when both Drift and Selection are acting?</a:t>
            </a: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With </a:t>
            </a:r>
            <a:r>
              <a:rPr lang="en-GB" dirty="0">
                <a:solidFill>
                  <a:srgbClr val="0000FF"/>
                </a:solidFill>
                <a:latin typeface="Arial" panose="020B0604020202020204" pitchFamily="34" charset="0"/>
                <a:cs typeface="Arial" panose="020B0604020202020204" pitchFamily="34" charset="0"/>
              </a:rPr>
              <a:t>12 loci</a:t>
            </a:r>
            <a:r>
              <a:rPr lang="en-GB" dirty="0">
                <a:latin typeface="Arial" panose="020B0604020202020204" pitchFamily="34" charset="0"/>
                <a:cs typeface="Arial" panose="020B0604020202020204" pitchFamily="34" charset="0"/>
              </a:rPr>
              <a:t>, each starting at </a:t>
            </a:r>
            <a:r>
              <a:rPr lang="en-GB" dirty="0">
                <a:solidFill>
                  <a:srgbClr val="007A37"/>
                </a:solidFill>
                <a:latin typeface="Arial" panose="020B0604020202020204" pitchFamily="34" charset="0"/>
                <a:cs typeface="Arial" panose="020B0604020202020204" pitchFamily="34" charset="0"/>
              </a:rPr>
              <a:t>p=0.2</a:t>
            </a:r>
            <a:r>
              <a:rPr lang="en-GB" dirty="0">
                <a:latin typeface="Arial" panose="020B0604020202020204" pitchFamily="34" charset="0"/>
                <a:cs typeface="Arial" panose="020B0604020202020204" pitchFamily="34" charset="0"/>
              </a:rPr>
              <a:t> and with only </a:t>
            </a:r>
            <a:r>
              <a:rPr lang="en-GB" dirty="0">
                <a:solidFill>
                  <a:srgbClr val="007A37"/>
                </a:solidFill>
                <a:latin typeface="Arial" panose="020B0604020202020204" pitchFamily="34" charset="0"/>
                <a:cs typeface="Arial" panose="020B0604020202020204" pitchFamily="34" charset="0"/>
              </a:rPr>
              <a:t>s=0.05</a:t>
            </a:r>
            <a:r>
              <a:rPr lang="en-GB" dirty="0">
                <a:latin typeface="Arial" panose="020B0604020202020204" pitchFamily="34" charset="0"/>
                <a:cs typeface="Arial" panose="020B0604020202020204" pitchFamily="34" charset="0"/>
              </a:rPr>
              <a:t>, it needs N=144 to have a 50% probability for this rare allele to become fixed</a:t>
            </a:r>
            <a:r>
              <a:rPr lang="en-GB" dirty="0">
                <a:solidFill>
                  <a:srgbClr val="0000FF"/>
                </a:solidFill>
                <a:latin typeface="Arial" panose="020B0604020202020204" pitchFamily="34" charset="0"/>
                <a:cs typeface="Arial" panose="020B0604020202020204" pitchFamily="34" charset="0"/>
              </a:rPr>
              <a:t> at each of 12 loci. </a:t>
            </a:r>
            <a:r>
              <a:rPr lang="en-GB" dirty="0">
                <a:solidFill>
                  <a:schemeClr val="tx1">
                    <a:lumMod val="50000"/>
                    <a:lumOff val="50000"/>
                  </a:schemeClr>
                </a:solidFill>
                <a:latin typeface="Arial" panose="020B0604020202020204" pitchFamily="34" charset="0"/>
                <a:cs typeface="Arial" panose="020B0604020202020204" pitchFamily="34" charset="0"/>
              </a:rPr>
              <a:t>Again: It needs N=144 as population size to have 50% of repeated such small populations being fixed</a:t>
            </a:r>
            <a:r>
              <a:rPr lang="en-GB" dirty="0">
                <a:latin typeface="Arial" panose="020B0604020202020204" pitchFamily="34" charset="0"/>
                <a:cs typeface="Arial" panose="020B0604020202020204" pitchFamily="34" charset="0"/>
              </a:rPr>
              <a:t>*</a:t>
            </a:r>
            <a:r>
              <a:rPr lang="en-GB" dirty="0">
                <a:solidFill>
                  <a:schemeClr val="tx1">
                    <a:lumMod val="50000"/>
                    <a:lumOff val="50000"/>
                  </a:schemeClr>
                </a:solidFill>
                <a:latin typeface="Arial" panose="020B0604020202020204" pitchFamily="34" charset="0"/>
                <a:cs typeface="Arial" panose="020B0604020202020204" pitchFamily="34" charset="0"/>
              </a:rPr>
              <a:t> for all 12 of a given set of 12 loci (commonly starting with </a:t>
            </a:r>
            <a:r>
              <a:rPr lang="en-GB" dirty="0">
                <a:solidFill>
                  <a:srgbClr val="007A37"/>
                </a:solidFill>
                <a:latin typeface="Arial" panose="020B0604020202020204" pitchFamily="34" charset="0"/>
                <a:cs typeface="Arial" panose="020B0604020202020204" pitchFamily="34" charset="0"/>
              </a:rPr>
              <a:t>p=0.2</a:t>
            </a:r>
            <a:r>
              <a:rPr lang="en-GB" dirty="0">
                <a:solidFill>
                  <a:schemeClr val="tx1">
                    <a:lumMod val="50000"/>
                    <a:lumOff val="50000"/>
                  </a:schemeClr>
                </a:solidFill>
                <a:latin typeface="Arial" panose="020B0604020202020204" pitchFamily="34" charset="0"/>
                <a:cs typeface="Arial" panose="020B0604020202020204" pitchFamily="34" charset="0"/>
              </a:rPr>
              <a:t> and at each locus </a:t>
            </a:r>
            <a:r>
              <a:rPr lang="en-GB" dirty="0">
                <a:solidFill>
                  <a:srgbClr val="007A37"/>
                </a:solidFill>
                <a:latin typeface="Arial" panose="020B0604020202020204" pitchFamily="34" charset="0"/>
                <a:cs typeface="Arial" panose="020B0604020202020204" pitchFamily="34" charset="0"/>
              </a:rPr>
              <a:t>s=0.05</a:t>
            </a:r>
            <a:r>
              <a:rPr lang="en-GB" dirty="0">
                <a:solidFill>
                  <a:schemeClr val="tx1">
                    <a:lumMod val="50000"/>
                    <a:lumOff val="50000"/>
                  </a:schemeClr>
                </a:solidFill>
                <a:latin typeface="Arial" panose="020B0604020202020204" pitchFamily="34" charset="0"/>
                <a:cs typeface="Arial" panose="020B0604020202020204" pitchFamily="34" charset="0"/>
              </a:rPr>
              <a:t>, and Random Mating and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intermediate</a:t>
            </a:r>
            <a:r>
              <a:rPr lang="en-GB" dirty="0">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gene action). </a:t>
            </a:r>
          </a:p>
          <a:p>
            <a:endParaRPr lang="en-GB" dirty="0">
              <a:solidFill>
                <a:schemeClr val="tx1">
                  <a:lumMod val="50000"/>
                  <a:lumOff val="50000"/>
                </a:schemeClr>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When starting at p=0.1 yet Selection being stronger (</a:t>
            </a:r>
            <a:r>
              <a:rPr lang="en-GB" dirty="0">
                <a:latin typeface="Arial" panose="020B0604020202020204" pitchFamily="34" charset="0"/>
                <a:cs typeface="Arial" panose="020B0604020202020204" pitchFamily="34" charset="0"/>
                <a:sym typeface="Wingdings" panose="05000000000000000000" pitchFamily="2" charset="2"/>
              </a:rPr>
              <a:t> </a:t>
            </a:r>
            <a:r>
              <a:rPr lang="en-GB" dirty="0">
                <a:latin typeface="Arial" panose="020B0604020202020204" pitchFamily="34" charset="0"/>
                <a:cs typeface="Arial" panose="020B0604020202020204" pitchFamily="34" charset="0"/>
              </a:rPr>
              <a:t>s=0.5), then N=29 suffices to see a 50% probability of fixation of the small populations at each locus, and with N&gt;70, the probability of fixation at each of 12 loci gets higher than 99%.</a:t>
            </a:r>
          </a:p>
        </p:txBody>
      </p:sp>
      <p:cxnSp>
        <p:nvCxnSpPr>
          <p:cNvPr id="609" name="Straight Connector 608"/>
          <p:cNvCxnSpPr/>
          <p:nvPr/>
        </p:nvCxnSpPr>
        <p:spPr>
          <a:xfrm flipH="1">
            <a:off x="1869351" y="1122700"/>
            <a:ext cx="30055" cy="4539336"/>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a:off x="3127473" y="1104257"/>
            <a:ext cx="9378" cy="4584314"/>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11" name="Rectangle 289"/>
          <p:cNvSpPr>
            <a:spLocks noChangeArrowheads="1"/>
          </p:cNvSpPr>
          <p:nvPr/>
        </p:nvSpPr>
        <p:spPr bwMode="auto">
          <a:xfrm>
            <a:off x="60708" y="587253"/>
            <a:ext cx="5657474" cy="276999"/>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Superior allele A1with initial frequency: see legend.</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3" name="TextBox 2"/>
          <p:cNvSpPr txBox="1"/>
          <p:nvPr/>
        </p:nvSpPr>
        <p:spPr>
          <a:xfrm>
            <a:off x="60707" y="6420721"/>
            <a:ext cx="1200617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pc="-20" dirty="0">
                <a:latin typeface="Arial" panose="020B0604020202020204" pitchFamily="34" charset="0"/>
                <a:cs typeface="Arial" panose="020B0604020202020204" pitchFamily="34" charset="0"/>
              </a:rPr>
              <a:t>*</a:t>
            </a:r>
            <a:r>
              <a:rPr lang="en-GB" spc="-20" dirty="0">
                <a:solidFill>
                  <a:schemeClr val="bg1">
                    <a:lumMod val="50000"/>
                  </a:schemeClr>
                </a:solidFill>
                <a:latin typeface="Arial" panose="020B0604020202020204" pitchFamily="34" charset="0"/>
                <a:cs typeface="Arial" panose="020B0604020202020204" pitchFamily="34" charset="0"/>
              </a:rPr>
              <a:t>Fixed. You know: All individuals of such a small population are same and homozygous (Here: For favourable allele).</a:t>
            </a:r>
          </a:p>
        </p:txBody>
      </p:sp>
      <p:sp>
        <p:nvSpPr>
          <p:cNvPr id="612" name="Textfeld 5"/>
          <p:cNvSpPr txBox="1"/>
          <p:nvPr/>
        </p:nvSpPr>
        <p:spPr>
          <a:xfrm>
            <a:off x="11654098" y="6392443"/>
            <a:ext cx="53790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20</a:t>
            </a:fld>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7956733" y="1575602"/>
            <a:ext cx="1709737" cy="376260"/>
          </a:xfrm>
          <a:prstGeom prst="rect">
            <a:avLst/>
          </a:prstGeom>
          <a:noFill/>
        </p:spPr>
        <p:txBody>
          <a:bodyPr wrap="square" rtlCol="0">
            <a:spAutoFit/>
          </a:bodyPr>
          <a:lstStyle/>
          <a:p>
            <a:r>
              <a:rPr lang="de-DE" dirty="0" err="1">
                <a:solidFill>
                  <a:srgbClr val="C00000"/>
                </a:solidFill>
                <a:latin typeface="Arial" panose="020B0604020202020204" pitchFamily="34" charset="0"/>
                <a:cs typeface="Arial" panose="020B0604020202020204" pitchFamily="34" charset="0"/>
              </a:rPr>
              <a:t>simultaneously</a:t>
            </a:r>
            <a:endParaRPr lang="en-GB"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 rechteckige Legende 4">
            <a:extLst>
              <a:ext uri="{FF2B5EF4-FFF2-40B4-BE49-F238E27FC236}">
                <a16:creationId xmlns:a16="http://schemas.microsoft.com/office/drawing/2014/main" id="{2FAC9B75-A770-4CBD-898D-5DE9C3A3CEBB}"/>
              </a:ext>
            </a:extLst>
          </p:cNvPr>
          <p:cNvSpPr/>
          <p:nvPr/>
        </p:nvSpPr>
        <p:spPr>
          <a:xfrm>
            <a:off x="100233" y="325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5CC07F5-2EE7-45C8-A349-3B859806D9E8}"/>
                  </a:ext>
                </a:extLst>
              </p:cNvPr>
              <p:cNvSpPr txBox="1"/>
              <p:nvPr/>
            </p:nvSpPr>
            <p:spPr>
              <a:xfrm>
                <a:off x="213064" y="332911"/>
                <a:ext cx="11827142" cy="527522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You may want to again compare the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diagrams and curves on pages 16 and 17 with the</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diagrams and curves on pages  19 and 20.</a:t>
                </a:r>
              </a:p>
              <a:p>
                <a:r>
                  <a:rPr lang="en-GB" sz="2400" dirty="0">
                    <a:latin typeface="Arial" panose="020B0604020202020204" pitchFamily="34" charset="0"/>
                    <a:cs typeface="Arial" panose="020B0604020202020204" pitchFamily="34" charset="0"/>
                  </a:rPr>
                  <a:t>The common topic is “Random Genetic Drift and Selection</a:t>
                </a:r>
                <a:r>
                  <a:rPr lang="en-GB"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 co-occur”.</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But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a:t>
                </a:r>
                <a:r>
                  <a:rPr lang="en-GB" sz="2400" dirty="0">
                    <a:latin typeface="Arial" panose="020B0604020202020204" pitchFamily="34" charset="0"/>
                    <a:cs typeface="Arial" panose="020B0604020202020204" pitchFamily="34" charset="0"/>
                  </a:rPr>
                  <a:t>, the assumption was p(A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 </a:t>
                </a:r>
                <a14:m>
                  <m:oMath xmlns:m="http://schemas.openxmlformats.org/officeDocument/2006/math">
                    <m:f>
                      <m:fPr>
                        <m:ctrlPr>
                          <a:rPr lang="en-GB" sz="2000" b="1" i="1">
                            <a:latin typeface="Cambria Math" panose="02040503050406030204" pitchFamily="18" charset="0"/>
                          </a:rPr>
                        </m:ctrlPr>
                      </m:fPr>
                      <m:num>
                        <m:r>
                          <a:rPr lang="en-GB" sz="2000" b="1" i="1">
                            <a:latin typeface="Cambria Math" panose="02040503050406030204" pitchFamily="18" charset="0"/>
                          </a:rPr>
                          <m:t>𝟏</m:t>
                        </m:r>
                      </m:num>
                      <m:den>
                        <m:r>
                          <a:rPr lang="en-GB" sz="2000" b="1" i="1">
                            <a:latin typeface="Cambria Math" panose="02040503050406030204" pitchFamily="18" charset="0"/>
                          </a:rPr>
                          <m:t>𝟐</m:t>
                        </m:r>
                        <m:r>
                          <a:rPr lang="en-GB" sz="2000" b="1" i="1" smtClean="0">
                            <a:solidFill>
                              <a:srgbClr val="0000FF"/>
                            </a:solidFill>
                            <a:latin typeface="Cambria Math" panose="02040503050406030204" pitchFamily="18" charset="0"/>
                          </a:rPr>
                          <m:t>𝑵</m:t>
                        </m:r>
                      </m:den>
                    </m:f>
                    <m:r>
                      <a:rPr lang="en-GB" sz="2000" b="1">
                        <a:latin typeface="Cambria Math" panose="02040503050406030204" pitchFamily="18" charset="0"/>
                      </a:rPr>
                      <m:t> </m:t>
                    </m:r>
                  </m:oMath>
                </a14:m>
                <a:r>
                  <a:rPr lang="en-GB" sz="2400" dirty="0">
                    <a:latin typeface="Arial" panose="020B0604020202020204" pitchFamily="34" charset="0"/>
                    <a:cs typeface="Arial" panose="020B0604020202020204" pitchFamily="34" charset="0"/>
                  </a:rPr>
                  <a:t>, this means that the smaller the initial population is (big Drift-impact), the higher is ‘automatically’ the initial frequency of A1 (better opportunity for A1 to not be lost). This is balanced so that the probability to become fixed in more or less independent from N (and hence only dependent on S): </a:t>
                </a:r>
                <a:r>
                  <a:rPr lang="en-GB" sz="2400" dirty="0" err="1">
                    <a:latin typeface="Arial" panose="020B0604020202020204" pitchFamily="34" charset="0"/>
                    <a:cs typeface="Arial" panose="020B0604020202020204" pitchFamily="34" charset="0"/>
                  </a:rPr>
                  <a:t>P</a:t>
                </a:r>
                <a:r>
                  <a:rPr lang="en-GB" sz="2400" baseline="-25000" dirty="0" err="1">
                    <a:latin typeface="Arial" panose="020B0604020202020204" pitchFamily="34" charset="0"/>
                    <a:cs typeface="Arial" panose="020B0604020202020204" pitchFamily="34" charset="0"/>
                  </a:rPr>
                  <a:t>fix</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 s</a:t>
                </a:r>
                <a:endParaRPr lang="en-GB" sz="1200" dirty="0">
                  <a:latin typeface="Arial" panose="020B0604020202020204" pitchFamily="34" charset="0"/>
                  <a:cs typeface="Arial" panose="020B0604020202020204" pitchFamily="34" charset="0"/>
                </a:endParaRPr>
              </a:p>
              <a:p>
                <a:endParaRPr lang="en-GB" sz="1200" baseline="-40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Now,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second</a:t>
                </a:r>
                <a:r>
                  <a:rPr lang="en-GB" sz="2400" dirty="0">
                    <a:latin typeface="Arial" panose="020B0604020202020204" pitchFamily="34" charset="0"/>
                    <a:cs typeface="Arial" panose="020B0604020202020204" pitchFamily="34" charset="0"/>
                  </a:rPr>
                  <a:t>, we do not have this tricky connection between </a:t>
                </a:r>
                <a:r>
                  <a:rPr lang="en-GB" sz="2400" dirty="0">
                    <a:solidFill>
                      <a:srgbClr val="0000FF"/>
                    </a:solidFill>
                    <a:latin typeface="Arial" panose="020B0604020202020204" pitchFamily="34" charset="0"/>
                    <a:cs typeface="Arial" panose="020B0604020202020204" pitchFamily="34" charset="0"/>
                  </a:rPr>
                  <a:t>N</a:t>
                </a:r>
                <a:r>
                  <a:rPr lang="en-GB" sz="2400" dirty="0">
                    <a:latin typeface="Arial" panose="020B0604020202020204" pitchFamily="34" charset="0"/>
                    <a:cs typeface="Arial" panose="020B0604020202020204" pitchFamily="34" charset="0"/>
                  </a:rPr>
                  <a:t> and p(A1)</a:t>
                </a:r>
                <a:r>
                  <a:rPr lang="en-GB" sz="2400" baseline="-25000" dirty="0">
                    <a:latin typeface="Arial" panose="020B0604020202020204" pitchFamily="34" charset="0"/>
                    <a:cs typeface="Arial" panose="020B0604020202020204" pitchFamily="34" charset="0"/>
                  </a:rPr>
                  <a:t>initial</a:t>
                </a:r>
                <a:r>
                  <a:rPr lang="en-GB" sz="2400" dirty="0">
                    <a:latin typeface="Arial" panose="020B0604020202020204" pitchFamily="34" charset="0"/>
                    <a:cs typeface="Arial" panose="020B0604020202020204" pitchFamily="34" charset="0"/>
                  </a:rPr>
                  <a:t>.</a:t>
                </a:r>
              </a:p>
              <a:p>
                <a:r>
                  <a:rPr lang="en-GB" sz="2400" dirty="0">
                    <a:latin typeface="Arial" panose="020B0604020202020204" pitchFamily="34" charset="0"/>
                    <a:cs typeface="Arial" panose="020B0604020202020204" pitchFamily="34" charset="0"/>
                  </a:rPr>
                  <a:t>We just have </a:t>
                </a:r>
                <a:r>
                  <a:rPr lang="en-GB" sz="2400" dirty="0">
                    <a:solidFill>
                      <a:srgbClr val="FF0000"/>
                    </a:solidFill>
                    <a:latin typeface="Arial" panose="020B0604020202020204" pitchFamily="34" charset="0"/>
                    <a:cs typeface="Arial" panose="020B0604020202020204" pitchFamily="34" charset="0"/>
                  </a:rPr>
                  <a:t>s</a:t>
                </a:r>
                <a:r>
                  <a:rPr lang="en-GB" sz="2400" dirty="0">
                    <a:latin typeface="Arial" panose="020B0604020202020204" pitchFamily="34" charset="0"/>
                    <a:cs typeface="Arial" panose="020B0604020202020204" pitchFamily="34" charset="0"/>
                  </a:rPr>
                  <a:t> and N and p(A1)</a:t>
                </a:r>
                <a:r>
                  <a:rPr lang="en-GB" sz="2400" baseline="-25000" dirty="0">
                    <a:latin typeface="Arial" panose="020B0604020202020204" pitchFamily="34" charset="0"/>
                    <a:cs typeface="Arial" panose="020B0604020202020204" pitchFamily="34" charset="0"/>
                  </a:rPr>
                  <a:t>initial</a:t>
                </a:r>
                <a:r>
                  <a:rPr lang="en-GB" sz="2400" dirty="0">
                    <a:latin typeface="Arial" panose="020B0604020202020204" pitchFamily="34" charset="0"/>
                    <a:cs typeface="Arial" panose="020B0604020202020204" pitchFamily="34" charset="0"/>
                  </a:rPr>
                  <a:t>. The outcomes are as expected: With larger </a:t>
                </a:r>
                <a:r>
                  <a:rPr lang="en-GB" sz="2400" dirty="0">
                    <a:solidFill>
                      <a:srgbClr val="FF0000"/>
                    </a:solidFill>
                    <a:latin typeface="Arial" panose="020B0604020202020204" pitchFamily="34" charset="0"/>
                    <a:cs typeface="Arial" panose="020B0604020202020204" pitchFamily="34" charset="0"/>
                  </a:rPr>
                  <a:t>s</a:t>
                </a:r>
                <a:r>
                  <a:rPr lang="en-GB" sz="2400" dirty="0">
                    <a:latin typeface="Arial" panose="020B0604020202020204" pitchFamily="34" charset="0"/>
                    <a:cs typeface="Arial" panose="020B0604020202020204" pitchFamily="34" charset="0"/>
                  </a:rPr>
                  <a:t> and larger N and larger p(A1)</a:t>
                </a:r>
                <a:r>
                  <a:rPr lang="en-GB" sz="2400" baseline="-25000" dirty="0">
                    <a:latin typeface="Arial" panose="020B0604020202020204" pitchFamily="34" charset="0"/>
                    <a:cs typeface="Arial" panose="020B0604020202020204" pitchFamily="34" charset="0"/>
                  </a:rPr>
                  <a:t>initial</a:t>
                </a:r>
                <a:r>
                  <a:rPr lang="en-GB" sz="2400" dirty="0">
                    <a:latin typeface="Arial" panose="020B0604020202020204" pitchFamily="34" charset="0"/>
                    <a:cs typeface="Arial" panose="020B0604020202020204" pitchFamily="34" charset="0"/>
                  </a:rPr>
                  <a:t>, the probability that the good allele ‘wins’ is large. With smaller </a:t>
                </a:r>
                <a:r>
                  <a:rPr lang="en-GB" sz="2400" dirty="0">
                    <a:solidFill>
                      <a:srgbClr val="FF0000"/>
                    </a:solidFill>
                    <a:latin typeface="Arial" panose="020B0604020202020204" pitchFamily="34" charset="0"/>
                    <a:cs typeface="Arial" panose="020B0604020202020204" pitchFamily="34" charset="0"/>
                  </a:rPr>
                  <a:t>s </a:t>
                </a:r>
                <a:r>
                  <a:rPr lang="en-GB" sz="2400" dirty="0">
                    <a:latin typeface="Arial" panose="020B0604020202020204" pitchFamily="34" charset="0"/>
                    <a:cs typeface="Arial" panose="020B0604020202020204" pitchFamily="34" charset="0"/>
                  </a:rPr>
                  <a:t>and smaller N and smaller p(A1)</a:t>
                </a:r>
                <a:r>
                  <a:rPr lang="en-GB" sz="2400" baseline="-25000" dirty="0">
                    <a:latin typeface="Arial" panose="020B0604020202020204" pitchFamily="34" charset="0"/>
                    <a:cs typeface="Arial" panose="020B0604020202020204" pitchFamily="34" charset="0"/>
                  </a:rPr>
                  <a:t>initial</a:t>
                </a:r>
                <a:r>
                  <a:rPr lang="en-GB" sz="2400" dirty="0">
                    <a:latin typeface="Arial" panose="020B0604020202020204" pitchFamily="34" charset="0"/>
                    <a:cs typeface="Arial" panose="020B0604020202020204" pitchFamily="34" charset="0"/>
                  </a:rPr>
                  <a:t>, its fate is more dictated by Drift.</a:t>
                </a:r>
              </a:p>
            </p:txBody>
          </p:sp>
        </mc:Choice>
        <mc:Fallback xmlns="">
          <p:sp>
            <p:nvSpPr>
              <p:cNvPr id="3" name="TextBox 2">
                <a:extLst>
                  <a:ext uri="{FF2B5EF4-FFF2-40B4-BE49-F238E27FC236}">
                    <a16:creationId xmlns:a16="http://schemas.microsoft.com/office/drawing/2014/main" id="{65CC07F5-2EE7-45C8-A349-3B859806D9E8}"/>
                  </a:ext>
                </a:extLst>
              </p:cNvPr>
              <p:cNvSpPr txBox="1">
                <a:spLocks noRot="1" noChangeAspect="1" noMove="1" noResize="1" noEditPoints="1" noAdjustHandles="1" noChangeArrowheads="1" noChangeShapeType="1" noTextEdit="1"/>
              </p:cNvSpPr>
              <p:nvPr/>
            </p:nvSpPr>
            <p:spPr>
              <a:xfrm>
                <a:off x="213064" y="332911"/>
                <a:ext cx="11827142" cy="5275227"/>
              </a:xfrm>
              <a:prstGeom prst="rect">
                <a:avLst/>
              </a:prstGeom>
              <a:blipFill>
                <a:blip r:embed="rId2"/>
                <a:stretch>
                  <a:fillRect l="-825" t="-809" r="-1082" b="-1850"/>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19B7582D-1595-49FA-8C1C-82373193668E}"/>
              </a:ext>
            </a:extLst>
          </p:cNvPr>
          <p:cNvSpPr txBox="1"/>
          <p:nvPr/>
        </p:nvSpPr>
        <p:spPr>
          <a:xfrm>
            <a:off x="6316462" y="6488668"/>
            <a:ext cx="5251142" cy="369332"/>
          </a:xfrm>
          <a:prstGeom prst="rect">
            <a:avLst/>
          </a:prstGeom>
          <a:solidFill>
            <a:srgbClr val="FFFFFF"/>
          </a:solidFill>
          <a:effectLst>
            <a:outerShdw blurRad="50800" dist="38100" dir="2700000" algn="tl" rotWithShape="0">
              <a:prstClr val="black">
                <a:alpha val="40000"/>
              </a:prstClr>
            </a:outerShdw>
          </a:effectLst>
        </p:spPr>
        <p:txBody>
          <a:bodyPr wrap="square">
            <a:spAutoFit/>
          </a:bodyPr>
          <a:lstStyle/>
          <a:p>
            <a:r>
              <a:rPr lang="en-GB" sz="18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GB" sz="1800" dirty="0">
                <a:latin typeface="Arial" panose="020B0604020202020204" pitchFamily="34" charset="0"/>
                <a:cs typeface="Arial" panose="020B0604020202020204" pitchFamily="34" charset="0"/>
              </a:rPr>
              <a:t>intermediate gene action is assumed throughout</a:t>
            </a:r>
            <a:endParaRPr lang="en-GB" dirty="0"/>
          </a:p>
        </p:txBody>
      </p:sp>
      <p:sp>
        <p:nvSpPr>
          <p:cNvPr id="6" name="Textfeld 5">
            <a:extLst>
              <a:ext uri="{FF2B5EF4-FFF2-40B4-BE49-F238E27FC236}">
                <a16:creationId xmlns:a16="http://schemas.microsoft.com/office/drawing/2014/main" id="{A036A01C-510B-4CE5-8623-11B5A5178C4F}"/>
              </a:ext>
            </a:extLst>
          </p:cNvPr>
          <p:cNvSpPr txBox="1"/>
          <p:nvPr/>
        </p:nvSpPr>
        <p:spPr>
          <a:xfrm>
            <a:off x="11654098" y="6392443"/>
            <a:ext cx="53790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21</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641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41458" y="0"/>
            <a:ext cx="4705710" cy="6822957"/>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65678" y="0"/>
            <a:ext cx="4806066" cy="6858000"/>
            <a:chOff x="65678" y="0"/>
            <a:chExt cx="4806066" cy="68580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8" y="0"/>
              <a:ext cx="4806066" cy="6858000"/>
            </a:xfrm>
            <a:prstGeom prst="rect">
              <a:avLst/>
            </a:prstGeom>
          </p:spPr>
        </p:pic>
        <p:sp>
          <p:nvSpPr>
            <p:cNvPr id="11" name="TextBox 10"/>
            <p:cNvSpPr txBox="1"/>
            <p:nvPr/>
          </p:nvSpPr>
          <p:spPr>
            <a:xfrm>
              <a:off x="3499725" y="1196442"/>
              <a:ext cx="82851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dirty="0">
                  <a:latin typeface="Arial" panose="020B0604020202020204" pitchFamily="34" charset="0"/>
                  <a:cs typeface="Arial" panose="020B0604020202020204" pitchFamily="34" charset="0"/>
                </a:rPr>
                <a:t>N=10</a:t>
              </a:r>
            </a:p>
          </p:txBody>
        </p:sp>
        <p:sp>
          <p:nvSpPr>
            <p:cNvPr id="12" name="TextBox 11"/>
            <p:cNvSpPr txBox="1"/>
            <p:nvPr/>
          </p:nvSpPr>
          <p:spPr>
            <a:xfrm>
              <a:off x="3586448" y="2865758"/>
              <a:ext cx="74179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r>
                <a:rPr lang="en-GB" dirty="0"/>
                <a:t>N=20</a:t>
              </a:r>
            </a:p>
          </p:txBody>
        </p:sp>
        <p:sp>
          <p:nvSpPr>
            <p:cNvPr id="13" name="TextBox 12"/>
            <p:cNvSpPr txBox="1"/>
            <p:nvPr/>
          </p:nvSpPr>
          <p:spPr>
            <a:xfrm>
              <a:off x="3543087" y="4273584"/>
              <a:ext cx="74179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r>
                <a:rPr lang="en-GB" dirty="0"/>
                <a:t>N=50</a:t>
              </a:r>
            </a:p>
          </p:txBody>
        </p:sp>
        <p:sp>
          <p:nvSpPr>
            <p:cNvPr id="15" name="TextBox 14"/>
            <p:cNvSpPr txBox="1"/>
            <p:nvPr/>
          </p:nvSpPr>
          <p:spPr>
            <a:xfrm>
              <a:off x="877445" y="6041853"/>
              <a:ext cx="2653853"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pPr algn="l"/>
              <a:r>
                <a:rPr lang="en-GB" dirty="0"/>
                <a:t>Number of generations</a:t>
              </a:r>
            </a:p>
          </p:txBody>
        </p:sp>
        <p:sp>
          <p:nvSpPr>
            <p:cNvPr id="14" name="TextBox 13"/>
            <p:cNvSpPr txBox="1"/>
            <p:nvPr/>
          </p:nvSpPr>
          <p:spPr>
            <a:xfrm>
              <a:off x="3420999" y="5784952"/>
              <a:ext cx="86388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r>
                <a:rPr lang="en-GB" dirty="0"/>
                <a:t>N=100</a:t>
              </a:r>
            </a:p>
          </p:txBody>
        </p:sp>
        <p:sp>
          <p:nvSpPr>
            <p:cNvPr id="16" name="Rectangle 15"/>
            <p:cNvSpPr/>
            <p:nvPr/>
          </p:nvSpPr>
          <p:spPr>
            <a:xfrm>
              <a:off x="2192538" y="6628137"/>
              <a:ext cx="2577425" cy="229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1542521" y="6448912"/>
              <a:ext cx="230706" cy="369332"/>
            </a:xfrm>
            <a:prstGeom prst="rect">
              <a:avLst/>
            </a:prstGeom>
            <a:solidFill>
              <a:schemeClr val="bg1"/>
            </a:solidFill>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r>
                <a:rPr lang="en-GB" dirty="0"/>
                <a:t>4</a:t>
              </a:r>
            </a:p>
          </p:txBody>
        </p:sp>
        <p:sp>
          <p:nvSpPr>
            <p:cNvPr id="18" name="TextBox 17"/>
            <p:cNvSpPr txBox="1"/>
            <p:nvPr/>
          </p:nvSpPr>
          <p:spPr>
            <a:xfrm>
              <a:off x="4377401" y="6468948"/>
              <a:ext cx="472357" cy="369332"/>
            </a:xfrm>
            <a:prstGeom prst="rect">
              <a:avLst/>
            </a:prstGeom>
            <a:solidFill>
              <a:schemeClr val="bg1"/>
            </a:solidFill>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r>
                <a:rPr lang="en-GB" dirty="0"/>
                <a:t>20</a:t>
              </a:r>
            </a:p>
          </p:txBody>
        </p:sp>
        <p:sp>
          <p:nvSpPr>
            <p:cNvPr id="19" name="TextBox 18"/>
            <p:cNvSpPr txBox="1"/>
            <p:nvPr/>
          </p:nvSpPr>
          <p:spPr>
            <a:xfrm rot="16200000">
              <a:off x="-1479181" y="3109335"/>
              <a:ext cx="3597159" cy="369332"/>
            </a:xfrm>
            <a:prstGeom prst="rect">
              <a:avLst/>
            </a:prstGeom>
            <a:solidFill>
              <a:schemeClr val="bg1"/>
            </a:solidFill>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pPr algn="l"/>
              <a:r>
                <a:rPr lang="en-GB" dirty="0"/>
                <a:t>Frequency of the wild-type allele</a:t>
              </a:r>
            </a:p>
          </p:txBody>
        </p:sp>
      </p:grpSp>
      <p:sp>
        <p:nvSpPr>
          <p:cNvPr id="6" name="TextBox 5"/>
          <p:cNvSpPr txBox="1"/>
          <p:nvPr/>
        </p:nvSpPr>
        <p:spPr>
          <a:xfrm>
            <a:off x="4941772" y="1397360"/>
            <a:ext cx="7210611" cy="54105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nSpc>
                <a:spcPct val="96000"/>
              </a:lnSpc>
            </a:pPr>
            <a:r>
              <a:rPr lang="en-GB" dirty="0">
                <a:latin typeface="Arial" panose="020B0604020202020204" pitchFamily="34" charset="0"/>
                <a:cs typeface="Arial" panose="020B0604020202020204" pitchFamily="34" charset="0"/>
              </a:rPr>
              <a:t>Random Drift of a colour gene in </a:t>
            </a:r>
            <a:r>
              <a:rPr lang="en-GB" i="1" dirty="0" err="1">
                <a:latin typeface="Arial" panose="020B0604020202020204" pitchFamily="34" charset="0"/>
                <a:cs typeface="Arial" panose="020B0604020202020204" pitchFamily="34" charset="0"/>
              </a:rPr>
              <a:t>Tribolium</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castaneum</a:t>
            </a:r>
            <a:r>
              <a:rPr lang="en-GB" dirty="0">
                <a:latin typeface="Arial" panose="020B0604020202020204" pitchFamily="34" charset="0"/>
                <a:cs typeface="Arial" panose="020B0604020202020204" pitchFamily="34" charset="0"/>
              </a:rPr>
              <a:t> (red flour beetle). Population sizes were chosen with either N=10 or N=20 or N=50 or N=100; and with 12 subpopulations each. Heterozygous individuals could unambiguously be identified by their brown body colour, intermediate between the homozygous red and the homo-</a:t>
            </a:r>
            <a:r>
              <a:rPr lang="en-GB" dirty="0" err="1">
                <a:latin typeface="Arial" panose="020B0604020202020204" pitchFamily="34" charset="0"/>
                <a:cs typeface="Arial" panose="020B0604020202020204" pitchFamily="34" charset="0"/>
              </a:rPr>
              <a:t>zygous</a:t>
            </a:r>
            <a:r>
              <a:rPr lang="en-GB" dirty="0">
                <a:latin typeface="Arial" panose="020B0604020202020204" pitchFamily="34" charset="0"/>
                <a:cs typeface="Arial" panose="020B0604020202020204" pitchFamily="34" charset="0"/>
              </a:rPr>
              <a:t> black phenotypes.</a:t>
            </a:r>
            <a:endParaRPr lang="en-GB" sz="1200" dirty="0">
              <a:latin typeface="Arial" panose="020B0604020202020204" pitchFamily="34" charset="0"/>
              <a:cs typeface="Arial" panose="020B0604020202020204" pitchFamily="34" charset="0"/>
            </a:endParaRPr>
          </a:p>
          <a:p>
            <a:pPr>
              <a:lnSpc>
                <a:spcPct val="96000"/>
              </a:lnSpc>
            </a:pPr>
            <a:br>
              <a:rPr lang="en-GB" sz="1200"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Natural Selection favoured the wild-type body colour allele (‚red‘) and led to an overall increase in its frequency. Yet, random genetic Drift caused variation between the 12 subpopulations around the mean allele frequency. This variation is more marked if the subpopulations were smaller than if the were larger.</a:t>
            </a:r>
            <a:endParaRPr lang="en-GB" sz="1200" dirty="0">
              <a:latin typeface="Arial" panose="020B0604020202020204" pitchFamily="34" charset="0"/>
              <a:cs typeface="Arial" panose="020B0604020202020204" pitchFamily="34" charset="0"/>
            </a:endParaRPr>
          </a:p>
          <a:p>
            <a:pPr>
              <a:lnSpc>
                <a:spcPct val="96000"/>
              </a:lnSpc>
            </a:pPr>
            <a:endParaRPr lang="en-GB" sz="1200" dirty="0">
              <a:latin typeface="Arial" panose="020B0604020202020204" pitchFamily="34" charset="0"/>
              <a:cs typeface="Arial" panose="020B0604020202020204" pitchFamily="34" charset="0"/>
            </a:endParaRPr>
          </a:p>
          <a:p>
            <a:pPr>
              <a:lnSpc>
                <a:spcPct val="96000"/>
              </a:lnSpc>
            </a:pPr>
            <a:r>
              <a:rPr lang="en-GB" dirty="0">
                <a:solidFill>
                  <a:srgbClr val="0000FF"/>
                </a:solidFill>
                <a:latin typeface="Arial" panose="020B0604020202020204" pitchFamily="34" charset="0"/>
                <a:cs typeface="Arial" panose="020B0604020202020204" pitchFamily="34" charset="0"/>
              </a:rPr>
              <a:t>See that in the top-shown scenario (N=10) one </a:t>
            </a:r>
            <a:r>
              <a:rPr lang="en-GB" dirty="0" err="1">
                <a:solidFill>
                  <a:srgbClr val="0000FF"/>
                </a:solidFill>
                <a:latin typeface="Arial" panose="020B0604020202020204" pitchFamily="34" charset="0"/>
                <a:cs typeface="Arial" panose="020B0604020202020204" pitchFamily="34" charset="0"/>
              </a:rPr>
              <a:t>subpopulaiton</a:t>
            </a:r>
            <a:r>
              <a:rPr lang="en-GB" dirty="0">
                <a:solidFill>
                  <a:srgbClr val="0000FF"/>
                </a:solidFill>
                <a:latin typeface="Arial" panose="020B0604020202020204" pitchFamily="34" charset="0"/>
                <a:cs typeface="Arial" panose="020B0604020202020204" pitchFamily="34" charset="0"/>
              </a:rPr>
              <a:t> became fixed for the </a:t>
            </a:r>
            <a:r>
              <a:rPr lang="en-GB"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t>
            </a:r>
            <a:r>
              <a:rPr lang="en-GB" dirty="0">
                <a:solidFill>
                  <a:srgbClr val="0000FF"/>
                </a:solidFill>
                <a:latin typeface="Arial" panose="020B0604020202020204" pitchFamily="34" charset="0"/>
                <a:cs typeface="Arial" panose="020B0604020202020204" pitchFamily="34" charset="0"/>
              </a:rPr>
              <a:t>favourable colour allele, and with N=20, probably one of the 12 subpopulations would have been fixed for the unfavourable allele, too, if the experiment went longer than its 20 generations</a:t>
            </a:r>
            <a:r>
              <a:rPr lang="en-GB"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a:lnSpc>
                <a:spcPct val="96000"/>
              </a:lnSpc>
            </a:pPr>
            <a:endParaRPr lang="en-GB" sz="1200" dirty="0">
              <a:latin typeface="Arial" panose="020B0604020202020204" pitchFamily="34" charset="0"/>
              <a:cs typeface="Arial" panose="020B0604020202020204" pitchFamily="34" charset="0"/>
            </a:endParaRPr>
          </a:p>
          <a:p>
            <a:pPr>
              <a:lnSpc>
                <a:spcPct val="96000"/>
              </a:lnSpc>
            </a:pPr>
            <a:r>
              <a:rPr lang="en-GB" dirty="0">
                <a:solidFill>
                  <a:schemeClr val="tx1">
                    <a:lumMod val="50000"/>
                    <a:lumOff val="50000"/>
                  </a:schemeClr>
                </a:solidFill>
                <a:latin typeface="Arial" panose="020B0604020202020204" pitchFamily="34" charset="0"/>
                <a:cs typeface="Arial" panose="020B0604020202020204" pitchFamily="34" charset="0"/>
              </a:rPr>
              <a:t>In none of these cases, the allele frequency was stable across generations. In ‘harsh’ cases, even the favourable allele can be lost.</a:t>
            </a:r>
          </a:p>
        </p:txBody>
      </p:sp>
      <p:sp>
        <p:nvSpPr>
          <p:cNvPr id="8" name="TextBox 7"/>
          <p:cNvSpPr txBox="1"/>
          <p:nvPr/>
        </p:nvSpPr>
        <p:spPr>
          <a:xfrm>
            <a:off x="4947522" y="0"/>
            <a:ext cx="7210611" cy="138499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Experimental evidence on the result of joint action of </a:t>
            </a:r>
            <a:r>
              <a:rPr lang="en-GB" sz="2400" dirty="0">
                <a:solidFill>
                  <a:srgbClr val="0000FF"/>
                </a:solidFill>
                <a:latin typeface="Arial" panose="020B0604020202020204" pitchFamily="34" charset="0"/>
                <a:cs typeface="Arial" panose="020B0604020202020204" pitchFamily="34" charset="0"/>
              </a:rPr>
              <a:t>Drift</a:t>
            </a:r>
            <a:r>
              <a:rPr lang="en-GB" sz="2400" dirty="0">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and Selection </a:t>
            </a:r>
            <a:r>
              <a:rPr lang="en-GB" sz="1700" dirty="0">
                <a:latin typeface="Arial" panose="020B0604020202020204" pitchFamily="34" charset="0"/>
                <a:cs typeface="Arial" panose="020B0604020202020204" pitchFamily="34" charset="0"/>
              </a:rPr>
              <a:t>(Rich, Bell, Wilson, 1979: Genetic Drift in small populations of </a:t>
            </a:r>
            <a:r>
              <a:rPr lang="en-GB" sz="1700" i="1" dirty="0" err="1">
                <a:latin typeface="Arial" panose="020B0604020202020204" pitchFamily="34" charset="0"/>
                <a:cs typeface="Arial" panose="020B0604020202020204" pitchFamily="34" charset="0"/>
              </a:rPr>
              <a:t>Tribolium</a:t>
            </a:r>
            <a:r>
              <a:rPr lang="en-GB" sz="1700" dirty="0">
                <a:latin typeface="Arial" panose="020B0604020202020204" pitchFamily="34" charset="0"/>
                <a:cs typeface="Arial" panose="020B0604020202020204" pitchFamily="34" charset="0"/>
              </a:rPr>
              <a:t>. Evolution 33, 179-584. https://doi.org/10.1111/j.1558-5646.1979.tb04711.x)</a:t>
            </a:r>
          </a:p>
        </p:txBody>
      </p:sp>
      <p:sp>
        <p:nvSpPr>
          <p:cNvPr id="21" name="TextBox 20"/>
          <p:cNvSpPr txBox="1"/>
          <p:nvPr/>
        </p:nvSpPr>
        <p:spPr>
          <a:xfrm>
            <a:off x="539429" y="6230064"/>
            <a:ext cx="230706" cy="369332"/>
          </a:xfrm>
          <a:prstGeom prst="rect">
            <a:avLst/>
          </a:prstGeom>
          <a:solidFill>
            <a:schemeClr val="bg1"/>
          </a:solidFill>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r>
              <a:rPr lang="en-GB" dirty="0"/>
              <a:t>0</a:t>
            </a:r>
          </a:p>
        </p:txBody>
      </p:sp>
      <p:sp>
        <p:nvSpPr>
          <p:cNvPr id="22" name="TextBox 21"/>
          <p:cNvSpPr txBox="1"/>
          <p:nvPr/>
        </p:nvSpPr>
        <p:spPr>
          <a:xfrm>
            <a:off x="552911" y="4713145"/>
            <a:ext cx="230706" cy="369332"/>
          </a:xfrm>
          <a:prstGeom prst="rect">
            <a:avLst/>
          </a:prstGeom>
          <a:solidFill>
            <a:schemeClr val="bg1"/>
          </a:solidFill>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r>
              <a:rPr lang="en-GB" dirty="0"/>
              <a:t>1</a:t>
            </a:r>
          </a:p>
        </p:txBody>
      </p:sp>
      <p:sp>
        <p:nvSpPr>
          <p:cNvPr id="25" name="Right Triangle 24"/>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p:cNvGrpSpPr/>
          <p:nvPr/>
        </p:nvGrpSpPr>
        <p:grpSpPr>
          <a:xfrm>
            <a:off x="2038218" y="1565774"/>
            <a:ext cx="2765561" cy="1628882"/>
            <a:chOff x="2027790" y="1578126"/>
            <a:chExt cx="2765561" cy="1628882"/>
          </a:xfrm>
        </p:grpSpPr>
        <p:sp>
          <p:nvSpPr>
            <p:cNvPr id="9" name="Oval 8"/>
            <p:cNvSpPr/>
            <p:nvPr/>
          </p:nvSpPr>
          <p:spPr>
            <a:xfrm>
              <a:off x="2027790" y="1578126"/>
              <a:ext cx="360000" cy="360000"/>
            </a:xfrm>
            <a:prstGeom prst="ellipse">
              <a:avLst/>
            </a:prstGeom>
            <a:no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p:nvSpPr>
          <p:spPr>
            <a:xfrm>
              <a:off x="4433351" y="2847008"/>
              <a:ext cx="360000" cy="360000"/>
            </a:xfrm>
            <a:prstGeom prst="ellipse">
              <a:avLst/>
            </a:prstGeom>
            <a:no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Textfeld 5"/>
          <p:cNvSpPr txBox="1"/>
          <p:nvPr/>
        </p:nvSpPr>
        <p:spPr>
          <a:xfrm>
            <a:off x="11414648" y="5745887"/>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22</a:t>
            </a:fld>
            <a:endParaRPr lang="en-GB" sz="2400" dirty="0">
              <a:latin typeface="Arial" panose="020B0604020202020204" pitchFamily="34" charset="0"/>
              <a:cs typeface="Arial" panose="020B0604020202020204" pitchFamily="34" charset="0"/>
            </a:endParaRPr>
          </a:p>
        </p:txBody>
      </p:sp>
      <p:sp>
        <p:nvSpPr>
          <p:cNvPr id="26" name="TextBox 25"/>
          <p:cNvSpPr txBox="1"/>
          <p:nvPr/>
        </p:nvSpPr>
        <p:spPr>
          <a:xfrm>
            <a:off x="2954998" y="6448912"/>
            <a:ext cx="472357" cy="369332"/>
          </a:xfrm>
          <a:prstGeom prst="rect">
            <a:avLst/>
          </a:prstGeom>
          <a:solidFill>
            <a:schemeClr val="bg1"/>
          </a:solidFill>
          <a:effectLst/>
        </p:spPr>
        <p:txBody>
          <a:bodyPr wrap="square" rtlCol="0">
            <a:spAutoFit/>
          </a:bodyPr>
          <a:lstStyle>
            <a:defPPr>
              <a:defRPr lang="de-DE"/>
            </a:defPPr>
            <a:lvl1pPr algn="ctr">
              <a:defRPr>
                <a:latin typeface="Arial" panose="020B0604020202020204" pitchFamily="34" charset="0"/>
                <a:cs typeface="Arial" panose="020B0604020202020204" pitchFamily="34" charset="0"/>
              </a:defRPr>
            </a:lvl1pPr>
          </a:lstStyle>
          <a:p>
            <a:r>
              <a:rPr lang="en-GB" dirty="0"/>
              <a:t>12</a:t>
            </a:r>
          </a:p>
        </p:txBody>
      </p:sp>
    </p:spTree>
    <p:extLst>
      <p:ext uri="{BB962C8B-B14F-4D97-AF65-F5344CB8AC3E}">
        <p14:creationId xmlns:p14="http://schemas.microsoft.com/office/powerpoint/2010/main" val="362170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2" presetClass="emph" presetSubtype="0" fill="hold" nodeType="withEffect">
                                  <p:stCondLst>
                                    <p:cond delay="0"/>
                                  </p:stCondLst>
                                  <p:childTnLst>
                                    <p:animRot by="120000">
                                      <p:cBhvr>
                                        <p:cTn id="22" dur="200" fill="hold">
                                          <p:stCondLst>
                                            <p:cond delay="0"/>
                                          </p:stCondLst>
                                        </p:cTn>
                                        <p:tgtEl>
                                          <p:spTgt spid="3"/>
                                        </p:tgtEl>
                                        <p:attrNameLst>
                                          <p:attrName>r</p:attrName>
                                        </p:attrNameLst>
                                      </p:cBhvr>
                                    </p:animRot>
                                    <p:animRot by="-240000">
                                      <p:cBhvr>
                                        <p:cTn id="23" dur="400" fill="hold">
                                          <p:stCondLst>
                                            <p:cond delay="400"/>
                                          </p:stCondLst>
                                        </p:cTn>
                                        <p:tgtEl>
                                          <p:spTgt spid="3"/>
                                        </p:tgtEl>
                                        <p:attrNameLst>
                                          <p:attrName>r</p:attrName>
                                        </p:attrNameLst>
                                      </p:cBhvr>
                                    </p:animRot>
                                    <p:animRot by="240000">
                                      <p:cBhvr>
                                        <p:cTn id="24" dur="400" fill="hold">
                                          <p:stCondLst>
                                            <p:cond delay="800"/>
                                          </p:stCondLst>
                                        </p:cTn>
                                        <p:tgtEl>
                                          <p:spTgt spid="3"/>
                                        </p:tgtEl>
                                        <p:attrNameLst>
                                          <p:attrName>r</p:attrName>
                                        </p:attrNameLst>
                                      </p:cBhvr>
                                    </p:animRot>
                                    <p:animRot by="-240000">
                                      <p:cBhvr>
                                        <p:cTn id="25" dur="400" fill="hold">
                                          <p:stCondLst>
                                            <p:cond delay="1200"/>
                                          </p:stCondLst>
                                        </p:cTn>
                                        <p:tgtEl>
                                          <p:spTgt spid="3"/>
                                        </p:tgtEl>
                                        <p:attrNameLst>
                                          <p:attrName>r</p:attrName>
                                        </p:attrNameLst>
                                      </p:cBhvr>
                                    </p:animRot>
                                    <p:animRot by="120000">
                                      <p:cBhvr>
                                        <p:cTn id="26"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 name="Textfeld 5"/>
          <p:cNvSpPr txBox="1"/>
          <p:nvPr/>
        </p:nvSpPr>
        <p:spPr>
          <a:xfrm>
            <a:off x="468295" y="580675"/>
            <a:ext cx="11195381" cy="526297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We have now seen quite a bit of the field of Population Genetics.</a:t>
            </a:r>
          </a:p>
          <a:p>
            <a:r>
              <a:rPr lang="en-GB" sz="2400" dirty="0">
                <a:latin typeface="Arial" panose="020B0604020202020204" pitchFamily="34" charset="0"/>
                <a:cs typeface="Arial" panose="020B0604020202020204" pitchFamily="34" charset="0"/>
              </a:rPr>
              <a:t>With a focus on Hardy-Weinberg Equilibrium and on the </a:t>
            </a:r>
            <a:r>
              <a:rPr lang="en-GB"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forces</a:t>
            </a:r>
            <a:r>
              <a:rPr lang="en-GB" sz="2400" dirty="0">
                <a:latin typeface="Arial" panose="020B0604020202020204" pitchFamily="34" charset="0"/>
                <a:cs typeface="Arial" panose="020B0604020202020204" pitchFamily="34" charset="0"/>
              </a:rPr>
              <a:t> that may push a population away from that status.</a:t>
            </a:r>
          </a:p>
          <a:p>
            <a:endParaRPr lang="en-GB" sz="2400" dirty="0">
              <a:latin typeface="Arial" panose="020B0604020202020204" pitchFamily="34" charset="0"/>
              <a:cs typeface="Arial" panose="020B0604020202020204" pitchFamily="34" charset="0"/>
            </a:endParaRPr>
          </a:p>
          <a:p>
            <a:r>
              <a:rPr lang="en-GB"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Forces</a:t>
            </a:r>
            <a:r>
              <a:rPr lang="en-GB" sz="2400" dirty="0">
                <a:latin typeface="Arial" panose="020B0604020202020204" pitchFamily="34" charset="0"/>
                <a:cs typeface="Arial" panose="020B0604020202020204" pitchFamily="34" charset="0"/>
              </a:rPr>
              <a:t>:</a:t>
            </a:r>
          </a:p>
          <a:p>
            <a:r>
              <a:rPr lang="en-GB" sz="2400" dirty="0">
                <a:solidFill>
                  <a:srgbClr val="0000FF"/>
                </a:solidFill>
                <a:latin typeface="Arial" panose="020B0604020202020204" pitchFamily="34" charset="0"/>
                <a:cs typeface="Arial" panose="020B0604020202020204" pitchFamily="34" charset="0"/>
              </a:rPr>
              <a:t>● Non-random mating </a:t>
            </a:r>
            <a:r>
              <a:rPr lang="en-GB" sz="2400" dirty="0">
                <a:latin typeface="Arial" panose="020B0604020202020204" pitchFamily="34" charset="0"/>
                <a:cs typeface="Arial" panose="020B0604020202020204" pitchFamily="34" charset="0"/>
              </a:rPr>
              <a:t>(we focussed on self-fertilization)</a:t>
            </a:r>
          </a:p>
          <a:p>
            <a:r>
              <a:rPr lang="en-GB" sz="2400" dirty="0">
                <a:solidFill>
                  <a:srgbClr val="0000FF"/>
                </a:solidFill>
                <a:latin typeface="Arial" panose="020B0604020202020204" pitchFamily="34" charset="0"/>
                <a:cs typeface="Arial" panose="020B0604020202020204" pitchFamily="34" charset="0"/>
              </a:rPr>
              <a:t>● Drift </a:t>
            </a:r>
            <a:r>
              <a:rPr lang="en-GB" sz="2400" dirty="0">
                <a:latin typeface="Arial" panose="020B0604020202020204" pitchFamily="34" charset="0"/>
                <a:cs typeface="Arial" panose="020B0604020202020204" pitchFamily="34" charset="0"/>
              </a:rPr>
              <a:t>(gametes that ‚make‘ the next generation are too few in numbers to be really a representative sample of the parental generation)</a:t>
            </a:r>
          </a:p>
          <a:p>
            <a:r>
              <a:rPr lang="en-GB" sz="2400" dirty="0">
                <a:solidFill>
                  <a:srgbClr val="0000FF"/>
                </a:solidFill>
                <a:latin typeface="Arial" panose="020B0604020202020204" pitchFamily="34" charset="0"/>
                <a:cs typeface="Arial" panose="020B0604020202020204" pitchFamily="34" charset="0"/>
              </a:rPr>
              <a:t>● Selection </a:t>
            </a:r>
            <a:r>
              <a:rPr lang="en-GB" sz="2400" dirty="0">
                <a:latin typeface="Arial" panose="020B0604020202020204" pitchFamily="34" charset="0"/>
                <a:cs typeface="Arial" panose="020B0604020202020204" pitchFamily="34" charset="0"/>
              </a:rPr>
              <a:t>(you anyway know …); </a:t>
            </a:r>
            <a:br>
              <a:rPr lang="en-GB" sz="2400" dirty="0">
                <a:latin typeface="Arial" panose="020B0604020202020204" pitchFamily="34" charset="0"/>
                <a:cs typeface="Arial" panose="020B0604020202020204" pitchFamily="34" charset="0"/>
              </a:rPr>
            </a:br>
            <a:r>
              <a:rPr lang="en-GB" sz="2400" dirty="0">
                <a:solidFill>
                  <a:srgbClr val="0000FF"/>
                </a:solidFill>
                <a:latin typeface="Arial" panose="020B0604020202020204" pitchFamily="34" charset="0"/>
                <a:cs typeface="Arial" panose="020B0604020202020204" pitchFamily="34" charset="0"/>
              </a:rPr>
              <a:t>● Mutation </a:t>
            </a:r>
            <a:r>
              <a:rPr lang="en-GB" sz="2400" dirty="0">
                <a:latin typeface="Arial" panose="020B0604020202020204" pitchFamily="34" charset="0"/>
                <a:cs typeface="Arial" panose="020B0604020202020204" pitchFamily="34" charset="0"/>
              </a:rPr>
              <a:t>(your anyway know …)</a:t>
            </a:r>
          </a:p>
          <a:p>
            <a:r>
              <a:rPr lang="en-GB" sz="2400" dirty="0">
                <a:solidFill>
                  <a:schemeClr val="tx1">
                    <a:lumMod val="50000"/>
                    <a:lumOff val="50000"/>
                  </a:schemeClr>
                </a:solidFill>
                <a:latin typeface="Arial" panose="020B0604020202020204" pitchFamily="34" charset="0"/>
                <a:cs typeface="Arial" panose="020B0604020202020204" pitchFamily="34" charset="0"/>
              </a:rPr>
              <a:t>● Migration </a:t>
            </a:r>
            <a:r>
              <a:rPr lang="en-GB" sz="2400" dirty="0">
                <a:latin typeface="Arial" panose="020B0604020202020204" pitchFamily="34" charset="0"/>
                <a:cs typeface="Arial" panose="020B0604020202020204" pitchFamily="34" charset="0"/>
              </a:rPr>
              <a:t>(well, was just mentioned).</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In the next chapter, we will focus on an ‘</a:t>
            </a:r>
            <a:r>
              <a:rPr lang="en-GB" sz="2400" dirty="0">
                <a:solidFill>
                  <a:srgbClr val="0000FF"/>
                </a:solidFill>
                <a:latin typeface="Arial" panose="020B0604020202020204" pitchFamily="34" charset="0"/>
                <a:cs typeface="Arial" panose="020B0604020202020204" pitchFamily="34" charset="0"/>
              </a:rPr>
              <a:t>Equilibrium</a:t>
            </a:r>
            <a:r>
              <a:rPr lang="en-GB" sz="2400" dirty="0">
                <a:latin typeface="Arial" panose="020B0604020202020204" pitchFamily="34" charset="0"/>
                <a:cs typeface="Arial" panose="020B0604020202020204" pitchFamily="34" charset="0"/>
              </a:rPr>
              <a:t>’ which is not the HWE but – especially in modern times – even more important that that one*.</a:t>
            </a:r>
          </a:p>
        </p:txBody>
      </p:sp>
      <p:sp>
        <p:nvSpPr>
          <p:cNvPr id="5" name="Textfeld 4"/>
          <p:cNvSpPr txBox="1"/>
          <p:nvPr/>
        </p:nvSpPr>
        <p:spPr>
          <a:xfrm>
            <a:off x="9517856" y="5757113"/>
            <a:ext cx="251811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t>
            </a:r>
            <a:r>
              <a:rPr lang="en-GB" dirty="0">
                <a:solidFill>
                  <a:schemeClr val="tx1">
                    <a:lumMod val="50000"/>
                    <a:lumOff val="50000"/>
                  </a:schemeClr>
                </a:solidFill>
                <a:latin typeface="Arial" panose="020B0604020202020204" pitchFamily="34" charset="0"/>
                <a:cs typeface="Arial" panose="020B0604020202020204" pitchFamily="34" charset="0"/>
              </a:rPr>
              <a:t>if that is possible at all</a:t>
            </a:r>
          </a:p>
        </p:txBody>
      </p:sp>
      <p:sp>
        <p:nvSpPr>
          <p:cNvPr id="6"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23</a:t>
            </a:fld>
            <a:endParaRPr lang="en-US" sz="2400" dirty="0">
              <a:latin typeface="Arial" panose="020B0604020202020204" pitchFamily="34" charset="0"/>
              <a:cs typeface="Arial" panose="020B0604020202020204" pitchFamily="34" charset="0"/>
            </a:endParaRPr>
          </a:p>
        </p:txBody>
      </p:sp>
      <p:sp>
        <p:nvSpPr>
          <p:cNvPr id="7" name="Right Triangle 6">
            <a:extLst>
              <a:ext uri="{FF2B5EF4-FFF2-40B4-BE49-F238E27FC236}">
                <a16:creationId xmlns:a16="http://schemas.microsoft.com/office/drawing/2014/main" id="{3CDC8E66-9B25-43E4-9BCD-5D9F72095D03}"/>
              </a:ext>
            </a:extLst>
          </p:cNvPr>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02659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US" sz="2400"/>
              <a:t>24</a:t>
            </a:fld>
            <a:endParaRPr lang="en-US" sz="2400" dirty="0"/>
          </a:p>
        </p:txBody>
      </p:sp>
      <p:sp>
        <p:nvSpPr>
          <p:cNvPr id="6"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24</a:t>
            </a:fld>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0" y="101359"/>
            <a:ext cx="1213081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defRPr>
                <a:latin typeface="Arial" panose="020B0604020202020204" pitchFamily="34" charset="0"/>
                <a:cs typeface="Arial" panose="020B0604020202020204" pitchFamily="34" charset="0"/>
              </a:defRPr>
            </a:lvl1pPr>
          </a:lstStyle>
          <a:p>
            <a:r>
              <a:rPr lang="en-GB" dirty="0"/>
              <a:t>From here you may go to UNPLAB-PopGen_Ch-9[LD I]</a:t>
            </a:r>
          </a:p>
        </p:txBody>
      </p:sp>
      <p:pic>
        <p:nvPicPr>
          <p:cNvPr id="8" name="Picture 7">
            <a:extLst>
              <a:ext uri="{FF2B5EF4-FFF2-40B4-BE49-F238E27FC236}">
                <a16:creationId xmlns:a16="http://schemas.microsoft.com/office/drawing/2014/main" id="{3DD70688-996E-4A93-BE5B-D050408CFA86}"/>
              </a:ext>
            </a:extLst>
          </p:cNvPr>
          <p:cNvPicPr>
            <a:picLocks noChangeAspect="1"/>
          </p:cNvPicPr>
          <p:nvPr/>
        </p:nvPicPr>
        <p:blipFill>
          <a:blip r:embed="rId2"/>
          <a:stretch>
            <a:fillRect/>
          </a:stretch>
        </p:blipFill>
        <p:spPr>
          <a:xfrm>
            <a:off x="71998" y="1261393"/>
            <a:ext cx="8218561" cy="5479041"/>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8A197096-E560-4EAB-A551-78BE9A447D4F}"/>
              </a:ext>
            </a:extLst>
          </p:cNvPr>
          <p:cNvSpPr txBox="1"/>
          <p:nvPr/>
        </p:nvSpPr>
        <p:spPr>
          <a:xfrm>
            <a:off x="7332617" y="1261393"/>
            <a:ext cx="4693920" cy="1477328"/>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Do not ask me why ‘it’ wrote Push and Pull and gave the arrows the same direction. It is a Large Language Model and has not clue about the real world and its physics,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I assume so.</a:t>
            </a:r>
          </a:p>
        </p:txBody>
      </p:sp>
    </p:spTree>
    <p:extLst>
      <p:ext uri="{BB962C8B-B14F-4D97-AF65-F5344CB8AC3E}">
        <p14:creationId xmlns:p14="http://schemas.microsoft.com/office/powerpoint/2010/main" val="30583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1238614" y="6342528"/>
            <a:ext cx="89220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3</a:t>
            </a:fld>
            <a:endParaRPr lang="en-GB"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72000" y="36000"/>
                <a:ext cx="11922035" cy="478336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You already know:</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Hardy-Weinberg Equilibrium. Inbreeding Coefficient. Natural Selection, Fitness, Coefficient of Selection (aka Selection Coefficient).</a:t>
                </a:r>
              </a:p>
              <a:p>
                <a:endParaRPr lang="en-GB" dirty="0">
                  <a:solidFill>
                    <a:srgbClr val="FF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Keywords of this chapter (</a:t>
                </a:r>
                <a:r>
                  <a:rPr lang="en-GB"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Pop_Gen</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Ch-8</a:t>
                </a:r>
                <a:r>
                  <a:rPr lang="en-GB" dirty="0">
                    <a:latin typeface="Arial" panose="020B0604020202020204" pitchFamily="34" charset="0"/>
                    <a:cs typeface="Arial" panose="020B0604020202020204" pitchFamily="34" charset="0"/>
                  </a:rPr>
                  <a:t>):</a:t>
                </a:r>
              </a:p>
              <a:p>
                <a:r>
                  <a:rPr lang="de-DE" dirty="0">
                    <a:latin typeface="Arial" panose="020B0604020202020204" pitchFamily="34" charset="0"/>
                    <a:cs typeface="Arial" panose="020B0604020202020204" pitchFamily="34" charset="0"/>
                  </a:rPr>
                  <a:t>Mutation. </a:t>
                </a:r>
                <a:r>
                  <a:rPr lang="de-DE" dirty="0" err="1">
                    <a:latin typeface="Arial" panose="020B0604020202020204" pitchFamily="34" charset="0"/>
                    <a:cs typeface="Arial" panose="020B0604020202020204" pitchFamily="34" charset="0"/>
                  </a:rPr>
                  <a:t>Selection</a:t>
                </a:r>
                <a:r>
                  <a:rPr lang="de-DE" dirty="0">
                    <a:latin typeface="Arial" panose="020B0604020202020204" pitchFamily="34" charset="0"/>
                    <a:cs typeface="Arial" panose="020B0604020202020204" pitchFamily="34" charset="0"/>
                  </a:rPr>
                  <a:t>-Mutation Equilibrium. </a:t>
                </a:r>
                <a:r>
                  <a:rPr lang="de-DE" dirty="0" err="1">
                    <a:latin typeface="Arial" panose="020B0604020202020204" pitchFamily="34" charset="0"/>
                    <a:cs typeface="Arial" panose="020B0604020202020204" pitchFamily="34" charset="0"/>
                  </a:rPr>
                  <a:t>Joined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action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Selection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Drift. </a:t>
                </a:r>
              </a:p>
              <a:p>
                <a:endParaRPr lang="en-GB" dirty="0">
                  <a:solidFill>
                    <a:srgbClr val="FF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Algebra:  </a:t>
                </a:r>
              </a:p>
              <a:p>
                <a:r>
                  <a:rPr lang="en-GB" altLang="de-DE" dirty="0">
                    <a:latin typeface="Arial" panose="020B0604020202020204" pitchFamily="34" charset="0"/>
                    <a:cs typeface="Arial" panose="020B0604020202020204" pitchFamily="34" charset="0"/>
                  </a:rPr>
                  <a:t>For the equilibrium frequency of the unfavourable allele, q*(a):</a:t>
                </a:r>
                <a:endParaRPr lang="en-GB" altLang="de-DE" sz="1200" dirty="0">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Random Mating and dominance	…………………..	q*≈(u/s)</a:t>
                </a:r>
                <a:r>
                  <a:rPr lang="en-GB" altLang="de-DE" baseline="30000" dirty="0">
                    <a:latin typeface="Arial" panose="020B0604020202020204" pitchFamily="34" charset="0"/>
                    <a:cs typeface="Arial" panose="020B0604020202020204" pitchFamily="34" charset="0"/>
                  </a:rPr>
                  <a:t>½</a:t>
                </a:r>
              </a:p>
              <a:p>
                <a:r>
                  <a:rPr lang="en-GB" altLang="de-DE" dirty="0">
                    <a:latin typeface="Arial" panose="020B0604020202020204" pitchFamily="34" charset="0"/>
                    <a:cs typeface="Arial" panose="020B0604020202020204" pitchFamily="34" charset="0"/>
                  </a:rPr>
                  <a:t>Random Mating and intermediate gene action……..	q*≈ (2u/s)</a:t>
                </a:r>
              </a:p>
              <a:p>
                <a:r>
                  <a:rPr lang="en-GB" altLang="de-DE" dirty="0">
                    <a:latin typeface="Arial" panose="020B0604020202020204" pitchFamily="34" charset="0"/>
                    <a:cs typeface="Arial" panose="020B0604020202020204" pitchFamily="34" charset="0"/>
                  </a:rPr>
                  <a:t>Self-fertilization (dominance does not matter)………	q*≈ (u/s)</a:t>
                </a:r>
              </a:p>
              <a:p>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30000"/>
                  </a:lnSpc>
                </a:pPr>
                <a:r>
                  <a:rPr lang="de-DE" dirty="0">
                    <a:solidFill>
                      <a:schemeClr val="tx1">
                        <a:lumMod val="50000"/>
                        <a:lumOff val="50000"/>
                      </a:schemeClr>
                    </a:solidFill>
                    <a:latin typeface="Arial" panose="020B0604020202020204" pitchFamily="34" charset="0"/>
                    <a:cs typeface="Arial" panose="020B0604020202020204" pitchFamily="34" charset="0"/>
                  </a:rPr>
                  <a:t>For </a:t>
                </a:r>
                <a:r>
                  <a:rPr lang="de-DE" dirty="0" err="1">
                    <a:solidFill>
                      <a:schemeClr val="tx1">
                        <a:lumMod val="50000"/>
                        <a:lumOff val="50000"/>
                      </a:schemeClr>
                    </a:solidFill>
                    <a:latin typeface="Arial" panose="020B0604020202020204" pitchFamily="34" charset="0"/>
                    <a:cs typeface="Arial" panose="020B0604020202020204" pitchFamily="34" charset="0"/>
                  </a:rPr>
                  <a:t>the</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joint</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action</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of</a:t>
                </a:r>
                <a:r>
                  <a:rPr lang="de-DE" dirty="0">
                    <a:solidFill>
                      <a:schemeClr val="tx1">
                        <a:lumMod val="50000"/>
                        <a:lumOff val="50000"/>
                      </a:schemeClr>
                    </a:solidFill>
                    <a:latin typeface="Arial" panose="020B0604020202020204" pitchFamily="34" charset="0"/>
                    <a:cs typeface="Arial" panose="020B0604020202020204" pitchFamily="34" charset="0"/>
                  </a:rPr>
                  <a:t> Drift (N&lt;∞) </a:t>
                </a:r>
                <a:r>
                  <a:rPr lang="de-DE" dirty="0" err="1">
                    <a:solidFill>
                      <a:schemeClr val="tx1">
                        <a:lumMod val="50000"/>
                        <a:lumOff val="50000"/>
                      </a:schemeClr>
                    </a:solidFill>
                    <a:latin typeface="Arial" panose="020B0604020202020204" pitchFamily="34" charset="0"/>
                    <a:cs typeface="Arial" panose="020B0604020202020204" pitchFamily="34" charset="0"/>
                  </a:rPr>
                  <a:t>and</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Selection</a:t>
                </a:r>
                <a:r>
                  <a:rPr lang="de-DE" dirty="0">
                    <a:solidFill>
                      <a:schemeClr val="tx1">
                        <a:lumMod val="50000"/>
                        <a:lumOff val="50000"/>
                      </a:schemeClr>
                    </a:solidFill>
                    <a:latin typeface="Arial" panose="020B0604020202020204" pitchFamily="34" charset="0"/>
                    <a:cs typeface="Arial" panose="020B0604020202020204" pitchFamily="34" charset="0"/>
                  </a:rPr>
                  <a:t> (s≠0); </a:t>
                </a:r>
                <a:r>
                  <a:rPr lang="en-GB" dirty="0">
                    <a:solidFill>
                      <a:schemeClr val="tx1">
                        <a:lumMod val="50000"/>
                        <a:lumOff val="50000"/>
                      </a:schemeClr>
                    </a:solidFill>
                    <a:latin typeface="Arial" panose="020B0604020202020204" pitchFamily="34" charset="0"/>
                    <a:cs typeface="Arial" panose="020B0604020202020204" pitchFamily="34" charset="0"/>
                  </a:rPr>
                  <a:t>Intermediate gene action; Random mating: </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Probability P of allele fixation is: </a:t>
                </a:r>
                <a14:m>
                  <m:oMath xmlns:m="http://schemas.openxmlformats.org/officeDocument/2006/math">
                    <m:sSup>
                      <m:sSupPr>
                        <m:ctrlPr>
                          <a:rPr lang="en-GB" sz="2000" i="1">
                            <a:solidFill>
                              <a:schemeClr val="tx1">
                                <a:lumMod val="50000"/>
                                <a:lumOff val="50000"/>
                              </a:schemeClr>
                            </a:solidFill>
                            <a:latin typeface="Cambria Math" panose="02040503050406030204" pitchFamily="18" charset="0"/>
                          </a:rPr>
                        </m:ctrlPr>
                      </m:sSupPr>
                      <m:e>
                        <m:sSub>
                          <m:sSubPr>
                            <m:ctrlPr>
                              <a:rPr lang="en-GB" sz="2000" i="1">
                                <a:solidFill>
                                  <a:schemeClr val="tx1">
                                    <a:lumMod val="50000"/>
                                    <a:lumOff val="50000"/>
                                  </a:schemeClr>
                                </a:solidFill>
                                <a:latin typeface="Cambria Math" panose="02040503050406030204" pitchFamily="18" charset="0"/>
                              </a:rPr>
                            </m:ctrlPr>
                          </m:sSubPr>
                          <m:e>
                            <m:r>
                              <m:rPr>
                                <m:sty m:val="p"/>
                              </m:rPr>
                              <a:rPr lang="en-GB" sz="2000">
                                <a:solidFill>
                                  <a:schemeClr val="tx1">
                                    <a:lumMod val="50000"/>
                                    <a:lumOff val="50000"/>
                                  </a:schemeClr>
                                </a:solidFill>
                                <a:latin typeface="Cambria Math" panose="02040503050406030204" pitchFamily="18" charset="0"/>
                              </a:rPr>
                              <m:t>P</m:t>
                            </m:r>
                          </m:e>
                          <m:sub>
                            <m:r>
                              <m:rPr>
                                <m:sty m:val="p"/>
                              </m:rPr>
                              <a:rPr lang="en-GB" sz="2000">
                                <a:solidFill>
                                  <a:schemeClr val="tx1">
                                    <a:lumMod val="50000"/>
                                    <a:lumOff val="50000"/>
                                  </a:schemeClr>
                                </a:solidFill>
                                <a:latin typeface="Cambria Math" panose="02040503050406030204" pitchFamily="18" charset="0"/>
                              </a:rPr>
                              <m:t>fix</m:t>
                            </m:r>
                            <m:r>
                              <a:rPr lang="en-GB" sz="2000">
                                <a:solidFill>
                                  <a:schemeClr val="tx1">
                                    <a:lumMod val="50000"/>
                                    <a:lumOff val="50000"/>
                                  </a:schemeClr>
                                </a:solidFill>
                                <a:latin typeface="Cambria Math" panose="02040503050406030204" pitchFamily="18" charset="0"/>
                              </a:rPr>
                              <m:t>. </m:t>
                            </m:r>
                          </m:sub>
                        </m:sSub>
                        <m:r>
                          <a:rPr lang="en-GB" sz="2000">
                            <a:solidFill>
                              <a:schemeClr val="tx1">
                                <a:lumMod val="50000"/>
                                <a:lumOff val="50000"/>
                              </a:schemeClr>
                            </a:solidFill>
                            <a:latin typeface="Cambria Math" panose="02040503050406030204" pitchFamily="18" charset="0"/>
                          </a:rPr>
                          <m:t>=(1−</m:t>
                        </m:r>
                        <m:r>
                          <m:rPr>
                            <m:sty m:val="p"/>
                          </m:rPr>
                          <a:rPr lang="en-GB" sz="2000">
                            <a:solidFill>
                              <a:schemeClr val="tx1">
                                <a:lumMod val="50000"/>
                                <a:lumOff val="50000"/>
                              </a:schemeClr>
                            </a:solidFill>
                            <a:latin typeface="Cambria Math" panose="02040503050406030204" pitchFamily="18" charset="0"/>
                          </a:rPr>
                          <m:t>e</m:t>
                        </m:r>
                      </m:e>
                      <m:sup>
                        <m:r>
                          <a:rPr lang="en-GB" sz="2000">
                            <a:solidFill>
                              <a:schemeClr val="tx1">
                                <a:lumMod val="50000"/>
                                <a:lumOff val="50000"/>
                              </a:schemeClr>
                            </a:solidFill>
                            <a:latin typeface="Cambria Math" panose="02040503050406030204" pitchFamily="18" charset="0"/>
                          </a:rPr>
                          <m:t>−2</m:t>
                        </m:r>
                        <m:r>
                          <m:rPr>
                            <m:sty m:val="p"/>
                          </m:rPr>
                          <a:rPr lang="en-GB" sz="2000">
                            <a:solidFill>
                              <a:schemeClr val="tx1">
                                <a:lumMod val="50000"/>
                                <a:lumOff val="50000"/>
                              </a:schemeClr>
                            </a:solidFill>
                            <a:latin typeface="Cambria Math" panose="02040503050406030204" pitchFamily="18" charset="0"/>
                          </a:rPr>
                          <m:t>Nsp</m:t>
                        </m:r>
                      </m:sup>
                    </m:sSup>
                    <m:r>
                      <a:rPr lang="en-GB" sz="2000">
                        <a:solidFill>
                          <a:schemeClr val="tx1">
                            <a:lumMod val="50000"/>
                            <a:lumOff val="50000"/>
                          </a:schemeClr>
                        </a:solidFill>
                        <a:latin typeface="Cambria Math" panose="02040503050406030204" pitchFamily="18" charset="0"/>
                      </a:rPr>
                      <m:t>)/</m:t>
                    </m:r>
                    <m:sSup>
                      <m:sSupPr>
                        <m:ctrlPr>
                          <a:rPr lang="en-GB" sz="2000" i="1">
                            <a:solidFill>
                              <a:schemeClr val="tx1">
                                <a:lumMod val="50000"/>
                                <a:lumOff val="50000"/>
                              </a:schemeClr>
                            </a:solidFill>
                            <a:latin typeface="Cambria Math" panose="02040503050406030204" pitchFamily="18" charset="0"/>
                          </a:rPr>
                        </m:ctrlPr>
                      </m:sSupPr>
                      <m:e>
                        <m:r>
                          <a:rPr lang="en-GB" sz="2000">
                            <a:solidFill>
                              <a:schemeClr val="tx1">
                                <a:lumMod val="50000"/>
                                <a:lumOff val="50000"/>
                              </a:schemeClr>
                            </a:solidFill>
                            <a:latin typeface="Cambria Math" panose="02040503050406030204" pitchFamily="18" charset="0"/>
                          </a:rPr>
                          <m:t>(1−</m:t>
                        </m:r>
                        <m:r>
                          <m:rPr>
                            <m:sty m:val="p"/>
                          </m:rPr>
                          <a:rPr lang="en-GB" sz="2000">
                            <a:solidFill>
                              <a:schemeClr val="tx1">
                                <a:lumMod val="50000"/>
                                <a:lumOff val="50000"/>
                              </a:schemeClr>
                            </a:solidFill>
                            <a:latin typeface="Cambria Math" panose="02040503050406030204" pitchFamily="18" charset="0"/>
                          </a:rPr>
                          <m:t>e</m:t>
                        </m:r>
                      </m:e>
                      <m:sup>
                        <m:r>
                          <a:rPr lang="en-GB" sz="2000">
                            <a:solidFill>
                              <a:schemeClr val="tx1">
                                <a:lumMod val="50000"/>
                                <a:lumOff val="50000"/>
                              </a:schemeClr>
                            </a:solidFill>
                            <a:latin typeface="Cambria Math" panose="02040503050406030204" pitchFamily="18" charset="0"/>
                          </a:rPr>
                          <m:t>−2</m:t>
                        </m:r>
                        <m:r>
                          <m:rPr>
                            <m:sty m:val="p"/>
                          </m:rPr>
                          <a:rPr lang="en-GB" sz="2000">
                            <a:solidFill>
                              <a:schemeClr val="tx1">
                                <a:lumMod val="50000"/>
                                <a:lumOff val="50000"/>
                              </a:schemeClr>
                            </a:solidFill>
                            <a:latin typeface="Cambria Math" panose="02040503050406030204" pitchFamily="18" charset="0"/>
                          </a:rPr>
                          <m:t>Ns</m:t>
                        </m:r>
                      </m:sup>
                    </m:sSup>
                    <m:r>
                      <a:rPr lang="en-GB" sz="2000">
                        <a:solidFill>
                          <a:schemeClr val="tx1">
                            <a:lumMod val="50000"/>
                            <a:lumOff val="50000"/>
                          </a:schemeClr>
                        </a:solidFill>
                        <a:latin typeface="Cambria Math" panose="02040503050406030204" pitchFamily="18" charset="0"/>
                      </a:rPr>
                      <m:t>); </m:t>
                    </m:r>
                    <m:r>
                      <a:rPr lang="de-DE" sz="2000" b="0" i="0" smtClean="0">
                        <a:solidFill>
                          <a:schemeClr val="tx1">
                            <a:lumMod val="50000"/>
                            <a:lumOff val="50000"/>
                          </a:schemeClr>
                        </a:solidFill>
                        <a:latin typeface="Cambria Math" panose="02040503050406030204" pitchFamily="18" charset="0"/>
                      </a:rPr>
                      <m:t> </m:t>
                    </m:r>
                    <m:sSub>
                      <m:sSubPr>
                        <m:ctrlPr>
                          <a:rPr lang="en-GB" sz="2000" i="1">
                            <a:solidFill>
                              <a:schemeClr val="tx1">
                                <a:lumMod val="50000"/>
                                <a:lumOff val="50000"/>
                              </a:schemeClr>
                            </a:solidFill>
                            <a:latin typeface="Cambria Math" panose="02040503050406030204" pitchFamily="18" charset="0"/>
                          </a:rPr>
                        </m:ctrlPr>
                      </m:sSubPr>
                      <m:e>
                        <m:r>
                          <m:rPr>
                            <m:sty m:val="p"/>
                          </m:rPr>
                          <a:rPr lang="en-GB" sz="2000">
                            <a:solidFill>
                              <a:schemeClr val="tx1">
                                <a:lumMod val="50000"/>
                                <a:lumOff val="50000"/>
                              </a:schemeClr>
                            </a:solidFill>
                            <a:latin typeface="Cambria Math" panose="02040503050406030204" pitchFamily="18" charset="0"/>
                          </a:rPr>
                          <m:t>P</m:t>
                        </m:r>
                      </m:e>
                      <m:sub>
                        <m:r>
                          <m:rPr>
                            <m:sty m:val="p"/>
                          </m:rPr>
                          <a:rPr lang="en-GB" sz="2000">
                            <a:solidFill>
                              <a:schemeClr val="tx1">
                                <a:lumMod val="50000"/>
                                <a:lumOff val="50000"/>
                              </a:schemeClr>
                            </a:solidFill>
                            <a:latin typeface="Cambria Math" panose="02040503050406030204" pitchFamily="18" charset="0"/>
                          </a:rPr>
                          <m:t>fix</m:t>
                        </m:r>
                        <m:r>
                          <a:rPr lang="en-GB" sz="2000">
                            <a:solidFill>
                              <a:schemeClr val="tx1">
                                <a:lumMod val="50000"/>
                                <a:lumOff val="50000"/>
                              </a:schemeClr>
                            </a:solidFill>
                            <a:latin typeface="Cambria Math" panose="02040503050406030204" pitchFamily="18" charset="0"/>
                          </a:rPr>
                          <m:t>. </m:t>
                        </m:r>
                      </m:sub>
                    </m:sSub>
                    <m:r>
                      <a:rPr lang="en-GB" sz="2000">
                        <a:solidFill>
                          <a:schemeClr val="tx1">
                            <a:lumMod val="50000"/>
                            <a:lumOff val="50000"/>
                          </a:schemeClr>
                        </a:solidFill>
                        <a:latin typeface="Cambria Math" panose="02040503050406030204" pitchFamily="18" charset="0"/>
                      </a:rPr>
                      <m:t>&lt;1</m:t>
                    </m:r>
                  </m:oMath>
                </a14:m>
                <a:r>
                  <a:rPr lang="en-GB" sz="2000" dirty="0">
                    <a:solidFill>
                      <a:schemeClr val="tx1">
                        <a:lumMod val="50000"/>
                        <a:lumOff val="50000"/>
                      </a:schemeClr>
                    </a:solidFill>
                    <a:latin typeface="Arial" panose="020B0604020202020204" pitchFamily="34" charset="0"/>
                    <a:cs typeface="Arial" panose="020B0604020202020204" pitchFamily="34" charset="0"/>
                  </a:rPr>
                  <a:t>     </a:t>
                </a:r>
                <a:endParaRPr lang="en-GB" dirty="0">
                  <a:solidFill>
                    <a:schemeClr val="tx1">
                      <a:lumMod val="50000"/>
                      <a:lumOff val="50000"/>
                    </a:schemeClr>
                  </a:solidFill>
                  <a:latin typeface="Arial" panose="020B0604020202020204" pitchFamily="34" charset="0"/>
                  <a:cs typeface="Arial" panose="020B0604020202020204" pitchFamily="34" charset="0"/>
                </a:endParaRPr>
              </a:p>
              <a:p>
                <a:pPr>
                  <a:lnSpc>
                    <a:spcPct val="130000"/>
                  </a:lnSpc>
                </a:pPr>
                <a:r>
                  <a:rPr lang="en-GB" dirty="0">
                    <a:solidFill>
                      <a:schemeClr val="tx1">
                        <a:lumMod val="50000"/>
                        <a:lumOff val="50000"/>
                      </a:schemeClr>
                    </a:solidFill>
                    <a:latin typeface="Arial" panose="020B0604020202020204" pitchFamily="34" charset="0"/>
                    <a:cs typeface="Arial" panose="020B0604020202020204" pitchFamily="34" charset="0"/>
                  </a:rPr>
                  <a:t>You needn't memorise this; just be glad to see that such Algebra exists</a:t>
                </a:r>
                <a:r>
                  <a:rPr lang="en-GB" dirty="0">
                    <a:latin typeface="Arial" panose="020B0604020202020204" pitchFamily="34" charset="0"/>
                    <a:cs typeface="Arial" panose="020B0604020202020204" pitchFamily="34" charset="0"/>
                  </a:rPr>
                  <a:t>.</a:t>
                </a:r>
                <a:endParaRPr lang="en-GB" dirty="0">
                  <a:solidFill>
                    <a:srgbClr val="FF0000"/>
                  </a:solidFill>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2000" y="36000"/>
                <a:ext cx="11922035" cy="4783361"/>
              </a:xfrm>
              <a:prstGeom prst="rect">
                <a:avLst/>
              </a:prstGeom>
              <a:blipFill>
                <a:blip r:embed="rId6"/>
                <a:stretch>
                  <a:fillRect/>
                </a:stretch>
              </a:blipFill>
              <a:ln>
                <a:noFill/>
              </a:ln>
              <a:effectLst>
                <a:outerShdw blurRad="50800" dist="38100" dir="2700000" algn="tl" rotWithShape="0">
                  <a:prstClr val="black">
                    <a:alpha val="40000"/>
                  </a:prstClr>
                </a:outerShdw>
              </a:effectLst>
            </p:spPr>
            <p:txBody>
              <a:bodyPr/>
              <a:lstStyle/>
              <a:p>
                <a:r>
                  <a:rPr lang="en-GB">
                    <a:noFill/>
                  </a:rPr>
                  <a:t> </a:t>
                </a:r>
              </a:p>
            </p:txBody>
          </p:sp>
        </mc:Fallback>
      </mc:AlternateContent>
      <p:pic>
        <p:nvPicPr>
          <p:cNvPr id="10" name="2 chapterle 1 P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6746" y="547430"/>
            <a:ext cx="271463" cy="271463"/>
          </a:xfrm>
          <a:prstGeom prst="rect">
            <a:avLst/>
          </a:prstGeom>
        </p:spPr>
      </p:pic>
      <p:pic>
        <p:nvPicPr>
          <p:cNvPr id="1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76746" y="134679"/>
            <a:ext cx="271463" cy="271463"/>
          </a:xfrm>
          <a:prstGeom prst="rect">
            <a:avLst/>
          </a:prstGeom>
        </p:spPr>
      </p:pic>
    </p:spTree>
    <p:extLst>
      <p:ext uri="{BB962C8B-B14F-4D97-AF65-F5344CB8AC3E}">
        <p14:creationId xmlns:p14="http://schemas.microsoft.com/office/powerpoint/2010/main" val="113218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01" fill="hold"/>
                                        <p:tgtEl>
                                          <p:spTgt spid="11"/>
                                        </p:tgtEl>
                                      </p:cBhvr>
                                    </p:cmd>
                                  </p:childTnLst>
                                </p:cTn>
                              </p:par>
                            </p:childTnLst>
                          </p:cTn>
                        </p:par>
                        <p:par>
                          <p:cTn id="7" fill="hold">
                            <p:stCondLst>
                              <p:cond delay="29701"/>
                            </p:stCondLst>
                            <p:childTnLst>
                              <p:par>
                                <p:cTn id="8" presetID="2" presetClass="mediacall" presetSubtype="0" fill="hold" nodeType="afterEffect">
                                  <p:stCondLst>
                                    <p:cond delay="0"/>
                                  </p:stCondLst>
                                  <p:childTnLst>
                                    <p:cmd type="call" cmd="togglePause">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 rechteckige Legende 4"/>
          <p:cNvSpPr/>
          <p:nvPr/>
        </p:nvSpPr>
        <p:spPr>
          <a:xfrm>
            <a:off x="100233" y="325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feld 5"/>
          <p:cNvSpPr txBox="1"/>
          <p:nvPr/>
        </p:nvSpPr>
        <p:spPr>
          <a:xfrm>
            <a:off x="321733" y="292806"/>
            <a:ext cx="11645900" cy="6400342"/>
          </a:xfrm>
          <a:prstGeom prst="rect">
            <a:avLst/>
          </a:prstGeom>
          <a:noFill/>
        </p:spPr>
        <p:txBody>
          <a:bodyPr wrap="square" rtlCol="0">
            <a:spAutoFit/>
          </a:bodyPr>
          <a:lstStyle/>
          <a:p>
            <a:pPr>
              <a:lnSpc>
                <a:spcPct val="96000"/>
              </a:lnSpc>
            </a:pPr>
            <a:r>
              <a:rPr lang="en-GB" sz="2300" dirty="0">
                <a:latin typeface="Arial" panose="020B0604020202020204" pitchFamily="34" charset="0"/>
                <a:cs typeface="Arial" panose="020B0604020202020204" pitchFamily="34" charset="0"/>
              </a:rPr>
              <a:t>Hardy-Weinberg Equilibrium is an anchor setting in Population Genetics and Plant Breeding, although it is a theoretical concept. It is very useful to compare experimental findings with parameter values expected at HWE status (Inbreeding status, genotype and allele frequencies, LD status).</a:t>
            </a:r>
            <a:endParaRPr lang="en-GB" sz="1200" dirty="0">
              <a:latin typeface="Arial" panose="020B0604020202020204" pitchFamily="34" charset="0"/>
              <a:cs typeface="Arial" panose="020B0604020202020204" pitchFamily="34" charset="0"/>
            </a:endParaRPr>
          </a:p>
          <a:p>
            <a:pPr>
              <a:lnSpc>
                <a:spcPct val="96000"/>
              </a:lnSpc>
            </a:pPr>
            <a:endParaRPr lang="en-GB" sz="1200" dirty="0">
              <a:latin typeface="Arial" panose="020B0604020202020204" pitchFamily="34" charset="0"/>
              <a:cs typeface="Arial" panose="020B0604020202020204" pitchFamily="34" charset="0"/>
            </a:endParaRPr>
          </a:p>
          <a:p>
            <a:pPr>
              <a:lnSpc>
                <a:spcPct val="96000"/>
              </a:lnSpc>
            </a:pPr>
            <a:r>
              <a:rPr lang="en-GB" sz="2300" dirty="0">
                <a:latin typeface="Arial" panose="020B0604020202020204" pitchFamily="34" charset="0"/>
                <a:cs typeface="Arial" panose="020B0604020202020204" pitchFamily="34" charset="0"/>
              </a:rPr>
              <a:t>Self-fertilization (and any other type of </a:t>
            </a:r>
            <a:r>
              <a:rPr lang="en-GB" sz="2300" dirty="0">
                <a:solidFill>
                  <a:srgbClr val="0000FF"/>
                </a:solidFill>
                <a:latin typeface="Arial" panose="020B0604020202020204" pitchFamily="34" charset="0"/>
                <a:cs typeface="Arial" panose="020B0604020202020204" pitchFamily="34" charset="0"/>
              </a:rPr>
              <a:t>inbreeding</a:t>
            </a:r>
            <a:r>
              <a:rPr lang="en-GB" sz="2300" dirty="0">
                <a:latin typeface="Arial" panose="020B0604020202020204" pitchFamily="34" charset="0"/>
                <a:cs typeface="Arial" panose="020B0604020202020204" pitchFamily="34" charset="0"/>
              </a:rPr>
              <a:t>) causes violations of HWE.</a:t>
            </a:r>
          </a:p>
          <a:p>
            <a:pPr>
              <a:lnSpc>
                <a:spcPct val="96000"/>
              </a:lnSpc>
            </a:pPr>
            <a:r>
              <a:rPr lang="en-GB" sz="2300" dirty="0">
                <a:solidFill>
                  <a:srgbClr val="0000FF"/>
                </a:solidFill>
                <a:latin typeface="Arial" panose="020B0604020202020204" pitchFamily="34" charset="0"/>
                <a:cs typeface="Arial" panose="020B0604020202020204" pitchFamily="34" charset="0"/>
              </a:rPr>
              <a:t>Drift </a:t>
            </a:r>
            <a:r>
              <a:rPr lang="en-GB" sz="2300" dirty="0">
                <a:latin typeface="Arial" panose="020B0604020202020204" pitchFamily="34" charset="0"/>
                <a:cs typeface="Arial" panose="020B0604020202020204" pitchFamily="34" charset="0"/>
              </a:rPr>
              <a:t>is a violation of HWE.</a:t>
            </a:r>
          </a:p>
          <a:p>
            <a:pPr>
              <a:lnSpc>
                <a:spcPct val="96000"/>
              </a:lnSpc>
            </a:pPr>
            <a:r>
              <a:rPr lang="en-GB" sz="2300" dirty="0">
                <a:solidFill>
                  <a:srgbClr val="0000FF"/>
                </a:solidFill>
                <a:latin typeface="Arial" panose="020B0604020202020204" pitchFamily="34" charset="0"/>
                <a:cs typeface="Arial" panose="020B0604020202020204" pitchFamily="34" charset="0"/>
              </a:rPr>
              <a:t>Selection</a:t>
            </a:r>
            <a:r>
              <a:rPr lang="en-GB" sz="2300" dirty="0">
                <a:latin typeface="Arial" panose="020B0604020202020204" pitchFamily="34" charset="0"/>
                <a:cs typeface="Arial" panose="020B0604020202020204" pitchFamily="34" charset="0"/>
              </a:rPr>
              <a:t> (natural, human) is as well violating (the basic assumptions for) HWE.</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a:lnSpc>
                <a:spcPct val="96000"/>
              </a:lnSpc>
            </a:pPr>
            <a:r>
              <a:rPr lang="en-GB" sz="2300" dirty="0">
                <a:solidFill>
                  <a:srgbClr val="0000FF"/>
                </a:solidFill>
                <a:latin typeface="Arial" panose="020B0604020202020204" pitchFamily="34" charset="0"/>
                <a:cs typeface="Arial" panose="020B0604020202020204" pitchFamily="34" charset="0"/>
              </a:rPr>
              <a:t>Migration</a:t>
            </a:r>
            <a:r>
              <a:rPr lang="en-GB" sz="2300" dirty="0">
                <a:latin typeface="Arial" panose="020B0604020202020204" pitchFamily="34" charset="0"/>
                <a:cs typeface="Arial" panose="020B0604020202020204" pitchFamily="34" charset="0"/>
              </a:rPr>
              <a:t> is a violation of HWE. Migration may cause the frequency of allele ‘a’ or ‘A’ to increase or may even alter the situation at a locus from monomorphic to polymorphic; may even introduce a third allele such as allele ‘α’; all these will as consequence change P(AA) </a:t>
            </a:r>
            <a:r>
              <a:rPr lang="en-GB" sz="2300" i="1" dirty="0">
                <a:latin typeface="Arial" panose="020B0604020202020204" pitchFamily="34" charset="0"/>
                <a:cs typeface="Arial" panose="020B0604020202020204" pitchFamily="34" charset="0"/>
              </a:rPr>
              <a:t>et cetera, </a:t>
            </a:r>
            <a:r>
              <a:rPr lang="en-GB" sz="2300" dirty="0">
                <a:latin typeface="Arial" panose="020B0604020202020204" pitchFamily="34" charset="0"/>
                <a:cs typeface="Arial" panose="020B0604020202020204" pitchFamily="34" charset="0"/>
              </a:rPr>
              <a:t>and hence violate HWE. </a:t>
            </a:r>
            <a:br>
              <a:rPr lang="en-GB" sz="2300" dirty="0">
                <a:latin typeface="Arial" panose="020B0604020202020204" pitchFamily="34" charset="0"/>
                <a:cs typeface="Arial" panose="020B0604020202020204" pitchFamily="34" charset="0"/>
              </a:rPr>
            </a:br>
            <a:r>
              <a:rPr lang="en-GB" sz="2300" dirty="0">
                <a:solidFill>
                  <a:schemeClr val="tx1">
                    <a:lumMod val="50000"/>
                    <a:lumOff val="50000"/>
                  </a:schemeClr>
                </a:solidFill>
                <a:latin typeface="Arial" panose="020B0604020202020204" pitchFamily="34" charset="0"/>
                <a:cs typeface="Arial" panose="020B0604020202020204" pitchFamily="34" charset="0"/>
              </a:rPr>
              <a:t>This sentence is all I say here. ;-)  to migration.</a:t>
            </a:r>
            <a:br>
              <a:rPr lang="en-GB" sz="2300" dirty="0">
                <a:solidFill>
                  <a:schemeClr val="tx1">
                    <a:lumMod val="50000"/>
                    <a:lumOff val="50000"/>
                  </a:schemeClr>
                </a:solidFill>
                <a:latin typeface="Arial" panose="020B0604020202020204" pitchFamily="34" charset="0"/>
                <a:cs typeface="Arial" panose="020B0604020202020204" pitchFamily="34" charset="0"/>
              </a:rPr>
            </a:br>
            <a:r>
              <a:rPr lang="en-GB" sz="2300" dirty="0">
                <a:solidFill>
                  <a:schemeClr val="tx1">
                    <a:lumMod val="50000"/>
                    <a:lumOff val="50000"/>
                  </a:schemeClr>
                </a:solidFill>
                <a:latin typeface="Arial" panose="020B0604020202020204" pitchFamily="34" charset="0"/>
                <a:cs typeface="Arial" panose="020B0604020202020204" pitchFamily="34" charset="0"/>
              </a:rPr>
              <a:t>Yet, visit Holsinger‘s website for more.</a:t>
            </a:r>
            <a:r>
              <a:rPr lang="en-GB" sz="2300" dirty="0">
                <a:latin typeface="Arial" panose="020B0604020202020204" pitchFamily="34" charset="0"/>
                <a:cs typeface="Arial" panose="020B0604020202020204" pitchFamily="34" charset="0"/>
              </a:rPr>
              <a:t> </a:t>
            </a:r>
            <a:br>
              <a:rPr lang="en-GB" sz="2300" dirty="0">
                <a:latin typeface="Arial" panose="020B0604020202020204" pitchFamily="34" charset="0"/>
                <a:cs typeface="Arial" panose="020B0604020202020204" pitchFamily="34" charset="0"/>
              </a:rPr>
            </a:br>
            <a:r>
              <a:rPr lang="en-GB" sz="2300" dirty="0">
                <a:solidFill>
                  <a:schemeClr val="tx1">
                    <a:lumMod val="50000"/>
                    <a:lumOff val="50000"/>
                  </a:schemeClr>
                </a:solidFill>
                <a:latin typeface="Arial" panose="020B0604020202020204" pitchFamily="34" charset="0"/>
                <a:cs typeface="Arial" panose="020B0604020202020204" pitchFamily="34" charset="0"/>
              </a:rPr>
              <a:t>https://kholsinger.github.io/statistical-population-genomics/</a:t>
            </a:r>
          </a:p>
          <a:p>
            <a:pPr>
              <a:lnSpc>
                <a:spcPct val="96000"/>
              </a:lnSpc>
            </a:pPr>
            <a:endParaRPr lang="en-GB" sz="23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96000"/>
              </a:lnSpc>
            </a:pPr>
            <a:endParaRPr lang="en-GB" sz="23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96000"/>
              </a:lnSpc>
            </a:pPr>
            <a:r>
              <a:rPr lang="en-GB"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Mutation</a:t>
            </a:r>
            <a:r>
              <a:rPr lang="en-GB" sz="2400" dirty="0">
                <a:latin typeface="Arial" panose="020B0604020202020204" pitchFamily="34" charset="0"/>
                <a:cs typeface="Arial" panose="020B0604020202020204" pitchFamily="34" charset="0"/>
              </a:rPr>
              <a:t> is such violation (‚</a:t>
            </a:r>
            <a:r>
              <a:rPr lang="en-GB" sz="2400" dirty="0">
                <a:solidFill>
                  <a:srgbClr val="0000FF"/>
                </a:solidFill>
                <a:latin typeface="Arial" panose="020B0604020202020204" pitchFamily="34" charset="0"/>
                <a:cs typeface="Arial" panose="020B0604020202020204" pitchFamily="34" charset="0"/>
              </a:rPr>
              <a:t>no Mutation</a:t>
            </a:r>
            <a:r>
              <a:rPr lang="en-GB" sz="2400" dirty="0">
                <a:latin typeface="Arial" panose="020B0604020202020204" pitchFamily="34" charset="0"/>
                <a:cs typeface="Arial" panose="020B0604020202020204" pitchFamily="34" charset="0"/>
              </a:rPr>
              <a:t>‘ is one of the core assumptions for HWE).</a:t>
            </a:r>
          </a:p>
        </p:txBody>
      </p:sp>
      <p:sp>
        <p:nvSpPr>
          <p:cNvPr id="5"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9205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462943" y="58238"/>
            <a:ext cx="5614657" cy="5509200"/>
            <a:chOff x="72000" y="2225535"/>
            <a:chExt cx="4389332" cy="4389332"/>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 y="2225535"/>
              <a:ext cx="4389332" cy="4389332"/>
            </a:xfrm>
            <a:prstGeom prst="rect">
              <a:avLst/>
            </a:prstGeom>
            <a:solidFill>
              <a:schemeClr val="bg1"/>
            </a:solidFill>
            <a:effectLst>
              <a:outerShdw blurRad="50800" dist="38100" dir="2700000" algn="tl" rotWithShape="0">
                <a:prstClr val="black">
                  <a:alpha val="40000"/>
                </a:prstClr>
              </a:outerShdw>
            </a:effectLst>
          </p:spPr>
        </p:pic>
        <p:sp>
          <p:nvSpPr>
            <p:cNvPr id="13" name="TextBox 12"/>
            <p:cNvSpPr txBox="1"/>
            <p:nvPr/>
          </p:nvSpPr>
          <p:spPr>
            <a:xfrm>
              <a:off x="2552744" y="2254251"/>
              <a:ext cx="1871101"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 Henri </a:t>
              </a:r>
              <a:r>
                <a:rPr lang="de-DE" dirty="0" err="1">
                  <a:latin typeface="Arial" panose="020B0604020202020204" pitchFamily="34" charset="0"/>
                  <a:cs typeface="Arial" panose="020B0604020202020204" pitchFamily="34" charset="0"/>
                </a:rPr>
                <a:t>Laugel</a:t>
              </a:r>
              <a:endParaRPr lang="en-GB" dirty="0">
                <a:latin typeface="Arial" panose="020B0604020202020204" pitchFamily="34" charset="0"/>
                <a:cs typeface="Arial" panose="020B0604020202020204" pitchFamily="34" charset="0"/>
              </a:endParaRPr>
            </a:p>
          </p:txBody>
        </p:sp>
      </p:grpSp>
      <p:sp>
        <p:nvSpPr>
          <p:cNvPr id="4" name="Textfeld 326"/>
          <p:cNvSpPr txBox="1"/>
          <p:nvPr/>
        </p:nvSpPr>
        <p:spPr>
          <a:xfrm>
            <a:off x="72000" y="49361"/>
            <a:ext cx="5942621" cy="550920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solidFill>
                  <a:srgbClr val="0000FF"/>
                </a:solidFill>
                <a:latin typeface="Arial" panose="020B0604020202020204" pitchFamily="34" charset="0"/>
                <a:cs typeface="Arial" panose="020B0604020202020204" pitchFamily="34" charset="0"/>
              </a:rPr>
              <a:t>Mutation</a:t>
            </a:r>
            <a:r>
              <a:rPr lang="de-DE" sz="2400" dirty="0">
                <a:latin typeface="Arial" panose="020B0604020202020204" pitchFamily="34" charset="0"/>
                <a:cs typeface="Arial" panose="020B0604020202020204" pitchFamily="34" charset="0"/>
              </a:rPr>
              <a:t>. ‚</a:t>
            </a:r>
            <a:r>
              <a:rPr lang="de-DE" sz="2400" dirty="0" err="1">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Mutabor</a:t>
            </a:r>
            <a:r>
              <a:rPr lang="de-DE"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the magic spell in the fairy tale ‘Kalif Storch’.</a:t>
            </a:r>
          </a:p>
          <a:p>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The magician </a:t>
            </a:r>
            <a:r>
              <a:rPr lang="en-GB" sz="2400" dirty="0" err="1">
                <a:latin typeface="Arial" panose="020B0604020202020204" pitchFamily="34" charset="0"/>
                <a:cs typeface="Arial" panose="020B0604020202020204" pitchFamily="34" charset="0"/>
              </a:rPr>
              <a:t>Kaschnur</a:t>
            </a:r>
            <a:r>
              <a:rPr lang="en-GB" sz="2400" dirty="0">
                <a:latin typeface="Arial" panose="020B0604020202020204" pitchFamily="34" charset="0"/>
                <a:cs typeface="Arial" panose="020B0604020202020204" pitchFamily="34" charset="0"/>
              </a:rPr>
              <a:t> </a:t>
            </a:r>
            <a:r>
              <a:rPr lang="en-GB" sz="2400" dirty="0">
                <a:solidFill>
                  <a:srgbClr val="0000FF"/>
                </a:solidFill>
                <a:latin typeface="Arial" panose="020B0604020202020204" pitchFamily="34" charset="0"/>
                <a:cs typeface="Arial" panose="020B0604020202020204" pitchFamily="34" charset="0"/>
              </a:rPr>
              <a:t>transforms</a:t>
            </a:r>
            <a:r>
              <a:rPr lang="en-GB" sz="2400" dirty="0">
                <a:latin typeface="Arial" panose="020B0604020202020204" pitchFamily="34" charset="0"/>
                <a:cs typeface="Arial" panose="020B0604020202020204" pitchFamily="34" charset="0"/>
              </a:rPr>
              <a:t> the </a:t>
            </a:r>
            <a:r>
              <a:rPr lang="en-GB" sz="2400" cap="small" dirty="0">
                <a:latin typeface="Arial" panose="020B0604020202020204" pitchFamily="34" charset="0"/>
                <a:cs typeface="Arial" panose="020B0604020202020204" pitchFamily="34" charset="0"/>
              </a:rPr>
              <a:t>caliph</a:t>
            </a:r>
            <a:r>
              <a:rPr lang="en-GB" sz="2400" dirty="0">
                <a:latin typeface="Arial" panose="020B0604020202020204" pitchFamily="34" charset="0"/>
                <a:cs typeface="Arial" panose="020B0604020202020204" pitchFamily="34" charset="0"/>
              </a:rPr>
              <a:t> Chasid into a stork.</a:t>
            </a:r>
          </a:p>
          <a:p>
            <a:r>
              <a:rPr lang="en-GB" sz="1600" dirty="0">
                <a:latin typeface="Arial" panose="020B0604020202020204" pitchFamily="34" charset="0"/>
                <a:cs typeface="Arial" panose="020B0604020202020204" pitchFamily="34" charset="0"/>
              </a:rPr>
              <a:t>https://de.wikipedia.org/wiki/Die_Geschichte_von_Kalif_Storch</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a:t>
            </a:r>
            <a:r>
              <a:rPr lang="en-GB" sz="2400" dirty="0" err="1">
                <a:latin typeface="Arial" panose="020B0604020202020204" pitchFamily="34" charset="0"/>
                <a:cs typeface="Arial" panose="020B0604020202020204" pitchFamily="34" charset="0"/>
              </a:rPr>
              <a:t>latin</a:t>
            </a:r>
            <a:r>
              <a:rPr lang="en-GB" sz="2400" dirty="0">
                <a:latin typeface="Arial" panose="020B0604020202020204" pitchFamily="34" charset="0"/>
                <a:cs typeface="Arial" panose="020B0604020202020204" pitchFamily="34" charset="0"/>
              </a:rPr>
              <a:t> word </a:t>
            </a:r>
            <a:r>
              <a:rPr lang="en-GB" sz="2400" i="1" dirty="0" err="1">
                <a:latin typeface="Arial" panose="020B0604020202020204" pitchFamily="34" charset="0"/>
                <a:cs typeface="Arial" panose="020B0604020202020204" pitchFamily="34" charset="0"/>
              </a:rPr>
              <a:t>mutationem</a:t>
            </a:r>
            <a:r>
              <a:rPr lang="en-GB" sz="2400" dirty="0">
                <a:latin typeface="Arial" panose="020B0604020202020204" pitchFamily="34" charset="0"/>
                <a:cs typeface="Arial" panose="020B0604020202020204" pitchFamily="34" charset="0"/>
              </a:rPr>
              <a:t> means ‘change’ and is part of the magic spell </a:t>
            </a:r>
            <a:r>
              <a:rPr lang="en-GB" sz="2400" dirty="0" err="1">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Mutabor</a:t>
            </a:r>
            <a:r>
              <a:rPr lang="en-GB" sz="2400" dirty="0">
                <a:latin typeface="Arial" panose="020B0604020202020204" pitchFamily="34" charset="0"/>
                <a:cs typeface="Arial" panose="020B0604020202020204" pitchFamily="34" charset="0"/>
              </a:rPr>
              <a:t>, as well as of the genetic term </a:t>
            </a:r>
            <a:r>
              <a:rPr lang="en-GB" sz="2400" dirty="0">
                <a:solidFill>
                  <a:srgbClr val="0000FF"/>
                </a:solidFill>
                <a:latin typeface="Arial" panose="020B0604020202020204" pitchFamily="34" charset="0"/>
                <a:cs typeface="Arial" panose="020B0604020202020204" pitchFamily="34" charset="0"/>
              </a:rPr>
              <a:t>Mutation</a:t>
            </a:r>
            <a:r>
              <a:rPr lang="en-GB" sz="2400" dirty="0">
                <a:latin typeface="Arial" panose="020B0604020202020204" pitchFamily="34" charset="0"/>
                <a:cs typeface="Arial" panose="020B0604020202020204" pitchFamily="34" charset="0"/>
              </a:rPr>
              <a:t>.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It warns us that something new arises and we have to wait and see whether it will be good or bad (or rather neutral). </a:t>
            </a:r>
          </a:p>
        </p:txBody>
      </p:sp>
      <p:sp>
        <p:nvSpPr>
          <p:cNvPr id="3" name="TextBox 2">
            <a:extLst>
              <a:ext uri="{FF2B5EF4-FFF2-40B4-BE49-F238E27FC236}">
                <a16:creationId xmlns:a16="http://schemas.microsoft.com/office/drawing/2014/main" id="{A5078C53-6A10-4EB9-92BD-31C015974C90}"/>
              </a:ext>
            </a:extLst>
          </p:cNvPr>
          <p:cNvSpPr txBox="1"/>
          <p:nvPr/>
        </p:nvSpPr>
        <p:spPr>
          <a:xfrm>
            <a:off x="72000" y="5920098"/>
            <a:ext cx="11957648"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Don't worry, Chasid of Bagdad didn't have to stay a stork: He had to let go some of his pride, then an ugly owl saved him with the right wink. Besides, there was a happy ending with wedding and so on.</a:t>
            </a:r>
          </a:p>
        </p:txBody>
      </p:sp>
      <p:sp>
        <p:nvSpPr>
          <p:cNvPr id="12" name="Textfeld 5"/>
          <p:cNvSpPr txBox="1"/>
          <p:nvPr/>
        </p:nvSpPr>
        <p:spPr>
          <a:xfrm>
            <a:off x="11366500" y="630000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5</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962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26"/>
          <p:cNvSpPr txBox="1"/>
          <p:nvPr/>
        </p:nvSpPr>
        <p:spPr>
          <a:xfrm>
            <a:off x="72000" y="39600"/>
            <a:ext cx="1202883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solidFill>
                  <a:srgbClr val="0000FF"/>
                </a:solidFill>
                <a:latin typeface="Arial" panose="020B0604020202020204" pitchFamily="34" charset="0"/>
                <a:cs typeface="Arial" panose="020B0604020202020204" pitchFamily="34" charset="0"/>
              </a:rPr>
              <a:t>Mutation. </a:t>
            </a:r>
            <a:r>
              <a:rPr lang="de-DE" sz="2400" dirty="0">
                <a:latin typeface="Arial" panose="020B0604020202020204" pitchFamily="34" charset="0"/>
                <a:cs typeface="Arial" panose="020B0604020202020204" pitchFamily="34" charset="0"/>
              </a:rPr>
              <a:t>As </a:t>
            </a:r>
            <a:r>
              <a:rPr lang="de-DE" sz="2400" dirty="0" err="1">
                <a:latin typeface="Arial" panose="020B0604020202020204" pitchFamily="34" charset="0"/>
                <a:cs typeface="Arial" panose="020B0604020202020204" pitchFamily="34" charset="0"/>
              </a:rPr>
              <a:t>example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we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take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the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story</a:t>
            </a:r>
            <a:r>
              <a:rPr lang="de-DE" sz="2400" dirty="0">
                <a:latin typeface="Arial" panose="020B0604020202020204" pitchFamily="34" charset="0"/>
                <a:cs typeface="Arial" panose="020B0604020202020204" pitchFamily="34" charset="0"/>
              </a:rPr>
              <a:t> of </a:t>
            </a:r>
            <a:r>
              <a:rPr lang="en-GB" sz="2400" dirty="0">
                <a:latin typeface="Arial" panose="020B0604020202020204" pitchFamily="34" charset="0"/>
                <a:cs typeface="Arial" panose="020B0604020202020204" pitchFamily="34" charset="0"/>
              </a:rPr>
              <a:t>Vicine-convicine in faba bean</a:t>
            </a:r>
          </a:p>
        </p:txBody>
      </p:sp>
      <p:sp>
        <p:nvSpPr>
          <p:cNvPr id="20" name="TextBox 19"/>
          <p:cNvSpPr txBox="1"/>
          <p:nvPr/>
        </p:nvSpPr>
        <p:spPr>
          <a:xfrm>
            <a:off x="5528201" y="2501879"/>
            <a:ext cx="6557390" cy="424731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This is called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favism</a:t>
            </a:r>
            <a:r>
              <a:rPr lang="en-GB" dirty="0">
                <a:latin typeface="Arial" panose="020B0604020202020204" pitchFamily="34" charset="0"/>
                <a:cs typeface="Arial" panose="020B0604020202020204" pitchFamily="34" charset="0"/>
              </a:rPr>
              <a:t>’; it may be dangerous (to red blood cells), symptoms are similar to jaundice. Nevertheless, the (indirect) effect of G6PD deficiency is usually more dangerous to </a:t>
            </a:r>
            <a:r>
              <a:rPr lang="en-GB" i="1" dirty="0">
                <a:solidFill>
                  <a:srgbClr val="0000FF"/>
                </a:solidFill>
                <a:latin typeface="Arial" panose="020B0604020202020204" pitchFamily="34" charset="0"/>
                <a:cs typeface="Arial" panose="020B0604020202020204" pitchFamily="34" charset="0"/>
              </a:rPr>
              <a:t>Malaria plasmodia </a:t>
            </a:r>
            <a:r>
              <a:rPr lang="en-GB" dirty="0">
                <a:latin typeface="Arial" panose="020B0604020202020204" pitchFamily="34" charset="0"/>
                <a:cs typeface="Arial" panose="020B0604020202020204" pitchFamily="34" charset="0"/>
              </a:rPr>
              <a:t>in human blood – if they are there – than to the red blood cells and thus to the human individual itself. </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have here an intricate inter-play between </a:t>
            </a:r>
            <a:r>
              <a:rPr lang="en-GB" dirty="0">
                <a:solidFill>
                  <a:srgbClr val="0000FF"/>
                </a:solidFill>
                <a:latin typeface="Arial" panose="020B0604020202020204" pitchFamily="34" charset="0"/>
                <a:cs typeface="Arial" panose="020B0604020202020204" pitchFamily="34" charset="0"/>
              </a:rPr>
              <a:t>mutant </a:t>
            </a:r>
            <a:r>
              <a:rPr lang="en-GB" dirty="0">
                <a:latin typeface="Arial" panose="020B0604020202020204" pitchFamily="34" charset="0"/>
                <a:cs typeface="Arial" panose="020B0604020202020204" pitchFamily="34" charset="0"/>
              </a:rPr>
              <a:t>alleles in faba bean and </a:t>
            </a:r>
            <a:r>
              <a:rPr lang="en-GB" dirty="0">
                <a:solidFill>
                  <a:srgbClr val="0000FF"/>
                </a:solidFill>
                <a:latin typeface="Arial" panose="020B0604020202020204" pitchFamily="34" charset="0"/>
                <a:cs typeface="Arial" panose="020B0604020202020204" pitchFamily="34" charset="0"/>
              </a:rPr>
              <a:t>mutant </a:t>
            </a:r>
            <a:r>
              <a:rPr lang="en-GB" dirty="0">
                <a:latin typeface="Arial" panose="020B0604020202020204" pitchFamily="34" charset="0"/>
                <a:cs typeface="Arial" panose="020B0604020202020204" pitchFamily="34" charset="0"/>
              </a:rPr>
              <a:t>alleles in humans eating Vicine-Convicine-containing faba beans, and the parasite Malaria (genetic diversity on the Malaria side may exist, too; yet I have no clue). Consequently, people with a G6PD mutation are predominantly found in regions with a current or historical incidence of malaria. We see the consequences of selection for survival and fitness of humans in case of co-occurrence of malaria and faba bean.</a:t>
            </a:r>
          </a:p>
        </p:txBody>
      </p:sp>
      <p:sp>
        <p:nvSpPr>
          <p:cNvPr id="12" name="Textfeld 5"/>
          <p:cNvSpPr txBox="1"/>
          <p:nvPr/>
        </p:nvSpPr>
        <p:spPr>
          <a:xfrm>
            <a:off x="3900441" y="6317710"/>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6</a:t>
            </a:fld>
            <a:endParaRPr lang="en-US" sz="2400" dirty="0">
              <a:latin typeface="Arial" panose="020B0604020202020204" pitchFamily="34" charset="0"/>
              <a:cs typeface="Arial" panose="020B0604020202020204" pitchFamily="34" charset="0"/>
            </a:endParaRPr>
          </a:p>
        </p:txBody>
      </p:sp>
      <p:sp>
        <p:nvSpPr>
          <p:cNvPr id="11" name="TextBox 10"/>
          <p:cNvSpPr txBox="1"/>
          <p:nvPr/>
        </p:nvSpPr>
        <p:spPr>
          <a:xfrm>
            <a:off x="72000" y="647987"/>
            <a:ext cx="12013591"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At the </a:t>
            </a:r>
            <a:r>
              <a:rPr lang="en-GB" dirty="0">
                <a:solidFill>
                  <a:prstClr val="black">
                    <a:lumMod val="50000"/>
                    <a:lumOff val="50000"/>
                  </a:prstClr>
                </a:solidFill>
                <a:latin typeface="Arial" panose="020B0604020202020204" pitchFamily="34" charset="0"/>
                <a:cs typeface="Arial" panose="020B0604020202020204" pitchFamily="34" charset="0"/>
              </a:rPr>
              <a:t>Northern</a:t>
            </a:r>
            <a:r>
              <a:rPr lang="en-GB" dirty="0">
                <a:solidFill>
                  <a:prstClr val="black"/>
                </a:solidFill>
                <a:latin typeface="Arial" panose="020B0604020202020204" pitchFamily="34" charset="0"/>
                <a:cs typeface="Arial" panose="020B0604020202020204" pitchFamily="34" charset="0"/>
              </a:rPr>
              <a:t> tip </a:t>
            </a:r>
            <a:r>
              <a:rPr lang="en-GB" dirty="0">
                <a:solidFill>
                  <a:prstClr val="black">
                    <a:lumMod val="50000"/>
                    <a:lumOff val="50000"/>
                  </a:prstClr>
                </a:solidFill>
                <a:latin typeface="Arial" panose="020B0604020202020204" pitchFamily="34" charset="0"/>
                <a:cs typeface="Arial" panose="020B0604020202020204" pitchFamily="34" charset="0"/>
              </a:rPr>
              <a:t>(joke)</a:t>
            </a:r>
            <a:r>
              <a:rPr lang="en-GB" dirty="0">
                <a:solidFill>
                  <a:prstClr val="black"/>
                </a:solidFill>
                <a:latin typeface="Arial" panose="020B0604020202020204" pitchFamily="34" charset="0"/>
                <a:cs typeface="Arial" panose="020B0604020202020204" pitchFamily="34" charset="0"/>
              </a:rPr>
              <a:t> of the first chromosome of </a:t>
            </a:r>
            <a:r>
              <a:rPr lang="en-GB" i="1" dirty="0">
                <a:solidFill>
                  <a:prstClr val="black"/>
                </a:solidFill>
                <a:latin typeface="Arial" panose="020B0604020202020204" pitchFamily="34" charset="0"/>
                <a:cs typeface="Arial" panose="020B0604020202020204" pitchFamily="34" charset="0"/>
              </a:rPr>
              <a:t>Vicia faba</a:t>
            </a:r>
            <a:r>
              <a:rPr lang="en-GB" dirty="0">
                <a:solidFill>
                  <a:prstClr val="black"/>
                </a:solidFill>
                <a:latin typeface="Arial" panose="020B0604020202020204" pitchFamily="34" charset="0"/>
                <a:cs typeface="Arial" panose="020B0604020202020204" pitchFamily="34" charset="0"/>
              </a:rPr>
              <a:t> (faba bean), we find the genetic locus where </a:t>
            </a:r>
            <a:r>
              <a:rPr lang="en-GB"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RIBA1</a:t>
            </a:r>
            <a:r>
              <a:rPr lang="en-GB" dirty="0">
                <a:solidFill>
                  <a:prstClr val="black"/>
                </a:solidFill>
                <a:latin typeface="Arial" panose="020B0604020202020204" pitchFamily="34" charset="0"/>
                <a:cs typeface="Arial" panose="020B0604020202020204" pitchFamily="34" charset="0"/>
              </a:rPr>
              <a:t> is coded. If homozygous for the </a:t>
            </a:r>
            <a:r>
              <a:rPr lang="en-GB" dirty="0">
                <a:solidFill>
                  <a:srgbClr val="0000FF"/>
                </a:solidFill>
                <a:latin typeface="Arial" panose="020B0604020202020204" pitchFamily="34" charset="0"/>
                <a:cs typeface="Arial" panose="020B0604020202020204" pitchFamily="34" charset="0"/>
              </a:rPr>
              <a:t>mutant</a:t>
            </a:r>
            <a:r>
              <a:rPr lang="en-GB" dirty="0">
                <a:solidFill>
                  <a:prstClr val="black"/>
                </a:solidFill>
                <a:latin typeface="Arial" panose="020B0604020202020204" pitchFamily="34" charset="0"/>
                <a:cs typeface="Arial" panose="020B0604020202020204" pitchFamily="34" charset="0"/>
              </a:rPr>
              <a:t> allele </a:t>
            </a:r>
            <a:r>
              <a:rPr lang="en-GB" i="1" dirty="0">
                <a:solidFill>
                  <a:prstClr val="black"/>
                </a:solidFill>
                <a:latin typeface="Arial" panose="020B0604020202020204" pitchFamily="34" charset="0"/>
                <a:cs typeface="Arial" panose="020B0604020202020204" pitchFamily="34" charset="0"/>
              </a:rPr>
              <a:t>vc1</a:t>
            </a:r>
            <a:r>
              <a:rPr lang="en-GB" dirty="0">
                <a:solidFill>
                  <a:prstClr val="black"/>
                </a:solidFill>
                <a:latin typeface="Arial" panose="020B0604020202020204" pitchFamily="34" charset="0"/>
                <a:cs typeface="Arial" panose="020B0604020202020204" pitchFamily="34" charset="0"/>
              </a:rPr>
              <a:t> of RIBA1, faba bean plants show only about 5% of the ‚normal‘ seed content of Vicine and Convicine (~0.05% rather than ~1%). These compounds are anti-nutritive. On the </a:t>
            </a:r>
            <a:r>
              <a:rPr lang="en-GB" dirty="0">
                <a:solidFill>
                  <a:srgbClr val="0000FF"/>
                </a:solidFill>
                <a:latin typeface="Arial" panose="020B0604020202020204" pitchFamily="34" charset="0"/>
                <a:cs typeface="Arial" panose="020B0604020202020204" pitchFamily="34" charset="0"/>
              </a:rPr>
              <a:t>human</a:t>
            </a:r>
            <a:r>
              <a:rPr lang="en-GB" dirty="0">
                <a:solidFill>
                  <a:prstClr val="black"/>
                </a:solidFill>
                <a:latin typeface="Arial" panose="020B0604020202020204" pitchFamily="34" charset="0"/>
                <a:cs typeface="Arial" panose="020B0604020202020204" pitchFamily="34" charset="0"/>
              </a:rPr>
              <a:t> X-chromosome (</a:t>
            </a:r>
            <a:r>
              <a:rPr lang="en-GB" dirty="0">
                <a:solidFill>
                  <a:prstClr val="black">
                    <a:lumMod val="50000"/>
                    <a:lumOff val="50000"/>
                  </a:prstClr>
                </a:solidFill>
                <a:latin typeface="Arial" panose="020B0604020202020204" pitchFamily="34" charset="0"/>
                <a:cs typeface="Arial" panose="020B0604020202020204" pitchFamily="34" charset="0"/>
              </a:rPr>
              <a:t>near the </a:t>
            </a:r>
            <a:r>
              <a:rPr lang="en-GB" dirty="0">
                <a:solidFill>
                  <a:prstClr val="black">
                    <a:lumMod val="50000"/>
                    <a:lumOff val="5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telomeric</a:t>
            </a:r>
            <a:r>
              <a:rPr lang="en-GB" dirty="0">
                <a:solidFill>
                  <a:prstClr val="black">
                    <a:lumMod val="50000"/>
                    <a:lumOff val="50000"/>
                  </a:prstClr>
                </a:solidFill>
                <a:latin typeface="Arial" panose="020B0604020202020204" pitchFamily="34" charset="0"/>
                <a:cs typeface="Arial" panose="020B0604020202020204" pitchFamily="34" charset="0"/>
              </a:rPr>
              <a:t> region of the </a:t>
            </a:r>
            <a:r>
              <a:rPr lang="en-GB" dirty="0">
                <a:solidFill>
                  <a:prstClr val="black">
                    <a:lumMod val="50000"/>
                    <a:lumOff val="5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distal</a:t>
            </a:r>
            <a:r>
              <a:rPr lang="en-GB" dirty="0">
                <a:solidFill>
                  <a:prstClr val="black">
                    <a:lumMod val="50000"/>
                    <a:lumOff val="50000"/>
                  </a:prstClr>
                </a:solidFill>
                <a:latin typeface="Arial" panose="020B0604020202020204" pitchFamily="34" charset="0"/>
                <a:cs typeface="Arial" panose="020B0604020202020204" pitchFamily="34" charset="0"/>
              </a:rPr>
              <a:t> arm of that chromosome … whatever ;-) this may mean) </a:t>
            </a:r>
            <a:r>
              <a:rPr lang="en-GB" dirty="0">
                <a:solidFill>
                  <a:prstClr val="black"/>
                </a:solidFill>
                <a:latin typeface="Arial" panose="020B0604020202020204" pitchFamily="34" charset="0"/>
                <a:cs typeface="Arial" panose="020B0604020202020204" pitchFamily="34" charset="0"/>
              </a:rPr>
              <a:t>we  find the locus where Glycose-6-phosphate-dehydrogenase (G6PD) is coded. There is a plethora of rare mutants in </a:t>
            </a:r>
            <a:r>
              <a:rPr lang="en-GB" i="1" dirty="0">
                <a:solidFill>
                  <a:prstClr val="black"/>
                </a:solidFill>
                <a:latin typeface="Arial" panose="020B0604020202020204" pitchFamily="34" charset="0"/>
                <a:cs typeface="Arial" panose="020B0604020202020204" pitchFamily="34" charset="0"/>
              </a:rPr>
              <a:t>Homo sapiens </a:t>
            </a:r>
            <a:r>
              <a:rPr lang="en-GB" dirty="0">
                <a:solidFill>
                  <a:prstClr val="black"/>
                </a:solidFill>
                <a:latin typeface="Arial" panose="020B0604020202020204" pitchFamily="34" charset="0"/>
                <a:cs typeface="Arial" panose="020B0604020202020204" pitchFamily="34" charset="0"/>
              </a:rPr>
              <a:t>at that locus. </a:t>
            </a:r>
            <a:r>
              <a:rPr lang="en-GB" dirty="0">
                <a:latin typeface="Arial" panose="020B0604020202020204" pitchFamily="34" charset="0"/>
                <a:cs typeface="Arial" panose="020B0604020202020204" pitchFamily="34" charset="0"/>
              </a:rPr>
              <a:t>Mutated alleles of G6PD cause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sensitivity</a:t>
            </a:r>
            <a:r>
              <a:rPr lang="en-GB" dirty="0">
                <a:solidFill>
                  <a:schemeClr val="tx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upon ingestion of Vicine and Convicine. </a:t>
            </a:r>
            <a:endParaRPr lang="en-GB" dirty="0"/>
          </a:p>
        </p:txBody>
      </p:sp>
      <p:pic>
        <p:nvPicPr>
          <p:cNvPr id="15" name="Grafik 7">
            <a:extLst>
              <a:ext uri="{FF2B5EF4-FFF2-40B4-BE49-F238E27FC236}">
                <a16:creationId xmlns:a16="http://schemas.microsoft.com/office/drawing/2014/main" id="{D8E807F3-21AF-4838-A45D-293E8B5C9D71}"/>
              </a:ext>
            </a:extLst>
          </p:cNvPr>
          <p:cNvPicPr>
            <a:picLocks noChangeAspect="1"/>
          </p:cNvPicPr>
          <p:nvPr/>
        </p:nvPicPr>
        <p:blipFill>
          <a:blip r:embed="rId2"/>
          <a:stretch>
            <a:fillRect/>
          </a:stretch>
        </p:blipFill>
        <p:spPr>
          <a:xfrm>
            <a:off x="106409" y="2455816"/>
            <a:ext cx="2882373" cy="4323559"/>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27F7B965-851A-471C-8B7C-A386E397C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145" y="2475754"/>
            <a:ext cx="2298328" cy="2615944"/>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8BBA4A09-943D-43C8-B729-20B2BCD72210}"/>
              </a:ext>
            </a:extLst>
          </p:cNvPr>
          <p:cNvSpPr txBox="1"/>
          <p:nvPr/>
        </p:nvSpPr>
        <p:spPr>
          <a:xfrm>
            <a:off x="3098510" y="5176977"/>
            <a:ext cx="2319963" cy="9233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i="1" dirty="0">
                <a:latin typeface="Arial" panose="020B0604020202020204" pitchFamily="34" charset="0"/>
                <a:cs typeface="Arial" panose="020B0604020202020204" pitchFamily="34" charset="0"/>
              </a:rPr>
              <a:t>Vicia faba</a:t>
            </a:r>
            <a:r>
              <a:rPr lang="en-GB" dirty="0">
                <a:latin typeface="Arial" panose="020B0604020202020204" pitchFamily="34" charset="0"/>
                <a:cs typeface="Arial" panose="020B0604020202020204" pitchFamily="34" charset="0"/>
              </a:rPr>
              <a:t>, a plant of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faba bean</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Marzinzig</a:t>
            </a:r>
          </a:p>
        </p:txBody>
      </p:sp>
    </p:spTree>
    <p:extLst>
      <p:ext uri="{BB962C8B-B14F-4D97-AF65-F5344CB8AC3E}">
        <p14:creationId xmlns:p14="http://schemas.microsoft.com/office/powerpoint/2010/main" val="3691482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26"/>
          <p:cNvSpPr txBox="1"/>
          <p:nvPr/>
        </p:nvSpPr>
        <p:spPr>
          <a:xfrm>
            <a:off x="72000" y="49361"/>
            <a:ext cx="12036624"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solidFill>
                  <a:srgbClr val="0000FF"/>
                </a:solidFill>
                <a:latin typeface="Arial" panose="020B0604020202020204" pitchFamily="34" charset="0"/>
                <a:cs typeface="Arial" panose="020B0604020202020204" pitchFamily="34" charset="0"/>
              </a:rPr>
              <a:t>Mutation</a:t>
            </a:r>
            <a:r>
              <a:rPr lang="de-DE"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12" name="TextBox 11"/>
          <p:cNvSpPr txBox="1"/>
          <p:nvPr/>
        </p:nvSpPr>
        <p:spPr>
          <a:xfrm>
            <a:off x="6358227" y="812325"/>
            <a:ext cx="5750398" cy="230832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This locus and its two alleles ‚explain‘ about ¾ of the variance for Vicine-and-Convicine seed content. The remaining ¼ of the variance is explained by minor alleles (‚genetic background‘). </a:t>
            </a:r>
            <a:br>
              <a:rPr lang="en-GB" dirty="0">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DOI 10.1007/s11032-015-0214-8  </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DOI 10.5073/JfK.2022.01-02.01</a:t>
            </a:r>
          </a:p>
          <a:p>
            <a:r>
              <a:rPr lang="en-GB" dirty="0">
                <a:solidFill>
                  <a:schemeClr val="tx1">
                    <a:lumMod val="50000"/>
                    <a:lumOff val="50000"/>
                  </a:schemeClr>
                </a:solidFill>
                <a:latin typeface="Arial" panose="020B0604020202020204" pitchFamily="34" charset="0"/>
                <a:cs typeface="Arial" panose="020B0604020202020204" pitchFamily="34" charset="0"/>
              </a:rPr>
              <a:t>DOI 10.3389/fpls.2025.1565210</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This research is in progress, may be you want to join?</a:t>
            </a:r>
          </a:p>
        </p:txBody>
      </p:sp>
      <p:sp>
        <p:nvSpPr>
          <p:cNvPr id="5" name="Rectangle 4"/>
          <p:cNvSpPr/>
          <p:nvPr/>
        </p:nvSpPr>
        <p:spPr>
          <a:xfrm>
            <a:off x="39248" y="819080"/>
            <a:ext cx="6286903" cy="318412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15" y="1494658"/>
            <a:ext cx="6441366" cy="1739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2540" y="2973104"/>
            <a:ext cx="6158970" cy="9233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normal, wild-type allele VC1 and the </a:t>
            </a:r>
            <a:r>
              <a:rPr lang="en-GB" dirty="0">
                <a:solidFill>
                  <a:srgbClr val="0000FF"/>
                </a:solidFill>
                <a:latin typeface="Arial" panose="020B0604020202020204" pitchFamily="34" charset="0"/>
                <a:cs typeface="Arial" panose="020B0604020202020204" pitchFamily="34" charset="0"/>
              </a:rPr>
              <a:t>mutant</a:t>
            </a: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deviant allele vc1 coding for (versions of) </a:t>
            </a:r>
            <a:r>
              <a:rPr lang="en-GB" b="1" dirty="0">
                <a:latin typeface="Arial" panose="020B0604020202020204" pitchFamily="34" charset="0"/>
                <a:cs typeface="Arial" panose="020B0604020202020204" pitchFamily="34" charset="0"/>
              </a:rPr>
              <a:t>RIBA1</a:t>
            </a:r>
            <a:r>
              <a:rPr lang="en-GB" dirty="0">
                <a:latin typeface="Arial" panose="020B0604020202020204" pitchFamily="34" charset="0"/>
                <a:cs typeface="Arial" panose="020B0604020202020204" pitchFamily="34" charset="0"/>
              </a:rPr>
              <a:t> enzyme.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Björnsdotter</a:t>
            </a:r>
            <a:r>
              <a:rPr lang="de-DE" dirty="0">
                <a:latin typeface="Arial" panose="020B0604020202020204" pitchFamily="34" charset="0"/>
                <a:cs typeface="Arial" panose="020B0604020202020204" pitchFamily="34" charset="0"/>
              </a:rPr>
              <a:t> et al., 2021</a:t>
            </a:r>
            <a:endParaRPr lang="en-GB" dirty="0">
              <a:latin typeface="Arial" panose="020B0604020202020204" pitchFamily="34" charset="0"/>
              <a:cs typeface="Arial" panose="020B0604020202020204" pitchFamily="34" charset="0"/>
            </a:endParaRPr>
          </a:p>
        </p:txBody>
      </p:sp>
      <p:sp>
        <p:nvSpPr>
          <p:cNvPr id="14" name="TextBox 13"/>
          <p:cNvSpPr txBox="1"/>
          <p:nvPr/>
        </p:nvSpPr>
        <p:spPr>
          <a:xfrm>
            <a:off x="39248" y="845504"/>
            <a:ext cx="5279201"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3,4-dihydroxy-2-butanone 4-phosphate </a:t>
            </a:r>
            <a:r>
              <a:rPr lang="de-DE" dirty="0" err="1">
                <a:latin typeface="Arial" panose="020B0604020202020204" pitchFamily="34" charset="0"/>
                <a:cs typeface="Arial" panose="020B0604020202020204" pitchFamily="34" charset="0"/>
              </a:rPr>
              <a:t>synthase</a:t>
            </a:r>
            <a:r>
              <a:rPr lang="de-DE" dirty="0">
                <a:latin typeface="Arial" panose="020B0604020202020204" pitchFamily="34" charset="0"/>
                <a:cs typeface="Arial" panose="020B0604020202020204" pitchFamily="34" charset="0"/>
              </a:rPr>
              <a:t> /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Guanosintriphosphate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cyclohydrolase</a:t>
            </a:r>
            <a:r>
              <a:rPr lang="de-DE" dirty="0">
                <a:latin typeface="Arial" panose="020B0604020202020204" pitchFamily="34" charset="0"/>
                <a:cs typeface="Arial" panose="020B0604020202020204" pitchFamily="34" charset="0"/>
              </a:rPr>
              <a:t> II </a:t>
            </a:r>
            <a:endParaRPr lang="en-GB"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B04A854-7F6B-4D61-A1E6-0DB25CD6E72C}"/>
              </a:ext>
            </a:extLst>
          </p:cNvPr>
          <p:cNvPicPr>
            <a:picLocks noChangeAspect="1"/>
          </p:cNvPicPr>
          <p:nvPr/>
        </p:nvPicPr>
        <p:blipFill>
          <a:blip r:embed="rId3"/>
          <a:stretch>
            <a:fillRect/>
          </a:stretch>
        </p:blipFill>
        <p:spPr>
          <a:xfrm>
            <a:off x="6413299" y="3520707"/>
            <a:ext cx="5705121" cy="3074704"/>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2D776836-F192-4F6F-A97C-6A1894E07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40" y="3945977"/>
            <a:ext cx="2298328" cy="2615944"/>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06699DA7-003F-4913-B72D-B4220FE627E3}"/>
              </a:ext>
            </a:extLst>
          </p:cNvPr>
          <p:cNvSpPr txBox="1"/>
          <p:nvPr/>
        </p:nvSpPr>
        <p:spPr>
          <a:xfrm>
            <a:off x="968194" y="6199953"/>
            <a:ext cx="149458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Marzinzig</a:t>
            </a:r>
          </a:p>
        </p:txBody>
      </p:sp>
      <p:pic>
        <p:nvPicPr>
          <p:cNvPr id="16" name="Picture 15">
            <a:extLst>
              <a:ext uri="{FF2B5EF4-FFF2-40B4-BE49-F238E27FC236}">
                <a16:creationId xmlns:a16="http://schemas.microsoft.com/office/drawing/2014/main" id="{3CED6691-447C-40E0-8683-59630D309BE2}"/>
              </a:ext>
            </a:extLst>
          </p:cNvPr>
          <p:cNvPicPr>
            <a:picLocks noChangeAspect="1"/>
          </p:cNvPicPr>
          <p:nvPr/>
        </p:nvPicPr>
        <p:blipFill>
          <a:blip r:embed="rId5"/>
          <a:stretch>
            <a:fillRect/>
          </a:stretch>
        </p:blipFill>
        <p:spPr>
          <a:xfrm>
            <a:off x="3509555" y="3945977"/>
            <a:ext cx="2741956" cy="2648707"/>
          </a:xfrm>
          <a:prstGeom prst="rect">
            <a:avLst/>
          </a:prstGeom>
        </p:spPr>
      </p:pic>
      <p:sp>
        <p:nvSpPr>
          <p:cNvPr id="24" name="TextBox 23">
            <a:extLst>
              <a:ext uri="{FF2B5EF4-FFF2-40B4-BE49-F238E27FC236}">
                <a16:creationId xmlns:a16="http://schemas.microsoft.com/office/drawing/2014/main" id="{1F8B8338-4BB2-47EF-89F3-7EA1B18BFB31}"/>
              </a:ext>
            </a:extLst>
          </p:cNvPr>
          <p:cNvSpPr txBox="1"/>
          <p:nvPr/>
        </p:nvSpPr>
        <p:spPr>
          <a:xfrm>
            <a:off x="2773134" y="6199953"/>
            <a:ext cx="149458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Windhorst</a:t>
            </a:r>
          </a:p>
        </p:txBody>
      </p:sp>
      <p:pic>
        <p:nvPicPr>
          <p:cNvPr id="2" name="Picture 1"/>
          <p:cNvPicPr>
            <a:picLocks noChangeAspect="1"/>
          </p:cNvPicPr>
          <p:nvPr/>
        </p:nvPicPr>
        <p:blipFill>
          <a:blip r:embed="rId6"/>
          <a:stretch>
            <a:fillRect/>
          </a:stretch>
        </p:blipFill>
        <p:spPr>
          <a:xfrm>
            <a:off x="11194868" y="9097"/>
            <a:ext cx="876376" cy="830997"/>
          </a:xfrm>
          <a:prstGeom prst="rect">
            <a:avLst/>
          </a:prstGeom>
        </p:spPr>
      </p:pic>
      <p:sp>
        <p:nvSpPr>
          <p:cNvPr id="15" name="Textfeld 5"/>
          <p:cNvSpPr txBox="1"/>
          <p:nvPr/>
        </p:nvSpPr>
        <p:spPr>
          <a:xfrm>
            <a:off x="11361725" y="6341994"/>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7</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336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26"/>
          <p:cNvSpPr txBox="1"/>
          <p:nvPr/>
        </p:nvSpPr>
        <p:spPr>
          <a:xfrm>
            <a:off x="72000" y="49361"/>
            <a:ext cx="12043800"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err="1">
                <a:solidFill>
                  <a:srgbClr val="0000FF"/>
                </a:solidFill>
                <a:latin typeface="Arial" panose="020B0604020202020204" pitchFamily="34" charset="0"/>
                <a:cs typeface="Arial" panose="020B0604020202020204" pitchFamily="34" charset="0"/>
              </a:rPr>
              <a:t>Mutations</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and</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mutation</a:t>
            </a:r>
            <a:r>
              <a:rPr lang="de-DE" sz="2400" dirty="0">
                <a:solidFill>
                  <a:srgbClr val="0000FF"/>
                </a:solidFill>
                <a:latin typeface="Arial" panose="020B0604020202020204" pitchFamily="34" charset="0"/>
                <a:cs typeface="Arial" panose="020B0604020202020204" pitchFamily="34" charset="0"/>
              </a:rPr>
              <a:t> rate u</a:t>
            </a:r>
            <a:r>
              <a:rPr lang="de-DE" sz="2400" dirty="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3143838" y="620184"/>
            <a:ext cx="8969605" cy="258532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In </a:t>
            </a:r>
            <a:r>
              <a:rPr lang="de-DE" dirty="0" err="1">
                <a:solidFill>
                  <a:schemeClr val="tx1">
                    <a:lumMod val="50000"/>
                    <a:lumOff val="50000"/>
                  </a:schemeClr>
                </a:solidFill>
                <a:latin typeface="Arial" panose="020B0604020202020204" pitchFamily="34" charset="0"/>
                <a:cs typeface="Arial" panose="020B0604020202020204" pitchFamily="34" charset="0"/>
              </a:rPr>
              <a:t>the</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book</a:t>
            </a:r>
            <a:r>
              <a:rPr lang="de-DE" dirty="0">
                <a:solidFill>
                  <a:schemeClr val="tx1">
                    <a:lumMod val="50000"/>
                    <a:lumOff val="50000"/>
                  </a:schemeClr>
                </a:solidFill>
                <a:latin typeface="Arial" panose="020B0604020202020204" pitchFamily="34" charset="0"/>
                <a:cs typeface="Arial" panose="020B0604020202020204" pitchFamily="34" charset="0"/>
              </a:rPr>
              <a:t>.</a:t>
            </a:r>
            <a:endParaRPr lang="en-GB" dirty="0">
              <a:solidFill>
                <a:schemeClr val="tx1">
                  <a:lumMod val="50000"/>
                  <a:lumOff val="50000"/>
                </a:schemeClr>
              </a:solidFill>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 Elrond, Lord of Rivendell, Elf, musing, talking to himself at the White Council: “The road must be trod, but it will be very hard. And neither strength nor wisdom will carry us far upon it. This quest may be attempted by the </a:t>
            </a:r>
            <a:r>
              <a:rPr lang="en-GB" dirty="0">
                <a:solidFill>
                  <a:srgbClr val="0000FF"/>
                </a:solidFill>
                <a:latin typeface="Arial" panose="020B0604020202020204" pitchFamily="34" charset="0"/>
                <a:cs typeface="Arial" panose="020B0604020202020204" pitchFamily="34" charset="0"/>
              </a:rPr>
              <a:t>weak</a:t>
            </a:r>
            <a:r>
              <a:rPr lang="en-GB" dirty="0">
                <a:solidFill>
                  <a:schemeClr val="tx1">
                    <a:lumMod val="50000"/>
                    <a:lumOff val="50000"/>
                  </a:schemeClr>
                </a:solidFill>
                <a:latin typeface="Arial" panose="020B0604020202020204" pitchFamily="34" charset="0"/>
                <a:cs typeface="Arial" panose="020B0604020202020204" pitchFamily="34" charset="0"/>
              </a:rPr>
              <a:t> with as much hope as the strong. Yet such is oft the course of deeds that move the wheels of the world: </a:t>
            </a:r>
            <a:r>
              <a:rPr lang="en-GB" dirty="0">
                <a:solidFill>
                  <a:srgbClr val="0000FF"/>
                </a:solidFill>
                <a:latin typeface="Arial" panose="020B0604020202020204" pitchFamily="34" charset="0"/>
                <a:cs typeface="Arial" panose="020B0604020202020204" pitchFamily="34" charset="0"/>
              </a:rPr>
              <a:t>small</a:t>
            </a:r>
            <a:r>
              <a:rPr lang="en-GB" dirty="0">
                <a:solidFill>
                  <a:schemeClr val="tx1">
                    <a:lumMod val="50000"/>
                    <a:lumOff val="50000"/>
                  </a:schemeClr>
                </a:solidFill>
                <a:latin typeface="Arial" panose="020B0604020202020204" pitchFamily="34" charset="0"/>
                <a:cs typeface="Arial" panose="020B0604020202020204" pitchFamily="34" charset="0"/>
              </a:rPr>
              <a:t> hands do them because they must, while the eyes of the great are elsewhere.”</a:t>
            </a:r>
            <a:endParaRPr lang="en-GB" sz="800" dirty="0">
              <a:solidFill>
                <a:schemeClr val="tx1">
                  <a:lumMod val="50000"/>
                  <a:lumOff val="50000"/>
                </a:schemeClr>
              </a:solidFill>
              <a:latin typeface="Arial" panose="020B0604020202020204" pitchFamily="34" charset="0"/>
              <a:cs typeface="Arial" panose="020B0604020202020204" pitchFamily="34" charset="0"/>
            </a:endParaRPr>
          </a:p>
          <a:p>
            <a:r>
              <a:rPr lang="de-DE" dirty="0">
                <a:solidFill>
                  <a:schemeClr val="tx1">
                    <a:lumMod val="50000"/>
                    <a:lumOff val="50000"/>
                  </a:schemeClr>
                </a:solidFill>
                <a:latin typeface="Arial" panose="020B0604020202020204" pitchFamily="34" charset="0"/>
                <a:cs typeface="Arial" panose="020B0604020202020204" pitchFamily="34" charset="0"/>
              </a:rPr>
              <a:t>In </a:t>
            </a:r>
            <a:r>
              <a:rPr lang="de-DE" dirty="0" err="1">
                <a:solidFill>
                  <a:schemeClr val="tx1">
                    <a:lumMod val="50000"/>
                    <a:lumOff val="50000"/>
                  </a:schemeClr>
                </a:solidFill>
                <a:latin typeface="Arial" panose="020B0604020202020204" pitchFamily="34" charset="0"/>
                <a:cs typeface="Arial" panose="020B0604020202020204" pitchFamily="34" charset="0"/>
              </a:rPr>
              <a:t>the</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movie</a:t>
            </a:r>
            <a:r>
              <a:rPr lang="de-DE" dirty="0">
                <a:solidFill>
                  <a:schemeClr val="tx1">
                    <a:lumMod val="50000"/>
                    <a:lumOff val="50000"/>
                  </a:schemeClr>
                </a:solidFill>
                <a:latin typeface="Arial" panose="020B0604020202020204" pitchFamily="34" charset="0"/>
                <a:cs typeface="Arial" panose="020B0604020202020204" pitchFamily="34" charset="0"/>
              </a:rPr>
              <a:t>.</a:t>
            </a:r>
            <a:endParaRPr lang="en-GB" dirty="0">
              <a:solidFill>
                <a:schemeClr val="tx1">
                  <a:lumMod val="50000"/>
                  <a:lumOff val="50000"/>
                </a:schemeClr>
              </a:solidFill>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Galadriel, Lady of </a:t>
            </a:r>
            <a:r>
              <a:rPr lang="en-GB" dirty="0" err="1">
                <a:solidFill>
                  <a:schemeClr val="tx1">
                    <a:lumMod val="50000"/>
                    <a:lumOff val="50000"/>
                  </a:schemeClr>
                </a:solidFill>
                <a:latin typeface="Arial" panose="020B0604020202020204" pitchFamily="34" charset="0"/>
                <a:cs typeface="Arial" panose="020B0604020202020204" pitchFamily="34" charset="0"/>
              </a:rPr>
              <a:t>Lórien</a:t>
            </a:r>
            <a:r>
              <a:rPr lang="en-GB" dirty="0">
                <a:solidFill>
                  <a:schemeClr val="tx1">
                    <a:lumMod val="50000"/>
                    <a:lumOff val="50000"/>
                  </a:schemeClr>
                </a:solidFill>
                <a:latin typeface="Arial" panose="020B0604020202020204" pitchFamily="34" charset="0"/>
                <a:cs typeface="Arial" panose="020B0604020202020204" pitchFamily="34" charset="0"/>
              </a:rPr>
              <a:t>, Elf, talking to Frodo Baggins at Galadriel’s mirror: </a:t>
            </a:r>
            <a:br>
              <a:rPr lang="en-GB" dirty="0">
                <a:solidFill>
                  <a:schemeClr val="tx1">
                    <a:lumMod val="50000"/>
                    <a:lumOff val="50000"/>
                  </a:schemeClr>
                </a:solidFill>
                <a:latin typeface="Arial" panose="020B0604020202020204" pitchFamily="34" charset="0"/>
                <a:cs typeface="Arial" panose="020B0604020202020204" pitchFamily="34" charset="0"/>
              </a:rPr>
            </a:br>
            <a:r>
              <a:rPr lang="en-GB" dirty="0">
                <a:solidFill>
                  <a:schemeClr val="tx1">
                    <a:lumMod val="50000"/>
                    <a:lumOff val="50000"/>
                  </a:schemeClr>
                </a:solidFill>
                <a:latin typeface="Arial" panose="020B0604020202020204" pitchFamily="34" charset="0"/>
                <a:cs typeface="Arial" panose="020B0604020202020204" pitchFamily="34" charset="0"/>
              </a:rPr>
              <a:t>“Even the </a:t>
            </a:r>
            <a:r>
              <a:rPr lang="en-GB" dirty="0">
                <a:solidFill>
                  <a:srgbClr val="0000FF"/>
                </a:solidFill>
                <a:latin typeface="Arial" panose="020B0604020202020204" pitchFamily="34" charset="0"/>
                <a:cs typeface="Arial" panose="020B0604020202020204" pitchFamily="34" charset="0"/>
              </a:rPr>
              <a:t>smallest</a:t>
            </a:r>
            <a:r>
              <a:rPr lang="en-GB" dirty="0">
                <a:solidFill>
                  <a:schemeClr val="tx1">
                    <a:lumMod val="50000"/>
                    <a:lumOff val="50000"/>
                  </a:schemeClr>
                </a:solidFill>
                <a:latin typeface="Arial" panose="020B0604020202020204" pitchFamily="34" charset="0"/>
                <a:cs typeface="Arial" panose="020B0604020202020204" pitchFamily="34" charset="0"/>
              </a:rPr>
              <a:t> person can change the course of the future.”</a:t>
            </a:r>
          </a:p>
        </p:txBody>
      </p:sp>
      <p:sp>
        <p:nvSpPr>
          <p:cNvPr id="9" name="TextBox 8"/>
          <p:cNvSpPr txBox="1"/>
          <p:nvPr/>
        </p:nvSpPr>
        <p:spPr>
          <a:xfrm>
            <a:off x="72000" y="3344658"/>
            <a:ext cx="12043799" cy="34163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Mutation is a </a:t>
            </a:r>
            <a:r>
              <a:rPr lang="en-GB" dirty="0">
                <a:solidFill>
                  <a:srgbClr val="0000FF"/>
                </a:solidFill>
                <a:latin typeface="Arial" panose="020B0604020202020204" pitchFamily="34" charset="0"/>
                <a:cs typeface="Arial" panose="020B0604020202020204" pitchFamily="34" charset="0"/>
              </a:rPr>
              <a:t>weak </a:t>
            </a:r>
            <a:r>
              <a:rPr lang="en-GB" dirty="0">
                <a:latin typeface="Arial" panose="020B0604020202020204" pitchFamily="34" charset="0"/>
                <a:cs typeface="Arial" panose="020B0604020202020204" pitchFamily="34" charset="0"/>
              </a:rPr>
              <a:t>force among the forces that shape the fate of populations; yet, on long scale it creates the main resource for Evolution. We see point mutations, insertions, deletions, translocations, ploidy changes.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Mutations occur very </a:t>
            </a:r>
            <a:r>
              <a:rPr lang="en-GB" dirty="0">
                <a:solidFill>
                  <a:srgbClr val="0000FF"/>
                </a:solidFill>
                <a:latin typeface="Arial" panose="020B0604020202020204" pitchFamily="34" charset="0"/>
                <a:cs typeface="Arial" panose="020B0604020202020204" pitchFamily="34" charset="0"/>
              </a:rPr>
              <a:t>rarely</a:t>
            </a:r>
            <a:r>
              <a:rPr lang="en-GB" dirty="0">
                <a:latin typeface="Arial" panose="020B0604020202020204" pitchFamily="34" charset="0"/>
                <a:cs typeface="Arial" panose="020B0604020202020204" pitchFamily="34" charset="0"/>
              </a:rPr>
              <a:t> (</a:t>
            </a:r>
            <a:r>
              <a:rPr lang="en-GB" altLang="de-DE" dirty="0">
                <a:solidFill>
                  <a:srgbClr val="0000FF"/>
                </a:solidFill>
                <a:latin typeface="Arial" panose="020B0604020202020204" pitchFamily="34" charset="0"/>
                <a:cs typeface="Arial" panose="020B0604020202020204" pitchFamily="34" charset="0"/>
              </a:rPr>
              <a:t>u</a:t>
            </a:r>
            <a:r>
              <a:rPr lang="en-GB" altLang="de-DE" dirty="0">
                <a:latin typeface="Arial" panose="020B0604020202020204" pitchFamily="34" charset="0"/>
                <a:cs typeface="Arial" panose="020B0604020202020204" pitchFamily="34" charset="0"/>
              </a:rPr>
              <a:t> is ~10</a:t>
            </a:r>
            <a:r>
              <a:rPr lang="en-GB" altLang="de-DE" baseline="30000" dirty="0">
                <a:latin typeface="Arial" panose="020B0604020202020204" pitchFamily="34" charset="0"/>
                <a:cs typeface="Arial" panose="020B0604020202020204" pitchFamily="34" charset="0"/>
              </a:rPr>
              <a:t>-4</a:t>
            </a:r>
            <a:r>
              <a:rPr lang="en-GB" altLang="de-DE" dirty="0">
                <a:latin typeface="Arial" panose="020B0604020202020204" pitchFamily="34" charset="0"/>
                <a:cs typeface="Arial" panose="020B0604020202020204" pitchFamily="34" charset="0"/>
              </a:rPr>
              <a:t> or much less per gene &amp; per generation). </a:t>
            </a:r>
            <a:r>
              <a:rPr lang="en-GB" dirty="0">
                <a:latin typeface="Arial" panose="020B0604020202020204" pitchFamily="34" charset="0"/>
                <a:cs typeface="Arial" panose="020B0604020202020204" pitchFamily="34" charset="0"/>
              </a:rPr>
              <a:t>They occur spontaneously; random Mutations can be released by chemical treatment or by treatment with e.g. X-rays (such Mutations can not be steered as to where and what). Most point mutations are with no effect. Often they happen to occur in the intergenic space or in introns; or the resulting triplet is synonymous (CA</a:t>
            </a:r>
            <a:r>
              <a:rPr lang="en-GB" dirty="0">
                <a:solidFill>
                  <a:srgbClr val="0000FF"/>
                </a:solidFill>
                <a:latin typeface="Arial" panose="020B0604020202020204" pitchFamily="34" charset="0"/>
                <a:cs typeface="Arial" panose="020B0604020202020204" pitchFamily="34" charset="0"/>
              </a:rPr>
              <a:t>A</a:t>
            </a:r>
            <a:r>
              <a:rPr lang="en-GB" dirty="0">
                <a:latin typeface="Arial" panose="020B0604020202020204" pitchFamily="34" charset="0"/>
                <a:cs typeface="Arial" panose="020B0604020202020204" pitchFamily="34" charset="0"/>
              </a:rPr>
              <a:t> ► CA</a:t>
            </a:r>
            <a:r>
              <a:rPr lang="en-GB" dirty="0">
                <a:solidFill>
                  <a:srgbClr val="0000FF"/>
                </a:solidFill>
                <a:latin typeface="Arial" panose="020B0604020202020204" pitchFamily="34" charset="0"/>
                <a:cs typeface="Arial" panose="020B0604020202020204" pitchFamily="34" charset="0"/>
              </a:rPr>
              <a:t>G; </a:t>
            </a:r>
            <a:r>
              <a:rPr lang="en-GB" dirty="0">
                <a:latin typeface="Arial" panose="020B0604020202020204" pitchFamily="34" charset="0"/>
                <a:cs typeface="Arial" panose="020B0604020202020204" pitchFamily="34" charset="0"/>
              </a:rPr>
              <a:t>both code for glutamine). Yet, Mutations that change amino acids and – especially – if they cause ‘frame shifts’ or introduce DNA-stop codon triplets (e.g. TAG) – such Mutations cause (mostly destructive) phenotypic effects. The effects are typically causing </a:t>
            </a:r>
            <a:r>
              <a:rPr lang="en-GB" dirty="0">
                <a:solidFill>
                  <a:srgbClr val="0000FF"/>
                </a:solidFill>
                <a:latin typeface="Arial" panose="020B0604020202020204" pitchFamily="34" charset="0"/>
                <a:cs typeface="Arial" panose="020B0604020202020204" pitchFamily="34" charset="0"/>
              </a:rPr>
              <a:t>recessive</a:t>
            </a:r>
            <a:r>
              <a:rPr lang="en-GB" dirty="0">
                <a:latin typeface="Arial" panose="020B0604020202020204" pitchFamily="34" charset="0"/>
                <a:cs typeface="Arial" panose="020B0604020202020204" pitchFamily="34" charset="0"/>
              </a:rPr>
              <a:t> gene action (impair or nullify the function of the coded protein). Here, we take a Mutation as monogenic, Mendelian genetic factors; a mutation event transforms one allele of a gene into an other allele of that gene. </a:t>
            </a:r>
            <a:r>
              <a:rPr lang="en-GB" dirty="0">
                <a:solidFill>
                  <a:schemeClr val="tx1">
                    <a:lumMod val="50000"/>
                    <a:lumOff val="50000"/>
                  </a:schemeClr>
                </a:solidFill>
                <a:latin typeface="Arial" panose="020B0604020202020204" pitchFamily="34" charset="0"/>
                <a:cs typeface="Arial" panose="020B0604020202020204" pitchFamily="34" charset="0"/>
              </a:rPr>
              <a:t>Site directed Genome Editing (for instance </a:t>
            </a:r>
            <a:r>
              <a:rPr lang="en-GB" i="1" dirty="0">
                <a:solidFill>
                  <a:schemeClr val="tx1">
                    <a:lumMod val="50000"/>
                    <a:lumOff val="50000"/>
                  </a:schemeClr>
                </a:solidFill>
                <a:latin typeface="Arial" panose="020B0604020202020204" pitchFamily="34" charset="0"/>
                <a:cs typeface="Arial" panose="020B0604020202020204" pitchFamily="34" charset="0"/>
              </a:rPr>
              <a:t>via</a:t>
            </a:r>
            <a:r>
              <a:rPr lang="en-GB" dirty="0">
                <a:solidFill>
                  <a:schemeClr val="tx1">
                    <a:lumMod val="50000"/>
                    <a:lumOff val="50000"/>
                  </a:schemeClr>
                </a:solidFill>
                <a:latin typeface="Arial" panose="020B0604020202020204" pitchFamily="34" charset="0"/>
                <a:cs typeface="Arial" panose="020B0604020202020204" pitchFamily="34" charset="0"/>
              </a:rPr>
              <a:t> </a:t>
            </a:r>
            <a:r>
              <a:rPr lang="en-GB" dirty="0" err="1">
                <a:solidFill>
                  <a:schemeClr val="tx1">
                    <a:lumMod val="50000"/>
                    <a:lumOff val="50000"/>
                  </a:schemeClr>
                </a:solidFill>
                <a:latin typeface="Arial" panose="020B0604020202020204" pitchFamily="34" charset="0"/>
                <a:cs typeface="Arial" panose="020B0604020202020204" pitchFamily="34" charset="0"/>
              </a:rPr>
              <a:t>CrispR</a:t>
            </a:r>
            <a:r>
              <a:rPr lang="en-GB" dirty="0">
                <a:solidFill>
                  <a:schemeClr val="tx1">
                    <a:lumMod val="50000"/>
                    <a:lumOff val="50000"/>
                  </a:schemeClr>
                </a:solidFill>
                <a:latin typeface="Arial" panose="020B0604020202020204" pitchFamily="34" charset="0"/>
                <a:cs typeface="Arial" panose="020B0604020202020204" pitchFamily="34" charset="0"/>
              </a:rPr>
              <a:t> Cas) is a modern set of techniques which allow to change DNA-sequences at will (to edit the ‚text‘; DOI 10.1111/jbg.12344; https://www.ft.com/content/db37645e-777f-440f-b4a6-e0a6b53f8b30).  </a:t>
            </a:r>
          </a:p>
        </p:txBody>
      </p:sp>
      <p:sp>
        <p:nvSpPr>
          <p:cNvPr id="6" name="Right Triangle 5"/>
          <p:cNvSpPr/>
          <p:nvPr/>
        </p:nvSpPr>
        <p:spPr>
          <a:xfrm>
            <a:off x="2405" y="6642100"/>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5"/>
          <p:cNvSpPr txBox="1"/>
          <p:nvPr/>
        </p:nvSpPr>
        <p:spPr>
          <a:xfrm>
            <a:off x="11375708" y="49361"/>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8</a:t>
            </a:fld>
            <a:endParaRPr 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71999" y="586124"/>
            <a:ext cx="3003089" cy="22494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5261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045954" y="592667"/>
            <a:ext cx="8034495" cy="5909310"/>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r>
              <a:rPr lang="en-GB" altLang="de-DE" dirty="0">
                <a:latin typeface="Arial" panose="020B0604020202020204" pitchFamily="34" charset="0"/>
                <a:cs typeface="Arial" panose="020B0604020202020204" pitchFamily="34" charset="0"/>
              </a:rPr>
              <a:t>Take an easy situation. The frequency of a Mutation to occur be u &lt;&lt;&lt;1, the frequency of </a:t>
            </a:r>
            <a:r>
              <a:rPr lang="en-GB" altLang="de-DE" dirty="0">
                <a:solidFill>
                  <a:schemeClr val="tx1">
                    <a:lumMod val="50000"/>
                    <a:lumOff val="50000"/>
                  </a:schemeClr>
                </a:solidFill>
                <a:latin typeface="Arial" panose="020B0604020202020204" pitchFamily="34" charset="0"/>
                <a:cs typeface="Arial" panose="020B0604020202020204" pitchFamily="34" charset="0"/>
              </a:rPr>
              <a:t>Reverse Mutation </a:t>
            </a:r>
            <a:r>
              <a:rPr lang="en-GB" altLang="de-DE" dirty="0">
                <a:latin typeface="Arial" panose="020B0604020202020204" pitchFamily="34" charset="0"/>
                <a:cs typeface="Arial" panose="020B0604020202020204" pitchFamily="34" charset="0"/>
              </a:rPr>
              <a:t>(‘</a:t>
            </a:r>
            <a:r>
              <a:rPr lang="en-GB" altLang="de-DE" dirty="0">
                <a:solidFill>
                  <a:schemeClr val="tx1">
                    <a:lumMod val="50000"/>
                    <a:lumOff val="50000"/>
                  </a:schemeClr>
                </a:solidFill>
                <a:latin typeface="Arial" panose="020B0604020202020204" pitchFamily="34" charset="0"/>
                <a:cs typeface="Arial" panose="020B0604020202020204" pitchFamily="34" charset="0"/>
              </a:rPr>
              <a:t>undo</a:t>
            </a:r>
            <a:r>
              <a:rPr lang="en-GB" altLang="de-DE" dirty="0">
                <a:latin typeface="Arial" panose="020B0604020202020204" pitchFamily="34" charset="0"/>
                <a:cs typeface="Arial" panose="020B0604020202020204" pitchFamily="34" charset="0"/>
              </a:rPr>
              <a:t>’) be u=0. Mutations are rare! </a:t>
            </a:r>
            <a:r>
              <a:rPr lang="en-GB" altLang="de-DE" dirty="0" err="1">
                <a:latin typeface="Arial" panose="020B0604020202020204" pitchFamily="34" charset="0"/>
                <a:cs typeface="Arial" panose="020B0604020202020204" pitchFamily="34" charset="0"/>
              </a:rPr>
              <a:t>Frequen-cies</a:t>
            </a:r>
            <a:r>
              <a:rPr lang="en-GB" altLang="de-DE" dirty="0">
                <a:latin typeface="Arial" panose="020B0604020202020204" pitchFamily="34" charset="0"/>
                <a:cs typeface="Arial" panose="020B0604020202020204" pitchFamily="34" charset="0"/>
              </a:rPr>
              <a:t> are not so well studied in plants. Estimates are like 5∙10</a:t>
            </a:r>
            <a:r>
              <a:rPr lang="en-GB" altLang="de-DE" baseline="30000" dirty="0">
                <a:latin typeface="Arial" panose="020B0604020202020204" pitchFamily="34" charset="0"/>
                <a:cs typeface="Arial" panose="020B0604020202020204" pitchFamily="34" charset="0"/>
              </a:rPr>
              <a:t>-4</a:t>
            </a:r>
            <a:r>
              <a:rPr lang="en-GB" altLang="de-DE" dirty="0">
                <a:latin typeface="Arial" panose="020B0604020202020204" pitchFamily="34" charset="0"/>
                <a:cs typeface="Arial" panose="020B0604020202020204" pitchFamily="34" charset="0"/>
              </a:rPr>
              <a:t> to 8∙10</a:t>
            </a:r>
            <a:r>
              <a:rPr lang="en-GB" altLang="de-DE" baseline="30000" dirty="0">
                <a:latin typeface="Arial" panose="020B0604020202020204" pitchFamily="34" charset="0"/>
                <a:cs typeface="Arial" panose="020B0604020202020204" pitchFamily="34" charset="0"/>
              </a:rPr>
              <a:t>-5</a:t>
            </a:r>
            <a:r>
              <a:rPr lang="en-GB" altLang="de-DE" dirty="0">
                <a:latin typeface="Arial" panose="020B0604020202020204" pitchFamily="34" charset="0"/>
                <a:cs typeface="Arial" panose="020B0604020202020204" pitchFamily="34" charset="0"/>
              </a:rPr>
              <a:t> Mutations – yet you have to be cautious. Usually the figures are per locus and per generation and per individual, but not always so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https://www.spektrum.de/lexikon/biologie/mutationsrate/44515;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DOI 10.1093/genetics/148.4.1667).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Other estimates are much lower, such as in the insect </a:t>
            </a:r>
            <a:r>
              <a:rPr lang="en-GB" i="1" dirty="0">
                <a:latin typeface="Arial" panose="020B0604020202020204" pitchFamily="34" charset="0"/>
                <a:cs typeface="Arial" panose="020B0604020202020204" pitchFamily="34" charset="0"/>
              </a:rPr>
              <a:t>D. melanogaster</a:t>
            </a:r>
            <a:r>
              <a:rPr lang="en-GB" dirty="0">
                <a:latin typeface="Arial" panose="020B0604020202020204" pitchFamily="34" charset="0"/>
                <a:cs typeface="Arial" panose="020B0604020202020204" pitchFamily="34" charset="0"/>
              </a:rPr>
              <a:t>, where an estimate was 8.5</a:t>
            </a:r>
            <a:r>
              <a:rPr lang="en-GB" altLang="de-DE"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10</a:t>
            </a:r>
            <a:r>
              <a:rPr lang="en-GB" baseline="30000" dirty="0">
                <a:latin typeface="Arial" panose="020B0604020202020204" pitchFamily="34" charset="0"/>
                <a:cs typeface="Arial" panose="020B0604020202020204" pitchFamily="34" charset="0"/>
              </a:rPr>
              <a:t>–9</a:t>
            </a:r>
            <a:r>
              <a:rPr lang="en-GB" dirty="0">
                <a:latin typeface="Arial" panose="020B0604020202020204" pitchFamily="34" charset="0"/>
                <a:cs typeface="Arial" panose="020B0604020202020204" pitchFamily="34" charset="0"/>
              </a:rPr>
              <a:t> (DOI 10.1038/nrg2158). Obviously, Mutation alone is a </a:t>
            </a:r>
            <a:r>
              <a:rPr lang="en-GB" dirty="0">
                <a:solidFill>
                  <a:srgbClr val="0000FF"/>
                </a:solidFill>
                <a:latin typeface="Arial" panose="020B0604020202020204" pitchFamily="34" charset="0"/>
                <a:cs typeface="Arial" panose="020B0604020202020204" pitchFamily="34" charset="0"/>
              </a:rPr>
              <a:t>weak</a:t>
            </a:r>
            <a:r>
              <a:rPr lang="en-GB" dirty="0">
                <a:latin typeface="Arial" panose="020B0604020202020204" pitchFamily="34" charset="0"/>
                <a:cs typeface="Arial" panose="020B0604020202020204" pitchFamily="34" charset="0"/>
              </a:rPr>
              <a:t> force and will change allele and genotype frequencies only in the very long run.</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Reminder: The ‚</a:t>
            </a:r>
            <a:r>
              <a:rPr lang="en-GB" dirty="0">
                <a:solidFill>
                  <a:srgbClr val="FF0000"/>
                </a:solidFill>
                <a:latin typeface="Arial" panose="020B0604020202020204" pitchFamily="34" charset="0"/>
                <a:cs typeface="Arial" panose="020B0604020202020204" pitchFamily="34" charset="0"/>
              </a:rPr>
              <a:t>normal</a:t>
            </a:r>
            <a:r>
              <a:rPr lang="en-GB" dirty="0">
                <a:latin typeface="Arial" panose="020B0604020202020204" pitchFamily="34" charset="0"/>
                <a:cs typeface="Arial" panose="020B0604020202020204" pitchFamily="34" charset="0"/>
              </a:rPr>
              <a:t>‘ allele may be called </a:t>
            </a:r>
            <a:r>
              <a:rPr lang="en-GB" dirty="0">
                <a:solidFill>
                  <a:srgbClr val="FF0000"/>
                </a:solidFill>
                <a:latin typeface="Arial" panose="020B0604020202020204" pitchFamily="34" charset="0"/>
                <a:cs typeface="Arial" panose="020B0604020202020204" pitchFamily="34" charset="0"/>
              </a:rPr>
              <a:t>wild-type</a:t>
            </a:r>
            <a:r>
              <a:rPr lang="en-GB" dirty="0">
                <a:latin typeface="Arial" panose="020B0604020202020204" pitchFamily="34" charset="0"/>
                <a:cs typeface="Arial" panose="020B0604020202020204" pitchFamily="34" charset="0"/>
              </a:rPr>
              <a:t> allele as contrast to the mutated allele. </a:t>
            </a:r>
            <a:r>
              <a:rPr lang="en-GB" dirty="0">
                <a:solidFill>
                  <a:schemeClr val="tx1">
                    <a:lumMod val="50000"/>
                    <a:lumOff val="50000"/>
                  </a:schemeClr>
                </a:solidFill>
                <a:latin typeface="Arial" panose="020B0604020202020204" pitchFamily="34" charset="0"/>
                <a:cs typeface="Arial" panose="020B0604020202020204" pitchFamily="34" charset="0"/>
              </a:rPr>
              <a:t>This notation even applies in non-wild, domesticated species.</a:t>
            </a:r>
          </a:p>
          <a:p>
            <a:endParaRPr lang="de-DE" dirty="0">
              <a:solidFill>
                <a:schemeClr val="tx1">
                  <a:lumMod val="50000"/>
                  <a:lumOff val="50000"/>
                </a:schemeClr>
              </a:solidFill>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If </a:t>
            </a:r>
            <a:r>
              <a:rPr lang="en-GB" altLang="de-DE" dirty="0">
                <a:solidFill>
                  <a:srgbClr val="0000FF"/>
                </a:solidFill>
                <a:latin typeface="Arial" panose="020B0604020202020204" pitchFamily="34" charset="0"/>
                <a:cs typeface="Arial" panose="020B0604020202020204" pitchFamily="34" charset="0"/>
              </a:rPr>
              <a:t>Mutation </a:t>
            </a:r>
            <a:r>
              <a:rPr lang="en-GB" altLang="de-DE" u="sng" dirty="0">
                <a:solidFill>
                  <a:srgbClr val="0000FF"/>
                </a:solidFill>
                <a:latin typeface="Arial" panose="020B0604020202020204" pitchFamily="34" charset="0"/>
                <a:cs typeface="Arial" panose="020B0604020202020204" pitchFamily="34" charset="0"/>
              </a:rPr>
              <a:t>and</a:t>
            </a:r>
            <a:r>
              <a:rPr lang="en-GB" altLang="de-DE" dirty="0">
                <a:solidFill>
                  <a:srgbClr val="0000FF"/>
                </a:solidFill>
                <a:latin typeface="Arial" panose="020B0604020202020204" pitchFamily="34" charset="0"/>
                <a:cs typeface="Arial" panose="020B0604020202020204" pitchFamily="34" charset="0"/>
              </a:rPr>
              <a:t> Selection</a:t>
            </a:r>
            <a:r>
              <a:rPr lang="en-GB" altLang="de-DE" dirty="0">
                <a:latin typeface="Arial" panose="020B0604020202020204" pitchFamily="34" charset="0"/>
                <a:cs typeface="Arial" panose="020B0604020202020204" pitchFamily="34" charset="0"/>
              </a:rPr>
              <a:t> co-occur and influence a population, a balance between both forces can be expected ... </a:t>
            </a:r>
          </a:p>
        </p:txBody>
      </p:sp>
      <p:sp>
        <p:nvSpPr>
          <p:cNvPr id="6" name="Textfeld 326"/>
          <p:cNvSpPr txBox="1"/>
          <p:nvPr/>
        </p:nvSpPr>
        <p:spPr>
          <a:xfrm>
            <a:off x="72000" y="49361"/>
            <a:ext cx="12008449"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Kids create disorder in the children‘s room, parents clean up, result is an </a:t>
            </a:r>
            <a:r>
              <a:rPr lang="en-GB" sz="2400" dirty="0">
                <a:solidFill>
                  <a:srgbClr val="0000FF"/>
                </a:solidFill>
                <a:latin typeface="Arial" panose="020B0604020202020204" pitchFamily="34" charset="0"/>
                <a:cs typeface="Arial" panose="020B0604020202020204" pitchFamily="34" charset="0"/>
              </a:rPr>
              <a:t>Equilibrium</a:t>
            </a:r>
            <a:r>
              <a:rPr lang="en-GB" sz="2400" dirty="0">
                <a:latin typeface="Arial" panose="020B0604020202020204" pitchFamily="34" charset="0"/>
                <a:cs typeface="Arial" panose="020B0604020202020204" pitchFamily="34" charset="0"/>
              </a:rPr>
              <a:t>.</a:t>
            </a:r>
          </a:p>
        </p:txBody>
      </p:sp>
      <p:grpSp>
        <p:nvGrpSpPr>
          <p:cNvPr id="5" name="Group 4"/>
          <p:cNvGrpSpPr/>
          <p:nvPr/>
        </p:nvGrpSpPr>
        <p:grpSpPr>
          <a:xfrm>
            <a:off x="50800" y="592667"/>
            <a:ext cx="3937000" cy="6154718"/>
            <a:chOff x="50800" y="592667"/>
            <a:chExt cx="3937000" cy="6154718"/>
          </a:xfrm>
        </p:grpSpPr>
        <p:sp>
          <p:nvSpPr>
            <p:cNvPr id="14" name="Rectangle 13"/>
            <p:cNvSpPr/>
            <p:nvPr/>
          </p:nvSpPr>
          <p:spPr>
            <a:xfrm>
              <a:off x="50800" y="592667"/>
              <a:ext cx="3937000" cy="1989666"/>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196184" y="660400"/>
              <a:ext cx="3626270" cy="1845734"/>
              <a:chOff x="753533" y="1236133"/>
              <a:chExt cx="2639769" cy="1845734"/>
            </a:xfrm>
          </p:grpSpPr>
          <p:sp>
            <p:nvSpPr>
              <p:cNvPr id="3" name="Isosceles Triangle 2"/>
              <p:cNvSpPr/>
              <p:nvPr/>
            </p:nvSpPr>
            <p:spPr>
              <a:xfrm>
                <a:off x="977900" y="2146300"/>
                <a:ext cx="431800" cy="935567"/>
              </a:xfrm>
              <a:prstGeom prst="triangl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ame Side Corner Rectangle 6"/>
              <p:cNvSpPr/>
              <p:nvPr/>
            </p:nvSpPr>
            <p:spPr>
              <a:xfrm>
                <a:off x="753533" y="2015067"/>
                <a:ext cx="2578100" cy="131233"/>
              </a:xfrm>
              <a:prstGeom prst="round2SameRect">
                <a:avLst/>
              </a:prstGeom>
              <a:solidFill>
                <a:schemeClr val="bg1"/>
              </a:solidFill>
              <a:ln w="1905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ame Side Corner Rectangle 8"/>
              <p:cNvSpPr/>
              <p:nvPr/>
            </p:nvSpPr>
            <p:spPr>
              <a:xfrm>
                <a:off x="755840" y="1236133"/>
                <a:ext cx="215899" cy="761282"/>
              </a:xfrm>
              <a:prstGeom prst="round2SameRect">
                <a:avLst>
                  <a:gd name="adj1" fmla="val 50000"/>
                  <a:gd name="adj2" fmla="val 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ame Side Corner Rectangle 9"/>
              <p:cNvSpPr/>
              <p:nvPr/>
            </p:nvSpPr>
            <p:spPr>
              <a:xfrm>
                <a:off x="3006546" y="1755541"/>
                <a:ext cx="314333" cy="250282"/>
              </a:xfrm>
              <a:prstGeom prst="round2SameRect">
                <a:avLst>
                  <a:gd name="adj1" fmla="val 50000"/>
                  <a:gd name="adj2" fmla="val 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54310" y="1687554"/>
                <a:ext cx="385234" cy="369332"/>
              </a:xfrm>
              <a:prstGeom prst="rect">
                <a:avLst/>
              </a:prstGeom>
              <a:noFill/>
            </p:spPr>
            <p:txBody>
              <a:bodyPr wrap="square" rtlCol="0">
                <a:spAutoFit/>
              </a:bodyPr>
              <a:lstStyle/>
              <a:p>
                <a:r>
                  <a:rPr lang="de-DE" dirty="0"/>
                  <a:t>S</a:t>
                </a:r>
                <a:endParaRPr lang="en-GB" dirty="0"/>
              </a:p>
            </p:txBody>
          </p:sp>
          <p:sp>
            <p:nvSpPr>
              <p:cNvPr id="12" name="TextBox 11"/>
              <p:cNvSpPr txBox="1"/>
              <p:nvPr/>
            </p:nvSpPr>
            <p:spPr>
              <a:xfrm>
                <a:off x="3008068" y="1696016"/>
                <a:ext cx="385234" cy="369332"/>
              </a:xfrm>
              <a:prstGeom prst="rect">
                <a:avLst/>
              </a:prstGeom>
              <a:noFill/>
            </p:spPr>
            <p:txBody>
              <a:bodyPr wrap="square" rtlCol="0">
                <a:spAutoFit/>
              </a:bodyPr>
              <a:lstStyle/>
              <a:p>
                <a:r>
                  <a:rPr lang="de-DE" dirty="0"/>
                  <a:t>M</a:t>
                </a:r>
                <a:endParaRPr lang="en-GB" dirty="0"/>
              </a:p>
            </p:txBody>
          </p:sp>
        </p:grpSp>
        <p:sp>
          <p:nvSpPr>
            <p:cNvPr id="16" name="TextBox 15"/>
            <p:cNvSpPr txBox="1"/>
            <p:nvPr/>
          </p:nvSpPr>
          <p:spPr>
            <a:xfrm>
              <a:off x="72000" y="2777067"/>
              <a:ext cx="3915800" cy="3970318"/>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Migration </a:t>
              </a:r>
              <a:r>
                <a:rPr lang="en-GB" u="sng"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Selection can occur jointly. </a:t>
              </a:r>
            </a:p>
            <a:p>
              <a:r>
                <a:rPr lang="en-GB" dirty="0">
                  <a:latin typeface="Arial" panose="020B0604020202020204" pitchFamily="34" charset="0"/>
                  <a:cs typeface="Arial" panose="020B0604020202020204" pitchFamily="34" charset="0"/>
                </a:rPr>
                <a:t>Migration </a:t>
              </a:r>
              <a:r>
                <a:rPr lang="en-GB" u="sng"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deviation from random mating may occur simultaneously. Inbreeding </a:t>
              </a:r>
              <a:r>
                <a:rPr lang="en-GB" u="sng"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Selection can happen at the same time. </a:t>
              </a:r>
            </a:p>
            <a:p>
              <a:r>
                <a:rPr lang="en-GB" dirty="0">
                  <a:latin typeface="Arial" panose="020B0604020202020204" pitchFamily="34" charset="0"/>
                  <a:cs typeface="Arial" panose="020B0604020202020204" pitchFamily="34" charset="0"/>
                </a:rPr>
                <a:t>Drift </a:t>
              </a:r>
              <a:r>
                <a:rPr lang="en-GB" u="sng"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Mutation happen together.</a:t>
              </a:r>
            </a:p>
            <a:p>
              <a:r>
                <a:rPr lang="en-GB" dirty="0">
                  <a:latin typeface="Arial" panose="020B0604020202020204" pitchFamily="34" charset="0"/>
                  <a:cs typeface="Arial" panose="020B0604020202020204" pitchFamily="34" charset="0"/>
                </a:rPr>
                <a:t>Migration may happen as Drift and Selection co-occur. </a:t>
              </a:r>
              <a:r>
                <a:rPr lang="en-GB" i="1" dirty="0">
                  <a:latin typeface="Arial" panose="020B0604020202020204" pitchFamily="34" charset="0"/>
                  <a:cs typeface="Arial" panose="020B0604020202020204" pitchFamily="34" charset="0"/>
                </a:rPr>
                <a:t>Et cetera</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solidFill>
                    <a:srgbClr val="0000FF"/>
                  </a:solidFill>
                  <a:latin typeface="Arial" panose="020B0604020202020204" pitchFamily="34" charset="0"/>
                  <a:cs typeface="Arial" panose="020B0604020202020204" pitchFamily="34" charset="0"/>
                </a:rPr>
                <a:t>Here</a:t>
              </a:r>
              <a:r>
                <a:rPr lang="en-GB" dirty="0">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and below</a:t>
              </a:r>
              <a:r>
                <a:rPr lang="en-GB" dirty="0">
                  <a:latin typeface="Arial" panose="020B0604020202020204" pitchFamily="34" charset="0"/>
                  <a:cs typeface="Arial" panose="020B0604020202020204" pitchFamily="34" charset="0"/>
                </a:rPr>
                <a:t>, we only study two cases of co-occurrences: </a:t>
              </a:r>
            </a:p>
            <a:p>
              <a:r>
                <a:rPr lang="en-GB" dirty="0">
                  <a:solidFill>
                    <a:srgbClr val="0000FF"/>
                  </a:solidFill>
                  <a:latin typeface="Arial" panose="020B0604020202020204" pitchFamily="34" charset="0"/>
                  <a:cs typeface="Arial" panose="020B0604020202020204" pitchFamily="34" charset="0"/>
                </a:rPr>
                <a:t>● Selection </a:t>
              </a:r>
              <a:r>
                <a:rPr lang="en-GB" u="sng" dirty="0">
                  <a:solidFill>
                    <a:srgbClr val="0000FF"/>
                  </a:solidFill>
                  <a:latin typeface="Arial" panose="020B0604020202020204" pitchFamily="34" charset="0"/>
                  <a:cs typeface="Arial" panose="020B0604020202020204" pitchFamily="34" charset="0"/>
                </a:rPr>
                <a:t>and</a:t>
              </a:r>
              <a:r>
                <a:rPr lang="en-GB" dirty="0">
                  <a:solidFill>
                    <a:srgbClr val="0000FF"/>
                  </a:solidFill>
                  <a:latin typeface="Arial" panose="020B0604020202020204" pitchFamily="34" charset="0"/>
                  <a:cs typeface="Arial" panose="020B0604020202020204" pitchFamily="34" charset="0"/>
                </a:rPr>
                <a:t> Mutation</a:t>
              </a:r>
            </a:p>
            <a:p>
              <a:r>
                <a:rPr lang="en-GB" dirty="0">
                  <a:solidFill>
                    <a:schemeClr val="tx1">
                      <a:lumMod val="50000"/>
                      <a:lumOff val="50000"/>
                    </a:schemeClr>
                  </a:solidFill>
                  <a:latin typeface="Arial" panose="020B0604020202020204" pitchFamily="34" charset="0"/>
                  <a:cs typeface="Arial" panose="020B0604020202020204" pitchFamily="34" charset="0"/>
                </a:rPr>
                <a:t>● Selection </a:t>
              </a:r>
              <a:r>
                <a:rPr lang="en-GB" u="sng" dirty="0">
                  <a:solidFill>
                    <a:schemeClr val="tx1">
                      <a:lumMod val="50000"/>
                      <a:lumOff val="50000"/>
                    </a:schemeClr>
                  </a:solidFill>
                  <a:latin typeface="Arial" panose="020B0604020202020204" pitchFamily="34" charset="0"/>
                  <a:cs typeface="Arial" panose="020B0604020202020204" pitchFamily="34" charset="0"/>
                </a:rPr>
                <a:t>and</a:t>
              </a:r>
              <a:r>
                <a:rPr lang="en-GB" dirty="0">
                  <a:solidFill>
                    <a:schemeClr val="tx1">
                      <a:lumMod val="50000"/>
                      <a:lumOff val="50000"/>
                    </a:schemeClr>
                  </a:solidFill>
                  <a:latin typeface="Arial" panose="020B0604020202020204" pitchFamily="34" charset="0"/>
                  <a:cs typeface="Arial" panose="020B0604020202020204" pitchFamily="34" charset="0"/>
                </a:rPr>
                <a:t> Drift</a:t>
              </a:r>
            </a:p>
          </p:txBody>
        </p:sp>
      </p:grpSp>
      <p:sp>
        <p:nvSpPr>
          <p:cNvPr id="15" name="Textfeld 5"/>
          <p:cNvSpPr txBox="1"/>
          <p:nvPr/>
        </p:nvSpPr>
        <p:spPr>
          <a:xfrm>
            <a:off x="11382265" y="6308814"/>
            <a:ext cx="7377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9</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877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5138</Words>
  <Application>Microsoft Office PowerPoint</Application>
  <PresentationFormat>Widescreen</PresentationFormat>
  <Paragraphs>404</Paragraphs>
  <Slides>24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Cambria Math</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QQQ</dc:creator>
  <cp:lastModifiedBy>Wolfgang</cp:lastModifiedBy>
  <cp:revision>355</cp:revision>
  <dcterms:created xsi:type="dcterms:W3CDTF">2022-06-11T09:46:02Z</dcterms:created>
  <dcterms:modified xsi:type="dcterms:W3CDTF">2026-06-29T09:34:25Z</dcterms:modified>
</cp:coreProperties>
</file>